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4"/>
  </p:notesMasterIdLst>
  <p:sldIdLst>
    <p:sldId id="302" r:id="rId2"/>
    <p:sldId id="340" r:id="rId3"/>
    <p:sldId id="341" r:id="rId4"/>
    <p:sldId id="336" r:id="rId5"/>
    <p:sldId id="344" r:id="rId6"/>
    <p:sldId id="345" r:id="rId7"/>
    <p:sldId id="343" r:id="rId8"/>
    <p:sldId id="337" r:id="rId9"/>
    <p:sldId id="346" r:id="rId10"/>
    <p:sldId id="347" r:id="rId11"/>
    <p:sldId id="350" r:id="rId12"/>
    <p:sldId id="348"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49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092AC-A1F5-4EF0-840E-F6703FC3CDD3}" type="datetimeFigureOut">
              <a:rPr lang="el-GR" smtClean="0"/>
              <a:pPr/>
              <a:t>9/6/2021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3A328-9A53-42E9-99AF-455179748EAC}" type="slidenum">
              <a:rPr lang="el-GR" smtClean="0"/>
              <a:pPr/>
              <a:t>‹#›</a:t>
            </a:fld>
            <a:endParaRPr lang="el-GR"/>
          </a:p>
        </p:txBody>
      </p:sp>
    </p:spTree>
    <p:extLst>
      <p:ext uri="{BB962C8B-B14F-4D97-AF65-F5344CB8AC3E}">
        <p14:creationId xmlns:p14="http://schemas.microsoft.com/office/powerpoint/2010/main" val="30850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D75E2261-408E-4225-AF15-6BA495C27BF5}" type="datetime1">
              <a:rPr lang="el-GR" smtClean="0"/>
              <a:pPr/>
              <a:t>9/6/2021</a:t>
            </a:fld>
            <a:endParaRPr lang="el-GR"/>
          </a:p>
        </p:txBody>
      </p:sp>
      <p:sp>
        <p:nvSpPr>
          <p:cNvPr id="5" name="Footer Placeholder 4"/>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B4CB9DD-B079-4954-81A0-E38759FD65DE}" type="datetime1">
              <a:rPr lang="el-GR" smtClean="0"/>
              <a:pPr/>
              <a:t>9/6/2021</a:t>
            </a:fld>
            <a:endParaRPr lang="el-GR"/>
          </a:p>
        </p:txBody>
      </p:sp>
      <p:sp>
        <p:nvSpPr>
          <p:cNvPr id="5" name="Footer Placeholder 4"/>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CF9CC2A-1850-4D01-9ED7-D60BB445C8E3}" type="datetime1">
              <a:rPr lang="el-GR" smtClean="0"/>
              <a:pPr/>
              <a:t>9/6/2021</a:t>
            </a:fld>
            <a:endParaRPr lang="el-GR"/>
          </a:p>
        </p:txBody>
      </p:sp>
      <p:sp>
        <p:nvSpPr>
          <p:cNvPr id="5" name="Footer Placeholder 4"/>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56176" y="5733256"/>
            <a:ext cx="2514600" cy="365125"/>
          </a:xfrm>
        </p:spPr>
        <p:txBody>
          <a:bodyPr/>
          <a:lstStyle/>
          <a:p>
            <a:fld id="{506C49E7-CC8C-4925-9723-12484F5EB2FC}" type="datetime1">
              <a:rPr lang="el-GR" smtClean="0"/>
              <a:pPr/>
              <a:t>9/6/2021</a:t>
            </a:fld>
            <a:endParaRPr lang="el-GR"/>
          </a:p>
        </p:txBody>
      </p:sp>
      <p:sp>
        <p:nvSpPr>
          <p:cNvPr id="5" name="Footer Placeholder 4"/>
          <p:cNvSpPr>
            <a:spLocks noGrp="1"/>
          </p:cNvSpPr>
          <p:nvPr>
            <p:ph type="ftr" sz="quarter" idx="11"/>
          </p:nvPr>
        </p:nvSpPr>
        <p:spPr>
          <a:xfrm>
            <a:off x="457199" y="6165304"/>
            <a:ext cx="8219257" cy="360041"/>
          </a:xfrm>
        </p:spPr>
        <p:txBody>
          <a:bodyPr/>
          <a:lstStyle>
            <a:lvl1pPr algn="ctr">
              <a:defRPr sz="1400">
                <a:latin typeface="Candara" pitchFamily="34" charset="0"/>
              </a:defRPr>
            </a:lvl1p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12"/>
          </p:nvPr>
        </p:nvSpPr>
        <p:spPr>
          <a:xfrm>
            <a:off x="7308304" y="6165304"/>
            <a:ext cx="1354832" cy="372021"/>
          </a:xfrm>
        </p:spPr>
        <p:txBody>
          <a:bodyPr/>
          <a:lstStyle>
            <a:lvl1pPr algn="r">
              <a:defRPr sz="1400">
                <a:latin typeface="Candara" pitchFamily="34" charset="0"/>
              </a:defRPr>
            </a:lvl1pPr>
          </a:lstStyle>
          <a:p>
            <a:fld id="{822AD56F-711E-45EA-80E3-1F2C2AD9974E}" type="slidenum">
              <a:rPr lang="el-GR" smtClean="0"/>
              <a:pPr/>
              <a:t>‹#›</a:t>
            </a:fld>
            <a:endParaRPr lang="el-GR" dirty="0"/>
          </a:p>
        </p:txBody>
      </p:sp>
      <p:sp>
        <p:nvSpPr>
          <p:cNvPr id="8" name="Title 7"/>
          <p:cNvSpPr>
            <a:spLocks noGrp="1"/>
          </p:cNvSpPr>
          <p:nvPr>
            <p:ph type="title"/>
          </p:nvPr>
        </p:nvSpPr>
        <p:spPr>
          <a:xfrm>
            <a:off x="1315745" y="476672"/>
            <a:ext cx="6512511" cy="720080"/>
          </a:xfrm>
        </p:spPr>
        <p:txBody>
          <a:bodyPr/>
          <a:lstStyle>
            <a:lvl1pPr marL="0" indent="0" algn="ctr" defTabSz="914400" rtl="0" eaLnBrk="1" latinLnBrk="0" hangingPunct="1">
              <a:lnSpc>
                <a:spcPct val="80000"/>
              </a:lnSpc>
              <a:spcBef>
                <a:spcPct val="0"/>
              </a:spcBef>
              <a:buClr>
                <a:schemeClr val="accent6">
                  <a:lumMod val="75000"/>
                </a:schemeClr>
              </a:buClr>
              <a:buSzPct val="128000"/>
              <a:buFont typeface="Georgia" pitchFamily="18" charset="0"/>
              <a:buNone/>
              <a:defRPr lang="en-US" sz="4400" b="0" i="0" kern="12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Candara" pitchFamily="34" charset="0"/>
                <a:ea typeface="+mj-ea"/>
                <a:cs typeface="+mj-cs"/>
              </a:defRPr>
            </a:lvl1pPr>
          </a:lstStyle>
          <a:p>
            <a:r>
              <a:rPr lang="el-GR" dirty="0" smtClean="0"/>
              <a:t>Στυλ κύριου τίτλου</a:t>
            </a:r>
            <a:endParaRPr lang="en-US" dirty="0"/>
          </a:p>
        </p:txBody>
      </p:sp>
      <p:sp>
        <p:nvSpPr>
          <p:cNvPr id="10" name="Content Placeholder 9"/>
          <p:cNvSpPr>
            <a:spLocks noGrp="1"/>
          </p:cNvSpPr>
          <p:nvPr>
            <p:ph sz="quarter" idx="13"/>
          </p:nvPr>
        </p:nvSpPr>
        <p:spPr>
          <a:xfrm>
            <a:off x="539552" y="1196752"/>
            <a:ext cx="8064896" cy="4320480"/>
          </a:xfrm>
        </p:spPr>
        <p:txBody>
          <a:bodyPr/>
          <a:lstStyle>
            <a:lvl1pPr marL="0" indent="0" algn="just" defTabSz="914400" rtl="0" eaLnBrk="1" latinLnBrk="0" hangingPunct="1">
              <a:lnSpc>
                <a:spcPct val="90000"/>
              </a:lnSpc>
              <a:spcBef>
                <a:spcPct val="20000"/>
              </a:spcBef>
              <a:spcAft>
                <a:spcPts val="300"/>
              </a:spcAft>
              <a:buClr>
                <a:schemeClr val="accent6">
                  <a:lumMod val="75000"/>
                </a:schemeClr>
              </a:buClr>
              <a:buSzPct val="130000"/>
              <a:buFont typeface="Georgia" pitchFamily="18" charset="0"/>
              <a:buNone/>
              <a:defRPr lang="el-GR" sz="2200" kern="1200" dirty="0" smtClean="0">
                <a:solidFill>
                  <a:srgbClr val="0070C0"/>
                </a:solidFill>
                <a:latin typeface="Candara" pitchFamily="34" charset="0"/>
                <a:ea typeface="+mn-ea"/>
                <a:cs typeface="+mn-cs"/>
              </a:defRPr>
            </a:lvl1pPr>
            <a:lvl2pPr indent="0">
              <a:lnSpc>
                <a:spcPct val="90000"/>
              </a:lnSpc>
              <a:defRPr>
                <a:latin typeface="Candara" pitchFamily="34" charset="0"/>
              </a:defRPr>
            </a:lvl2pPr>
            <a:lvl3pPr indent="0">
              <a:lnSpc>
                <a:spcPct val="90000"/>
              </a:lnSpc>
              <a:defRPr>
                <a:latin typeface="Candara" pitchFamily="34" charset="0"/>
              </a:defRPr>
            </a:lvl3pPr>
            <a:lvl4pPr indent="0">
              <a:lnSpc>
                <a:spcPct val="90000"/>
              </a:lnSpc>
              <a:defRPr>
                <a:latin typeface="Candara" pitchFamily="34" charset="0"/>
              </a:defRPr>
            </a:lvl4pPr>
            <a:lvl5pPr indent="0">
              <a:lnSpc>
                <a:spcPct val="90000"/>
              </a:lnSpc>
              <a:defRPr>
                <a:latin typeface="Candara" pitchFamily="34" charset="0"/>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4841D5A-6E37-4F6D-BA43-AA836CE28946}" type="datetime1">
              <a:rPr lang="el-GR" smtClean="0"/>
              <a:pPr/>
              <a:t>9/6/2021</a:t>
            </a:fld>
            <a:endParaRPr lang="el-GR"/>
          </a:p>
        </p:txBody>
      </p:sp>
      <p:sp>
        <p:nvSpPr>
          <p:cNvPr id="5" name="Footer Placeholder 4"/>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7BE581-20CA-4000-82FF-8C54A862D2AB}" type="datetime1">
              <a:rPr lang="el-GR" smtClean="0"/>
              <a:pPr/>
              <a:t>9/6/2021</a:t>
            </a:fld>
            <a:endParaRPr lang="el-GR"/>
          </a:p>
        </p:txBody>
      </p:sp>
      <p:sp>
        <p:nvSpPr>
          <p:cNvPr id="6" name="Footer Placeholder 5"/>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7" name="Slide Number Placeholder 6"/>
          <p:cNvSpPr>
            <a:spLocks noGrp="1"/>
          </p:cNvSpPr>
          <p:nvPr>
            <p:ph type="sldNum" sz="quarter" idx="12"/>
          </p:nvPr>
        </p:nvSpPr>
        <p:spPr/>
        <p:txBody>
          <a:bodyPr/>
          <a:lstStyle/>
          <a:p>
            <a:fld id="{822AD56F-711E-45EA-80E3-1F2C2AD9974E}" type="slidenum">
              <a:rPr lang="el-GR" smtClean="0"/>
              <a:pPr/>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A9D1079-263C-4A8A-A1A0-AC39C65C9D1F}" type="datetime1">
              <a:rPr lang="el-GR" smtClean="0"/>
              <a:pPr/>
              <a:t>9/6/2021</a:t>
            </a:fld>
            <a:endParaRPr lang="el-GR"/>
          </a:p>
        </p:txBody>
      </p:sp>
      <p:sp>
        <p:nvSpPr>
          <p:cNvPr id="8" name="Footer Placeholder 7"/>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9" name="Slide Number Placeholder 8"/>
          <p:cNvSpPr>
            <a:spLocks noGrp="1"/>
          </p:cNvSpPr>
          <p:nvPr>
            <p:ph type="sldNum" sz="quarter" idx="12"/>
          </p:nvPr>
        </p:nvSpPr>
        <p:spPr/>
        <p:txBody>
          <a:bodyPr/>
          <a:lstStyle/>
          <a:p>
            <a:fld id="{822AD56F-711E-45EA-80E3-1F2C2AD9974E}" type="slidenum">
              <a:rPr lang="el-GR" smtClean="0"/>
              <a:pPr/>
              <a:t>‹#›</a:t>
            </a:fld>
            <a:endParaRPr lang="el-GR"/>
          </a:p>
        </p:txBody>
      </p:sp>
      <p:sp>
        <p:nvSpPr>
          <p:cNvPr id="10" name="Title 9"/>
          <p:cNvSpPr>
            <a:spLocks noGrp="1"/>
          </p:cNvSpPr>
          <p:nvPr>
            <p:ph type="title"/>
          </p:nvPr>
        </p:nvSpPr>
        <p:spPr/>
        <p:txBody>
          <a:body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D6E2F0D-7743-4016-A2D8-3DB142A9F297}" type="datetime1">
              <a:rPr lang="el-GR" smtClean="0"/>
              <a:pPr/>
              <a:t>9/6/2021</a:t>
            </a:fld>
            <a:endParaRPr lang="el-GR"/>
          </a:p>
        </p:txBody>
      </p:sp>
      <p:sp>
        <p:nvSpPr>
          <p:cNvPr id="4" name="Footer Placeholder 3"/>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5" name="Slide Number Placeholder 4"/>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C42EE-95DA-4C9F-937A-EDE3FA8BCF5C}" type="datetime1">
              <a:rPr lang="el-GR" smtClean="0"/>
              <a:pPr/>
              <a:t>9/6/2021</a:t>
            </a:fld>
            <a:endParaRPr lang="el-GR"/>
          </a:p>
        </p:txBody>
      </p:sp>
      <p:sp>
        <p:nvSpPr>
          <p:cNvPr id="3" name="Footer Placeholder 2"/>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4" name="Slide Number Placeholder 3"/>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6452CC-3CD0-4145-AE7C-6E2D6CF497A4}" type="datetime1">
              <a:rPr lang="el-GR" smtClean="0"/>
              <a:pPr/>
              <a:t>9/6/2021</a:t>
            </a:fld>
            <a:endParaRPr lang="el-GR"/>
          </a:p>
        </p:txBody>
      </p:sp>
      <p:sp>
        <p:nvSpPr>
          <p:cNvPr id="6" name="Footer Placeholder 5"/>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7" name="Slide Number Placeholder 6"/>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945B4C7-39D5-4F7C-A7D2-1EFC0E9E249D}" type="datetime1">
              <a:rPr lang="el-GR" smtClean="0"/>
              <a:pPr/>
              <a:t>9/6/2021</a:t>
            </a:fld>
            <a:endParaRPr lang="el-GR"/>
          </a:p>
        </p:txBody>
      </p:sp>
      <p:sp>
        <p:nvSpPr>
          <p:cNvPr id="6" name="Footer Placeholder 5"/>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7" name="Slide Number Placeholder 6"/>
          <p:cNvSpPr>
            <a:spLocks noGrp="1"/>
          </p:cNvSpPr>
          <p:nvPr>
            <p:ph type="sldNum" sz="quarter" idx="12"/>
          </p:nvPr>
        </p:nvSpPr>
        <p:spPr/>
        <p:txBody>
          <a:bodyPr/>
          <a:lstStyle/>
          <a:p>
            <a:fld id="{822AD56F-711E-45EA-80E3-1F2C2AD9974E}" type="slidenum">
              <a:rPr lang="el-GR" smtClean="0"/>
              <a:pPr/>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9748C08-DFB2-4D5D-BA1C-879137AE2ADC}" type="datetime1">
              <a:rPr lang="el-GR" smtClean="0"/>
              <a:pPr/>
              <a:t>9/6/2021</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22AD56F-711E-45EA-80E3-1F2C2AD9974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HR1gdUQSqeE"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uBVpu0X8Eg4&amp;t=4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1</a:t>
            </a:fld>
            <a:endParaRPr lang="el-GR" dirty="0"/>
          </a:p>
        </p:txBody>
      </p:sp>
      <p:sp>
        <p:nvSpPr>
          <p:cNvPr id="4" name="Τίτλος 3"/>
          <p:cNvSpPr>
            <a:spLocks noGrp="1"/>
          </p:cNvSpPr>
          <p:nvPr>
            <p:ph type="title"/>
          </p:nvPr>
        </p:nvSpPr>
        <p:spPr>
          <a:xfrm>
            <a:off x="179512" y="476672"/>
            <a:ext cx="8784976" cy="5472608"/>
          </a:xfrm>
        </p:spPr>
        <p:txBody>
          <a:bodyPr/>
          <a:lstStyle/>
          <a:p>
            <a:r>
              <a:rPr lang="el-GR" dirty="0" smtClean="0"/>
              <a:t/>
            </a:r>
            <a:br>
              <a:rPr lang="el-GR" dirty="0" smtClean="0"/>
            </a:br>
            <a:r>
              <a:rPr lang="el-GR" dirty="0"/>
              <a:t/>
            </a:r>
            <a:br>
              <a:rPr lang="el-GR" dirty="0"/>
            </a:br>
            <a:r>
              <a:rPr lang="el-GR" dirty="0" smtClean="0"/>
              <a:t/>
            </a:r>
            <a:br>
              <a:rPr lang="el-GR" dirty="0" smtClean="0"/>
            </a:br>
            <a:r>
              <a:rPr lang="el-GR" sz="4800" dirty="0"/>
              <a:t/>
            </a:r>
            <a:br>
              <a:rPr lang="el-GR" sz="4800" dirty="0"/>
            </a:br>
            <a:r>
              <a:rPr lang="el-GR" sz="4800" dirty="0" smtClean="0"/>
              <a:t> </a:t>
            </a:r>
            <a:r>
              <a:rPr lang="el-GR" sz="5200" dirty="0" smtClean="0"/>
              <a:t>ΒΑΣΙΛΕΙΟΣ ΔΙΓΕΝΗΣ   ΑΚΡΙΤΑΣ </a:t>
            </a:r>
            <a:endParaRPr lang="el-GR" sz="52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550" y="3861048"/>
            <a:ext cx="719931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5350" y="171449"/>
            <a:ext cx="3675856" cy="245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171449"/>
            <a:ext cx="3671192" cy="245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511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10</a:t>
            </a:fld>
            <a:endParaRPr lang="el-GR" dirty="0"/>
          </a:p>
        </p:txBody>
      </p:sp>
      <p:sp>
        <p:nvSpPr>
          <p:cNvPr id="4" name="Τίτλος 3"/>
          <p:cNvSpPr>
            <a:spLocks noGrp="1"/>
          </p:cNvSpPr>
          <p:nvPr>
            <p:ph type="title"/>
          </p:nvPr>
        </p:nvSpPr>
        <p:spPr>
          <a:xfrm>
            <a:off x="1315745" y="260648"/>
            <a:ext cx="6512511" cy="1152128"/>
          </a:xfrm>
        </p:spPr>
        <p:txBody>
          <a:bodyPr/>
          <a:lstStyle/>
          <a:p>
            <a:r>
              <a:rPr lang="el-GR" dirty="0" smtClean="0"/>
              <a:t>ΤΡΑΓΟΥΔΙΑ ΓΙΑ ΤΟΝ ΔΙΓΕΝΗ ΑΚΡΙΤΑ </a:t>
            </a:r>
            <a:endParaRPr lang="el-GR" dirty="0"/>
          </a:p>
        </p:txBody>
      </p:sp>
      <p:sp>
        <p:nvSpPr>
          <p:cNvPr id="5" name="Θέση περιεχομένου 4"/>
          <p:cNvSpPr>
            <a:spLocks noGrp="1"/>
          </p:cNvSpPr>
          <p:nvPr>
            <p:ph sz="quarter" idx="13"/>
          </p:nvPr>
        </p:nvSpPr>
        <p:spPr>
          <a:xfrm>
            <a:off x="107504" y="1412776"/>
            <a:ext cx="8856984" cy="2088232"/>
          </a:xfrm>
        </p:spPr>
        <p:txBody>
          <a:bodyPr>
            <a:normAutofit fontScale="92500"/>
          </a:bodyPr>
          <a:lstStyle/>
          <a:p>
            <a:r>
              <a:rPr lang="el-GR" dirty="0" smtClean="0"/>
              <a:t>Η ζωή και οι ηρωικές πράξεις του Διγενή τραγουδήθηκαν από το λαό μας και από πολλούς καλλιτέχνες.  Πατώντας στο σύνδεσμο θα ακούσετε το τραγούδι :  «Ο  Διγενής Ψυχομαχεί»  , ριζίτικο τραγούδι από τον Νίκο Ξυλούρη. </a:t>
            </a:r>
            <a:r>
              <a:rPr lang="en-US" dirty="0">
                <a:hlinkClick r:id="rId2"/>
              </a:rPr>
              <a:t>https://</a:t>
            </a:r>
            <a:r>
              <a:rPr lang="en-US" dirty="0" smtClean="0">
                <a:hlinkClick r:id="rId2"/>
              </a:rPr>
              <a:t>www.youtube.com/watch?v=HR1gdUQSqeE</a:t>
            </a:r>
            <a:r>
              <a:rPr lang="el-GR" dirty="0" smtClean="0"/>
              <a:t>.  Πατώντας στον άλλο σύνδεσμο θα ακούσετε το ακριτικό τραγούδι : «Ακρίτας </a:t>
            </a:r>
            <a:r>
              <a:rPr lang="el-GR" dirty="0" err="1" smtClean="0"/>
              <a:t>κάστρον</a:t>
            </a:r>
            <a:r>
              <a:rPr lang="el-GR" dirty="0" smtClean="0"/>
              <a:t> έκτιζε» σύνθεση του Χ. Χάλαρη και ερμηνεία  των Ν .Κωνσταντόπουλου  και  Π. </a:t>
            </a:r>
            <a:r>
              <a:rPr lang="el-GR" dirty="0" err="1" smtClean="0"/>
              <a:t>Μάθ</a:t>
            </a:r>
            <a:r>
              <a:rPr err="1"/>
              <a:t>ι</a:t>
            </a:r>
            <a:r>
              <a:rPr lang="el-GR" dirty="0" smtClean="0"/>
              <a:t>ου. </a:t>
            </a:r>
          </a:p>
          <a:p>
            <a:endParaRPr lang="el-GR" dirty="0" smtClean="0"/>
          </a:p>
          <a:p>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3501008"/>
            <a:ext cx="381796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24400" y="3501008"/>
            <a:ext cx="396240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68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11</a:t>
            </a:fld>
            <a:endParaRPr lang="el-GR" dirty="0"/>
          </a:p>
        </p:txBody>
      </p:sp>
      <p:sp>
        <p:nvSpPr>
          <p:cNvPr id="4" name="Τίτλος 3"/>
          <p:cNvSpPr>
            <a:spLocks noGrp="1"/>
          </p:cNvSpPr>
          <p:nvPr>
            <p:ph type="title"/>
          </p:nvPr>
        </p:nvSpPr>
        <p:spPr>
          <a:xfrm>
            <a:off x="1315745" y="476672"/>
            <a:ext cx="6512511" cy="1224136"/>
          </a:xfrm>
        </p:spPr>
        <p:txBody>
          <a:bodyPr/>
          <a:lstStyle/>
          <a:p>
            <a:r>
              <a:rPr lang="el-GR" dirty="0"/>
              <a:t>ΤΡΑΓΟΥΔΙΑ ΓΙΑ ΤΟΝ ΔΙΓΕΝΗ ΑΚΡΙΤΑ </a:t>
            </a:r>
          </a:p>
        </p:txBody>
      </p:sp>
      <p:sp>
        <p:nvSpPr>
          <p:cNvPr id="5" name="Θέση περιεχομένου 4"/>
          <p:cNvSpPr>
            <a:spLocks noGrp="1"/>
          </p:cNvSpPr>
          <p:nvPr>
            <p:ph sz="quarter" idx="13"/>
          </p:nvPr>
        </p:nvSpPr>
        <p:spPr>
          <a:xfrm>
            <a:off x="251520" y="1700808"/>
            <a:ext cx="8712968" cy="2376264"/>
          </a:xfrm>
        </p:spPr>
        <p:txBody>
          <a:bodyPr>
            <a:normAutofit/>
          </a:bodyPr>
          <a:lstStyle/>
          <a:p>
            <a:r>
              <a:rPr lang="el-GR" dirty="0" smtClean="0"/>
              <a:t>Ο μεγάλος μας ποιητής Κωστής Παλαμάς εμπνεύστηκε από τον Διγενή Ακρίτα</a:t>
            </a:r>
            <a:r>
              <a:rPr lang="el-GR" dirty="0"/>
              <a:t>, </a:t>
            </a:r>
            <a:r>
              <a:rPr lang="el-GR" dirty="0" smtClean="0"/>
              <a:t>και έγραψε το ποίημα ο «Ο </a:t>
            </a:r>
            <a:r>
              <a:rPr lang="el-GR" dirty="0"/>
              <a:t>Διγενής''    </a:t>
            </a:r>
            <a:r>
              <a:rPr lang="el-GR" dirty="0" smtClean="0"/>
              <a:t>που το μελοποίησε ο </a:t>
            </a:r>
            <a:r>
              <a:rPr lang="el-GR" dirty="0"/>
              <a:t>:Μιχάλης  </a:t>
            </a:r>
            <a:r>
              <a:rPr lang="el-GR" dirty="0" smtClean="0"/>
              <a:t>Τερζής και το τραγουδάει  </a:t>
            </a:r>
            <a:r>
              <a:rPr lang="el-GR" dirty="0"/>
              <a:t>η  Ελευθερία </a:t>
            </a:r>
            <a:r>
              <a:rPr lang="el-GR" dirty="0" smtClean="0"/>
              <a:t>Αρβανιτάκη στο δίσκο  </a:t>
            </a:r>
            <a:r>
              <a:rPr lang="el-GR" dirty="0"/>
              <a:t>: ''Όλη τη μουσική μες στην αγάπη </a:t>
            </a:r>
            <a:r>
              <a:rPr lang="el-GR" dirty="0" smtClean="0"/>
              <a:t>βάλε» </a:t>
            </a:r>
          </a:p>
          <a:p>
            <a:r>
              <a:rPr lang="el-GR" dirty="0" smtClean="0"/>
              <a:t>Πατώντας στο σύνδεσμο  ακούτε το τραγούδι </a:t>
            </a:r>
          </a:p>
          <a:p>
            <a:r>
              <a:rPr lang="en-US" dirty="0">
                <a:hlinkClick r:id="rId2"/>
              </a:rPr>
              <a:t>https://</a:t>
            </a:r>
            <a:r>
              <a:rPr lang="en-US" dirty="0" smtClean="0">
                <a:hlinkClick r:id="rId2"/>
              </a:rPr>
              <a:t>www.youtube.com/watch?v=uBVpu0X8Eg4&amp;t=4s</a:t>
            </a:r>
            <a:endParaRPr lang="el-GR" dirty="0" smtClean="0"/>
          </a:p>
          <a:p>
            <a:endParaRPr lang="en-US" dirty="0"/>
          </a:p>
          <a:p>
            <a:endParaRPr lang="el-G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0032" y="3993232"/>
            <a:ext cx="403244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544" y="3993232"/>
            <a:ext cx="4104456" cy="221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40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12</a:t>
            </a:fld>
            <a:endParaRPr lang="el-GR" dirty="0"/>
          </a:p>
        </p:txBody>
      </p:sp>
      <p:sp>
        <p:nvSpPr>
          <p:cNvPr id="4" name="Τίτλος 3"/>
          <p:cNvSpPr>
            <a:spLocks noGrp="1"/>
          </p:cNvSpPr>
          <p:nvPr>
            <p:ph type="title"/>
          </p:nvPr>
        </p:nvSpPr>
        <p:spPr>
          <a:xfrm>
            <a:off x="755577" y="476672"/>
            <a:ext cx="7984106" cy="1152128"/>
          </a:xfrm>
        </p:spPr>
        <p:txBody>
          <a:bodyPr/>
          <a:lstStyle/>
          <a:p>
            <a:r>
              <a:rPr lang="el-GR" dirty="0" smtClean="0"/>
              <a:t> ΠΙΝΑΚΕΣ  ΓΙΑ ΤΟΝ ΔΙΓΕΝΗ ΑΚΡΙΤΑ </a:t>
            </a:r>
            <a:endParaRPr lang="el-GR" dirty="0"/>
          </a:p>
        </p:txBody>
      </p:sp>
      <p:sp>
        <p:nvSpPr>
          <p:cNvPr id="5" name="Θέση περιεχομένου 4"/>
          <p:cNvSpPr>
            <a:spLocks noGrp="1"/>
          </p:cNvSpPr>
          <p:nvPr>
            <p:ph sz="quarter" idx="13"/>
          </p:nvPr>
        </p:nvSpPr>
        <p:spPr>
          <a:xfrm>
            <a:off x="323528" y="1700808"/>
            <a:ext cx="8568952" cy="1418716"/>
          </a:xfrm>
        </p:spPr>
        <p:txBody>
          <a:bodyPr>
            <a:normAutofit fontScale="92500"/>
          </a:bodyPr>
          <a:lstStyle/>
          <a:p>
            <a:r>
              <a:rPr lang="el-GR" dirty="0" smtClean="0"/>
              <a:t>Ο  πολύ γνωστός ζωγράφος και χαράκτης Σπύρος Βασιλείου γοητεύτηκε από τη ζωή και τη δράση του Βασίλειου Διγενή Ακρίτα και δημιούργησε πίνακες και χαρακτικά με τη ζωή του. Αριστερά το έργο του :  «Ο Διγενής μάχεται»  και δεξιά: «Η αρπαγή της γυναίκας του Διγενή. </a:t>
            </a:r>
            <a:endParaRPr lang="el-GR"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7544" y="3356991"/>
            <a:ext cx="4032448" cy="285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3356992"/>
            <a:ext cx="3807643" cy="276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56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2</a:t>
            </a:fld>
            <a:endParaRPr lang="el-GR" dirty="0"/>
          </a:p>
        </p:txBody>
      </p:sp>
      <p:sp>
        <p:nvSpPr>
          <p:cNvPr id="4" name="Τίτλος 3"/>
          <p:cNvSpPr>
            <a:spLocks noGrp="1"/>
          </p:cNvSpPr>
          <p:nvPr>
            <p:ph type="title"/>
          </p:nvPr>
        </p:nvSpPr>
        <p:spPr>
          <a:xfrm>
            <a:off x="755576" y="476672"/>
            <a:ext cx="7776863" cy="720080"/>
          </a:xfrm>
        </p:spPr>
        <p:txBody>
          <a:bodyPr/>
          <a:lstStyle/>
          <a:p>
            <a:r>
              <a:rPr lang="el-GR" dirty="0" smtClean="0"/>
              <a:t> ΒΑΣΙΛΕΙΟΣ  ΔΙΓΕΝΗΣ ΑΚΡΙΤΑΣ </a:t>
            </a:r>
            <a:endParaRPr lang="el-GR" dirty="0"/>
          </a:p>
        </p:txBody>
      </p:sp>
      <p:sp>
        <p:nvSpPr>
          <p:cNvPr id="5" name="Θέση περιεχομένου 4"/>
          <p:cNvSpPr>
            <a:spLocks noGrp="1"/>
          </p:cNvSpPr>
          <p:nvPr>
            <p:ph sz="quarter" idx="13"/>
          </p:nvPr>
        </p:nvSpPr>
        <p:spPr>
          <a:xfrm>
            <a:off x="107504" y="1196752"/>
            <a:ext cx="9036496" cy="1296144"/>
          </a:xfrm>
        </p:spPr>
        <p:txBody>
          <a:bodyPr>
            <a:normAutofit lnSpcReduction="10000"/>
          </a:bodyPr>
          <a:lstStyle/>
          <a:p>
            <a:r>
              <a:rPr lang="el-GR" dirty="0" smtClean="0"/>
              <a:t>Ο πιο γνωστός από όλους τους Ακρίτες είναι ο Βασίλειος Διγενής.  Ο Διγενής Ακρίτας ήταν ένα σύμβολο  για όλους τους βυζαντινούς  επειδή συγκέντρωνε όλα  τα χαρίσματα των Ακριτών.  Στην εικόνα ο Βασίλειος Διγενής Ακρίτας όπως τον εμπνεύστηκε ο ζωγράφος  Δ. Γιαννόπουλος. </a:t>
            </a:r>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7744" y="2636912"/>
            <a:ext cx="5184576" cy="355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58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3</a:t>
            </a:fld>
            <a:endParaRPr lang="el-GR" dirty="0"/>
          </a:p>
        </p:txBody>
      </p:sp>
      <p:sp>
        <p:nvSpPr>
          <p:cNvPr id="4" name="Τίτλος 3"/>
          <p:cNvSpPr>
            <a:spLocks noGrp="1"/>
          </p:cNvSpPr>
          <p:nvPr>
            <p:ph type="title"/>
          </p:nvPr>
        </p:nvSpPr>
        <p:spPr>
          <a:xfrm>
            <a:off x="755576" y="476672"/>
            <a:ext cx="7560839" cy="720080"/>
          </a:xfrm>
        </p:spPr>
        <p:txBody>
          <a:bodyPr/>
          <a:lstStyle/>
          <a:p>
            <a:r>
              <a:rPr lang="el-GR" dirty="0" smtClean="0"/>
              <a:t>ΒΑΣΙΛΕΙΟΣ ΔΙΓΕΝΗΣ ΑΚΡΙΤΑΣ </a:t>
            </a:r>
            <a:endParaRPr lang="el-GR" dirty="0"/>
          </a:p>
        </p:txBody>
      </p:sp>
      <p:sp>
        <p:nvSpPr>
          <p:cNvPr id="5" name="Θέση περιεχομένου 4"/>
          <p:cNvSpPr>
            <a:spLocks noGrp="1"/>
          </p:cNvSpPr>
          <p:nvPr>
            <p:ph sz="quarter" idx="13"/>
          </p:nvPr>
        </p:nvSpPr>
        <p:spPr>
          <a:xfrm>
            <a:off x="539552" y="1268760"/>
            <a:ext cx="8064896" cy="1296144"/>
          </a:xfrm>
        </p:spPr>
        <p:txBody>
          <a:bodyPr>
            <a:normAutofit lnSpcReduction="10000"/>
          </a:bodyPr>
          <a:lstStyle/>
          <a:p>
            <a:r>
              <a:rPr lang="el-GR" dirty="0" smtClean="0"/>
              <a:t>Το όνομα του:  «Διγενής»,  οφείλεται στο ότι η μητέρα Ειρήνη, ήταν κόρη βυζαντινού στρατηγού και ο πατέρας του Μουσούρ ήταν άραβας εμίρης από τη Συρία. Απεικόνιση του Διγενή Ακρίτα από το ζωγράφο Δ. </a:t>
            </a:r>
            <a:r>
              <a:rPr lang="el-GR" dirty="0"/>
              <a:t>Σ</a:t>
            </a:r>
            <a:r>
              <a:rPr lang="el-GR" dirty="0" smtClean="0"/>
              <a:t>κουρτέλη .</a:t>
            </a:r>
            <a:endParaRPr lang="el-GR"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2852936"/>
            <a:ext cx="792088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63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4</a:t>
            </a:fld>
            <a:endParaRPr lang="el-GR" dirty="0"/>
          </a:p>
        </p:txBody>
      </p:sp>
      <p:sp>
        <p:nvSpPr>
          <p:cNvPr id="4" name="Τίτλος 3"/>
          <p:cNvSpPr>
            <a:spLocks noGrp="1"/>
          </p:cNvSpPr>
          <p:nvPr>
            <p:ph type="title"/>
          </p:nvPr>
        </p:nvSpPr>
        <p:spPr>
          <a:xfrm>
            <a:off x="611560" y="332656"/>
            <a:ext cx="7992887" cy="936104"/>
          </a:xfrm>
        </p:spPr>
        <p:txBody>
          <a:bodyPr/>
          <a:lstStyle/>
          <a:p>
            <a:r>
              <a:rPr lang="el-GR" dirty="0" smtClean="0"/>
              <a:t>ΤΟ  ΕΠΟΣ   ΤΟΥ ΔΙΓΕΝΗ ΑΚΡΙΤΑ </a:t>
            </a:r>
            <a:endParaRPr lang="el-GR" dirty="0"/>
          </a:p>
        </p:txBody>
      </p:sp>
      <p:sp>
        <p:nvSpPr>
          <p:cNvPr id="5" name="Θέση περιεχομένου 4"/>
          <p:cNvSpPr>
            <a:spLocks noGrp="1"/>
          </p:cNvSpPr>
          <p:nvPr>
            <p:ph sz="quarter" idx="13"/>
          </p:nvPr>
        </p:nvSpPr>
        <p:spPr>
          <a:xfrm>
            <a:off x="539552" y="1052736"/>
            <a:ext cx="8064896" cy="1512168"/>
          </a:xfrm>
        </p:spPr>
        <p:txBody>
          <a:bodyPr>
            <a:normAutofit lnSpcReduction="10000"/>
          </a:bodyPr>
          <a:lstStyle/>
          <a:p>
            <a:r>
              <a:rPr lang="el-GR" dirty="0" smtClean="0"/>
              <a:t>Ο λαός τον λάτρεψε με αποτέλεσμα να γραφτεί ολόκληρο έπος για εκείνον. Το έπος του Διγενή Ακρίτα είναι ένα έμμετρο αφήγημα που γράφτηκε τον 9</a:t>
            </a:r>
            <a:r>
              <a:rPr lang="el-GR" baseline="30000" dirty="0" smtClean="0"/>
              <a:t>ο</a:t>
            </a:r>
            <a:r>
              <a:rPr lang="el-GR" dirty="0" smtClean="0"/>
              <a:t>- 10</a:t>
            </a:r>
            <a:r>
              <a:rPr lang="el-GR" baseline="30000" dirty="0" smtClean="0"/>
              <a:t>ο</a:t>
            </a:r>
            <a:r>
              <a:rPr lang="el-GR" dirty="0" smtClean="0"/>
              <a:t>  αιώνα μ. Χ. και  διηγείται ην </a:t>
            </a:r>
            <a:r>
              <a:rPr lang="el-GR" dirty="0"/>
              <a:t>καταγωγή του Διγενή, τα παιδικά του χρόνια, τα ηρωικά κατορθώματά του και τον άδικο θάνατό του.</a:t>
            </a:r>
          </a:p>
        </p:txBody>
      </p:sp>
      <p:pic>
        <p:nvPicPr>
          <p:cNvPr id="51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2636912"/>
            <a:ext cx="7200800" cy="369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75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5</a:t>
            </a:fld>
            <a:endParaRPr lang="el-GR" dirty="0"/>
          </a:p>
        </p:txBody>
      </p:sp>
      <p:sp>
        <p:nvSpPr>
          <p:cNvPr id="4" name="Τίτλος 3"/>
          <p:cNvSpPr>
            <a:spLocks noGrp="1"/>
          </p:cNvSpPr>
          <p:nvPr>
            <p:ph type="title"/>
          </p:nvPr>
        </p:nvSpPr>
        <p:spPr>
          <a:xfrm>
            <a:off x="539552" y="476672"/>
            <a:ext cx="8136903" cy="720080"/>
          </a:xfrm>
        </p:spPr>
        <p:txBody>
          <a:bodyPr/>
          <a:lstStyle/>
          <a:p>
            <a:r>
              <a:rPr lang="el-GR" dirty="0" smtClean="0"/>
              <a:t>ΤΟ  ΕΠΟΣ ΤΟΥ ΔΙΓΕΝΗ ΑΚΡΙΤΑ </a:t>
            </a:r>
            <a:endParaRPr lang="el-GR" dirty="0"/>
          </a:p>
        </p:txBody>
      </p:sp>
      <p:sp>
        <p:nvSpPr>
          <p:cNvPr id="5" name="Θέση περιεχομένου 4"/>
          <p:cNvSpPr>
            <a:spLocks noGrp="1"/>
          </p:cNvSpPr>
          <p:nvPr>
            <p:ph sz="quarter" idx="13"/>
          </p:nvPr>
        </p:nvSpPr>
        <p:spPr>
          <a:xfrm>
            <a:off x="107504" y="1196752"/>
            <a:ext cx="8784976" cy="1296144"/>
          </a:xfrm>
        </p:spPr>
        <p:txBody>
          <a:bodyPr>
            <a:normAutofit lnSpcReduction="10000"/>
          </a:bodyPr>
          <a:lstStyle/>
          <a:p>
            <a:r>
              <a:rPr lang="el-GR" dirty="0" smtClean="0"/>
              <a:t>Το έπος  του Βασίλειου Διγενή  σώζεται σε έξι χειρόγραφες παραλλαγές και η παλαιότερη είναι του 1074 μ. Χ.  και έχει  4778 στίχους. Ο Βασίλειος Διγενής  κλέβει την αγαπημένη του,  πίνακας του ζωγράφου Δ. Σκουρτέλη. </a:t>
            </a:r>
            <a:endParaRPr lang="el-G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2348880"/>
            <a:ext cx="7488832"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18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6</a:t>
            </a:fld>
            <a:endParaRPr lang="el-GR" dirty="0"/>
          </a:p>
        </p:txBody>
      </p:sp>
      <p:sp>
        <p:nvSpPr>
          <p:cNvPr id="4" name="Τίτλος 3"/>
          <p:cNvSpPr>
            <a:spLocks noGrp="1"/>
          </p:cNvSpPr>
          <p:nvPr>
            <p:ph type="title"/>
          </p:nvPr>
        </p:nvSpPr>
        <p:spPr>
          <a:xfrm>
            <a:off x="1315745" y="476672"/>
            <a:ext cx="6512511" cy="1080120"/>
          </a:xfrm>
        </p:spPr>
        <p:txBody>
          <a:bodyPr/>
          <a:lstStyle/>
          <a:p>
            <a:r>
              <a:rPr lang="el-GR" dirty="0" smtClean="0"/>
              <a:t>Ο ΔΙΓΕΝΗΣ ΑΚΡΙΤΑΣ </a:t>
            </a:r>
            <a:endParaRPr lang="el-GR" dirty="0"/>
          </a:p>
        </p:txBody>
      </p:sp>
      <p:sp>
        <p:nvSpPr>
          <p:cNvPr id="5" name="Θέση περιεχομένου 4"/>
          <p:cNvSpPr>
            <a:spLocks noGrp="1"/>
          </p:cNvSpPr>
          <p:nvPr>
            <p:ph sz="quarter" idx="13"/>
          </p:nvPr>
        </p:nvSpPr>
        <p:spPr>
          <a:xfrm>
            <a:off x="179512" y="1196752"/>
            <a:ext cx="8712968" cy="1296144"/>
          </a:xfrm>
        </p:spPr>
        <p:txBody>
          <a:bodyPr>
            <a:normAutofit/>
          </a:bodyPr>
          <a:lstStyle/>
          <a:p>
            <a:r>
              <a:rPr lang="el-GR" dirty="0" smtClean="0"/>
              <a:t>Ο  Διγενής Ακρίτας  αγαπήθηκε και τον τραγούδησαν σε όλη την Ελλάδα και ειδικότερα στην Κύπρο, στην Κρήτη και στον Πόντο. Στην εικόνα γραμματόσημο της Κύπρου αφιερωμένο στο Διγενή Ακρίτα. </a:t>
            </a:r>
            <a:endParaRPr lang="el-G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2564904"/>
            <a:ext cx="6624736" cy="347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500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7</a:t>
            </a:fld>
            <a:endParaRPr lang="el-GR" dirty="0"/>
          </a:p>
        </p:txBody>
      </p:sp>
      <p:sp>
        <p:nvSpPr>
          <p:cNvPr id="4" name="Τίτλος 3"/>
          <p:cNvSpPr>
            <a:spLocks noGrp="1"/>
          </p:cNvSpPr>
          <p:nvPr>
            <p:ph type="title"/>
          </p:nvPr>
        </p:nvSpPr>
        <p:spPr/>
        <p:txBody>
          <a:bodyPr/>
          <a:lstStyle/>
          <a:p>
            <a:r>
              <a:rPr lang="el-GR" dirty="0" smtClean="0"/>
              <a:t>ΔΙΓΕΝΗΣ ΑΚΡΙΤΑΣ </a:t>
            </a:r>
            <a:endParaRPr lang="el-GR" dirty="0"/>
          </a:p>
        </p:txBody>
      </p:sp>
      <p:sp>
        <p:nvSpPr>
          <p:cNvPr id="5" name="Θέση περιεχομένου 4"/>
          <p:cNvSpPr>
            <a:spLocks noGrp="1"/>
          </p:cNvSpPr>
          <p:nvPr>
            <p:ph sz="quarter" idx="13"/>
          </p:nvPr>
        </p:nvSpPr>
        <p:spPr>
          <a:xfrm>
            <a:off x="539552" y="1196752"/>
            <a:ext cx="8064896" cy="1007144"/>
          </a:xfrm>
        </p:spPr>
        <p:txBody>
          <a:bodyPr>
            <a:normAutofit/>
          </a:bodyPr>
          <a:lstStyle/>
          <a:p>
            <a:r>
              <a:rPr lang="el-GR" dirty="0" smtClean="0"/>
              <a:t>Ο Διγενής Ακρίτας, αριστερά σε στιγμές χαλάρωσης και δεξιά το πρόσωπο του, δύο απεικονίσεις του ήρωα από το ζωγράφο Δημήτρη Σκουρτέλη. </a:t>
            </a:r>
            <a:endParaRPr lang="el-GR"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2209999"/>
            <a:ext cx="3938587"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2203896"/>
            <a:ext cx="374972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41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8</a:t>
            </a:fld>
            <a:endParaRPr lang="el-GR" dirty="0"/>
          </a:p>
        </p:txBody>
      </p:sp>
      <p:sp>
        <p:nvSpPr>
          <p:cNvPr id="4" name="Τίτλος 3"/>
          <p:cNvSpPr>
            <a:spLocks noGrp="1"/>
          </p:cNvSpPr>
          <p:nvPr>
            <p:ph type="title"/>
          </p:nvPr>
        </p:nvSpPr>
        <p:spPr>
          <a:xfrm>
            <a:off x="395536" y="476672"/>
            <a:ext cx="8280919" cy="720080"/>
          </a:xfrm>
        </p:spPr>
        <p:txBody>
          <a:bodyPr/>
          <a:lstStyle/>
          <a:p>
            <a:r>
              <a:rPr lang="el-GR" dirty="0" smtClean="0"/>
              <a:t>Ο  ΔΙΓΕΝΗΣ ΚΑΙ Ο ΣΑΡΑΚΗΝΟΣ </a:t>
            </a:r>
            <a:endParaRPr lang="el-GR" dirty="0"/>
          </a:p>
        </p:txBody>
      </p:sp>
      <p:sp>
        <p:nvSpPr>
          <p:cNvPr id="5" name="Θέση περιεχομένου 4"/>
          <p:cNvSpPr>
            <a:spLocks noGrp="1"/>
          </p:cNvSpPr>
          <p:nvPr>
            <p:ph sz="quarter" idx="13"/>
          </p:nvPr>
        </p:nvSpPr>
        <p:spPr>
          <a:xfrm>
            <a:off x="539552" y="1196752"/>
            <a:ext cx="8064896" cy="1008112"/>
          </a:xfrm>
        </p:spPr>
        <p:txBody>
          <a:bodyPr/>
          <a:lstStyle/>
          <a:p>
            <a:r>
              <a:rPr lang="el-GR" dirty="0" smtClean="0"/>
              <a:t>Μια αγαπημένη σκηνή από το έπος το Διγενή είναι της μονομαχίας του με τον Σαρακηνό.  Απεικόνιση της σκηνής από  τον ζωγράφο Δ. Σκουρτέλη. </a:t>
            </a:r>
            <a:endParaRPr lang="el-GR" dirty="0"/>
          </a:p>
        </p:txBody>
      </p:sp>
      <p:pic>
        <p:nvPicPr>
          <p:cNvPr id="4101"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1560" y="2492896"/>
            <a:ext cx="7920880" cy="367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88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a:t>
            </a:r>
            <a:r>
              <a:rPr lang="en-US" dirty="0" smtClean="0"/>
              <a:t>E</a:t>
            </a:r>
            <a:r>
              <a:rPr lang="el-GR" dirty="0" smtClean="0"/>
              <a:t>'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9</a:t>
            </a:fld>
            <a:endParaRPr lang="el-GR" dirty="0"/>
          </a:p>
        </p:txBody>
      </p:sp>
      <p:sp>
        <p:nvSpPr>
          <p:cNvPr id="4" name="Τίτλος 3"/>
          <p:cNvSpPr>
            <a:spLocks noGrp="1"/>
          </p:cNvSpPr>
          <p:nvPr>
            <p:ph type="title"/>
          </p:nvPr>
        </p:nvSpPr>
        <p:spPr/>
        <p:txBody>
          <a:bodyPr/>
          <a:lstStyle/>
          <a:p>
            <a:r>
              <a:rPr lang="el-GR" dirty="0"/>
              <a:t> </a:t>
            </a:r>
            <a:r>
              <a:rPr lang="el-GR" dirty="0" smtClean="0"/>
              <a:t>Ο ΔΙΓΕΝΗΣ ΚΑΙ Ο ΧΑΡΟΣ </a:t>
            </a:r>
            <a:endParaRPr lang="el-GR" dirty="0"/>
          </a:p>
        </p:txBody>
      </p:sp>
      <p:sp>
        <p:nvSpPr>
          <p:cNvPr id="5" name="Θέση περιεχομένου 4"/>
          <p:cNvSpPr>
            <a:spLocks noGrp="1"/>
          </p:cNvSpPr>
          <p:nvPr>
            <p:ph sz="quarter" idx="13"/>
          </p:nvPr>
        </p:nvSpPr>
        <p:spPr>
          <a:xfrm>
            <a:off x="323528" y="1340768"/>
            <a:ext cx="8280920" cy="1080120"/>
          </a:xfrm>
        </p:spPr>
        <p:txBody>
          <a:bodyPr>
            <a:normAutofit/>
          </a:bodyPr>
          <a:lstStyle/>
          <a:p>
            <a:r>
              <a:rPr lang="el-GR" dirty="0" smtClean="0"/>
              <a:t>Ο Διγενής Ακρίτας δεν έχασε ποτέ σε μάχη παρά μόνο από έναν: από τον Χάρο, μετά από σκληρή μάχη. Η σκηνή της μονομαχίας τους  είναι πηγή  έμπνευσης για τους καλλιτέχνες. </a:t>
            </a:r>
            <a:endParaRPr lang="el-GR" dirty="0"/>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2420888"/>
            <a:ext cx="784887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320604"/>
      </p:ext>
    </p:extLst>
  </p:cSld>
  <p:clrMapOvr>
    <a:masterClrMapping/>
  </p:clrMapOvr>
</p:sld>
</file>

<file path=ppt/theme/theme1.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2032</TotalTime>
  <Words>682</Words>
  <Application>Microsoft Office PowerPoint</Application>
  <PresentationFormat>Προβολή στην οθόνη (4:3)</PresentationFormat>
  <Paragraphs>49</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Πνοή</vt:lpstr>
      <vt:lpstr>     ΒΑΣΙΛΕΙΟΣ ΔΙΓΕΝΗΣ   ΑΚΡΙΤΑΣ </vt:lpstr>
      <vt:lpstr> ΒΑΣΙΛΕΙΟΣ  ΔΙΓΕΝΗΣ ΑΚΡΙΤΑΣ </vt:lpstr>
      <vt:lpstr>ΒΑΣΙΛΕΙΟΣ ΔΙΓΕΝΗΣ ΑΚΡΙΤΑΣ </vt:lpstr>
      <vt:lpstr>ΤΟ  ΕΠΟΣ   ΤΟΥ ΔΙΓΕΝΗ ΑΚΡΙΤΑ </vt:lpstr>
      <vt:lpstr>ΤΟ  ΕΠΟΣ ΤΟΥ ΔΙΓΕΝΗ ΑΚΡΙΤΑ </vt:lpstr>
      <vt:lpstr>Ο ΔΙΓΕΝΗΣ ΑΚΡΙΤΑΣ </vt:lpstr>
      <vt:lpstr>ΔΙΓΕΝΗΣ ΑΚΡΙΤΑΣ </vt:lpstr>
      <vt:lpstr>Ο  ΔΙΓΕΝΗΣ ΚΑΙ Ο ΣΑΡΑΚΗΝΟΣ </vt:lpstr>
      <vt:lpstr> Ο ΔΙΓΕΝΗΣ ΚΑΙ Ο ΧΑΡΟΣ </vt:lpstr>
      <vt:lpstr>ΤΡΑΓΟΥΔΙΑ ΓΙΑ ΤΟΝ ΔΙΓΕΝΗ ΑΚΡΙΤΑ </vt:lpstr>
      <vt:lpstr>ΤΡΑΓΟΥΔΙΑ ΓΙΑ ΤΟΝ ΔΙΓΕΝΗ ΑΚΡΙΤΑ </vt:lpstr>
      <vt:lpstr> ΠΙΝΑΚΕΣ  ΓΙΑ ΤΟΝ ΔΙΓΕΝΗ ΑΚΡΙΤΑ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170</cp:revision>
  <dcterms:created xsi:type="dcterms:W3CDTF">2021-02-04T23:21:40Z</dcterms:created>
  <dcterms:modified xsi:type="dcterms:W3CDTF">2021-06-09T10:54:36Z</dcterms:modified>
</cp:coreProperties>
</file>