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93" r:id="rId2"/>
    <p:sldId id="315" r:id="rId3"/>
    <p:sldId id="298" r:id="rId4"/>
    <p:sldId id="304" r:id="rId5"/>
    <p:sldId id="312" r:id="rId6"/>
    <p:sldId id="314" r:id="rId7"/>
    <p:sldId id="294" r:id="rId8"/>
    <p:sldId id="313" r:id="rId9"/>
    <p:sldId id="317" r:id="rId10"/>
    <p:sldId id="305" r:id="rId11"/>
    <p:sldId id="306" r:id="rId12"/>
    <p:sldId id="318" r:id="rId13"/>
    <p:sldId id="310" r:id="rId14"/>
    <p:sldId id="311" r:id="rId15"/>
    <p:sldId id="309" r:id="rId16"/>
    <p:sldId id="316" r:id="rId17"/>
    <p:sldId id="30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1" d="100"/>
          <a:sy n="41" d="100"/>
        </p:scale>
        <p:origin x="53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8CEB8-7D40-4A9E-BCA4-61AC4EE717F3}" type="datetimeFigureOut">
              <a:rPr lang="el-GR" smtClean="0"/>
              <a:pPr/>
              <a:t>13/8/2021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6305A-CC68-43EC-B893-6D077AD79FCA}" type="slidenum">
              <a:rPr lang="el-GR" smtClean="0"/>
              <a:pPr/>
              <a:t>‹#›</a:t>
            </a:fld>
            <a:endParaRPr lang="el-GR"/>
          </a:p>
        </p:txBody>
      </p:sp>
    </p:spTree>
    <p:extLst>
      <p:ext uri="{BB962C8B-B14F-4D97-AF65-F5344CB8AC3E}">
        <p14:creationId xmlns:p14="http://schemas.microsoft.com/office/powerpoint/2010/main" val="405693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C6305A-CC68-43EC-B893-6D077AD79FCA}" type="slidenum">
              <a:rPr lang="el-GR" smtClean="0"/>
              <a:pPr/>
              <a:t>12</a:t>
            </a:fld>
            <a:endParaRPr lang="el-GR"/>
          </a:p>
        </p:txBody>
      </p:sp>
    </p:spTree>
    <p:extLst>
      <p:ext uri="{BB962C8B-B14F-4D97-AF65-F5344CB8AC3E}">
        <p14:creationId xmlns:p14="http://schemas.microsoft.com/office/powerpoint/2010/main" val="307131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p>
            <a:fld id="{B6E84DFC-6B31-4840-8DC3-02A9E6A2FC3C}" type="datetime1">
              <a:rPr lang="el-GR" smtClean="0"/>
              <a:pPr/>
              <a:t>13/8/2021</a:t>
            </a:fld>
            <a:endParaRPr lang="el-GR"/>
          </a:p>
        </p:txBody>
      </p:sp>
      <p:sp>
        <p:nvSpPr>
          <p:cNvPr id="20" name="19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10" name="9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3754A58-EB3C-408E-B13A-939276D7CBD8}" type="datetime1">
              <a:rPr lang="el-GR" smtClean="0"/>
              <a:pPr/>
              <a:t>13/8/2021</a:t>
            </a:fld>
            <a:endParaRPr lang="el-GR"/>
          </a:p>
        </p:txBody>
      </p:sp>
      <p:sp>
        <p:nvSpPr>
          <p:cNvPr id="5" name="4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5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3D5E6E9-A928-46E4-B4FD-A5C89FB72955}" type="datetime1">
              <a:rPr lang="el-GR" smtClean="0"/>
              <a:pPr/>
              <a:t>13/8/2021</a:t>
            </a:fld>
            <a:endParaRPr lang="el-GR"/>
          </a:p>
        </p:txBody>
      </p:sp>
      <p:sp>
        <p:nvSpPr>
          <p:cNvPr id="5" name="4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5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7BD2C82-2549-427A-A99B-DEF823412F27}" type="datetime1">
              <a:rPr lang="el-GR" smtClean="0"/>
              <a:pPr/>
              <a:t>13/8/2021</a:t>
            </a:fld>
            <a:endParaRPr lang="el-GR"/>
          </a:p>
        </p:txBody>
      </p:sp>
      <p:sp>
        <p:nvSpPr>
          <p:cNvPr id="5" name="4 - Θέση υποσέλιδου"/>
          <p:cNvSpPr>
            <a:spLocks noGrp="1"/>
          </p:cNvSpPr>
          <p:nvPr>
            <p:ph type="ftr" sz="quarter" idx="11"/>
          </p:nvPr>
        </p:nvSpPr>
        <p:spPr>
          <a:xfrm>
            <a:off x="1403648" y="6409134"/>
            <a:ext cx="7206952" cy="476250"/>
          </a:xfrm>
        </p:spPr>
        <p:txBody>
          <a:bodyPr/>
          <a:lstStyle>
            <a:lvl1pPr>
              <a:defRPr>
                <a:solidFill>
                  <a:schemeClr val="accent6">
                    <a:lumMod val="50000"/>
                  </a:schemeClr>
                </a:solidFill>
              </a:defRPr>
            </a:lvl1pPr>
            <a:extLst/>
          </a:lstStyle>
          <a:p>
            <a:r>
              <a:rPr lang="el-GR"/>
              <a:t>Διδακτικό σενάριο Γ' τάξης - Σ. Παπαδόπουλος εκπονητής Ι.Ε.Π.</a:t>
            </a:r>
            <a:endParaRPr lang="el-GR" dirty="0"/>
          </a:p>
        </p:txBody>
      </p:sp>
      <p:sp>
        <p:nvSpPr>
          <p:cNvPr id="6" name="5 - Θέση αριθμού διαφάνειας"/>
          <p:cNvSpPr>
            <a:spLocks noGrp="1"/>
          </p:cNvSpPr>
          <p:nvPr>
            <p:ph type="sldNum" sz="quarter" idx="12"/>
          </p:nvPr>
        </p:nvSpPr>
        <p:spPr>
          <a:xfrm>
            <a:off x="8613648" y="6409134"/>
            <a:ext cx="457200" cy="476250"/>
          </a:xfrm>
        </p:spPr>
        <p:txBody>
          <a:bodyPr/>
          <a:lstStyle>
            <a:lvl1pPr>
              <a:defRPr>
                <a:solidFill>
                  <a:schemeClr val="accent6">
                    <a:lumMod val="50000"/>
                  </a:schemeClr>
                </a:solidFill>
              </a:defRPr>
            </a:lvl1pPr>
            <a:extLst/>
          </a:lstStyle>
          <a:p>
            <a:fld id="{18DFF783-A0DE-4911-8B91-420357023073}" type="slidenum">
              <a:rPr lang="el-GR" smtClean="0"/>
              <a:pPr/>
              <a:t>‹#›</a:t>
            </a:fld>
            <a:endParaRPr lang="el-GR"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E899C8C-7C4A-4E77-AD3B-34B8085F5893}" type="datetime1">
              <a:rPr lang="el-GR" smtClean="0"/>
              <a:pPr/>
              <a:t>13/8/2021</a:t>
            </a:fld>
            <a:endParaRPr lang="el-GR"/>
          </a:p>
        </p:txBody>
      </p:sp>
      <p:sp>
        <p:nvSpPr>
          <p:cNvPr id="5" name="4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6" name="5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617CBEA2-83A1-4637-8B69-7D8E57AB62D7}" type="datetime1">
              <a:rPr lang="el-GR" smtClean="0"/>
              <a:pPr/>
              <a:t>13/8/2021</a:t>
            </a:fld>
            <a:endParaRPr lang="el-GR"/>
          </a:p>
        </p:txBody>
      </p:sp>
      <p:sp>
        <p:nvSpPr>
          <p:cNvPr id="6" name="5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6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39F0E142-5F12-495F-BC61-97734FAF3692}" type="datetime1">
              <a:rPr lang="el-GR" smtClean="0"/>
              <a:pPr/>
              <a:t>13/8/2021</a:t>
            </a:fld>
            <a:endParaRPr lang="el-GR"/>
          </a:p>
        </p:txBody>
      </p:sp>
      <p:sp>
        <p:nvSpPr>
          <p:cNvPr id="8" name="7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9" name="8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B2DC62C-43B1-409D-BD08-0E5A20382CB6}" type="datetime1">
              <a:rPr lang="el-GR" smtClean="0"/>
              <a:pPr/>
              <a:t>13/8/2021</a:t>
            </a:fld>
            <a:endParaRPr lang="el-GR"/>
          </a:p>
        </p:txBody>
      </p:sp>
      <p:sp>
        <p:nvSpPr>
          <p:cNvPr id="4" name="3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5" name="4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7CFC87AD-96F4-4F5A-AA70-0EA88FEB34FB}" type="datetime1">
              <a:rPr lang="el-GR" smtClean="0"/>
              <a:pPr/>
              <a:t>13/8/2021</a:t>
            </a:fld>
            <a:endParaRPr lang="el-GR"/>
          </a:p>
        </p:txBody>
      </p:sp>
      <p:sp>
        <p:nvSpPr>
          <p:cNvPr id="3" name="2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4" name="3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A88A15C-4D0C-4B18-9127-E950F81554E3}" type="datetime1">
              <a:rPr lang="el-GR" smtClean="0"/>
              <a:pPr/>
              <a:t>13/8/2021</a:t>
            </a:fld>
            <a:endParaRPr lang="el-GR"/>
          </a:p>
        </p:txBody>
      </p:sp>
      <p:sp>
        <p:nvSpPr>
          <p:cNvPr id="6" name="5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6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BBD82C1-F85D-4732-A904-42EA8A3BABCA}" type="datetime1">
              <a:rPr lang="el-GR" smtClean="0"/>
              <a:pPr/>
              <a:t>13/8/2021</a:t>
            </a:fld>
            <a:endParaRPr lang="el-GR"/>
          </a:p>
        </p:txBody>
      </p:sp>
      <p:sp>
        <p:nvSpPr>
          <p:cNvPr id="6" name="5 - Θέση υποσέλιδου"/>
          <p:cNvSpPr>
            <a:spLocks noGrp="1"/>
          </p:cNvSpPr>
          <p:nvPr>
            <p:ph type="ftr" sz="quarter" idx="11"/>
          </p:nvPr>
        </p:nvSpPr>
        <p:spPr/>
        <p:txBody>
          <a:bodyPr/>
          <a:lstStyle/>
          <a:p>
            <a:r>
              <a:rPr lang="el-GR"/>
              <a:t>Διδακτικό σενάριο Γ' τάξης - Σ. Παπαδόπουλος εκπονητής Ι.Ε.Π.</a:t>
            </a:r>
          </a:p>
        </p:txBody>
      </p:sp>
      <p:sp>
        <p:nvSpPr>
          <p:cNvPr id="7" name="6 - Θέση αριθμού διαφάνειας"/>
          <p:cNvSpPr>
            <a:spLocks noGrp="1"/>
          </p:cNvSpPr>
          <p:nvPr>
            <p:ph type="sldNum" sz="quarter" idx="12"/>
          </p:nvPr>
        </p:nvSpPr>
        <p:spPr/>
        <p:txBody>
          <a:bodyPr/>
          <a:lstStyle/>
          <a:p>
            <a:fld id="{18DFF783-A0DE-4911-8B91-420357023073}"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p>
            <a:r>
              <a:rPr kumimoji="0" lang="el-GR"/>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23 - Θέση ημερομηνίας"/>
          <p:cNvSpPr>
            <a:spLocks noGrp="1"/>
          </p:cNvSpPr>
          <p:nvPr>
            <p:ph type="dt" sz="half" idx="2"/>
          </p:nvPr>
        </p:nvSpPr>
        <p:spPr>
          <a:xfrm>
            <a:off x="1763688" y="558924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3551BE2-81CE-4BAC-95F7-2E09EEACD9A3}" type="datetime1">
              <a:rPr lang="el-GR" smtClean="0"/>
              <a:pPr/>
              <a:t>13/8/2021</a:t>
            </a:fld>
            <a:endParaRPr lang="el-GR"/>
          </a:p>
        </p:txBody>
      </p:sp>
      <p:sp>
        <p:nvSpPr>
          <p:cNvPr id="10" name="9 - Θέση υποσέλιδου"/>
          <p:cNvSpPr>
            <a:spLocks noGrp="1"/>
          </p:cNvSpPr>
          <p:nvPr>
            <p:ph type="ftr" sz="quarter" idx="3"/>
          </p:nvPr>
        </p:nvSpPr>
        <p:spPr>
          <a:xfrm>
            <a:off x="1403648" y="6305550"/>
            <a:ext cx="7206952" cy="476250"/>
          </a:xfrm>
          <a:prstGeom prst="rect">
            <a:avLst/>
          </a:prstGeom>
        </p:spPr>
        <p:txBody>
          <a:bodyPr anchor="b"/>
          <a:lstStyle>
            <a:lvl1pPr algn="ctr" eaLnBrk="1" latinLnBrk="0" hangingPunct="1">
              <a:defRPr kumimoji="0" sz="1400">
                <a:solidFill>
                  <a:schemeClr val="accent6">
                    <a:lumMod val="50000"/>
                  </a:schemeClr>
                </a:solidFill>
                <a:effectLst/>
                <a:latin typeface="Palatino Linotype" pitchFamily="18" charset="0"/>
              </a:defRPr>
            </a:lvl1pPr>
            <a:extLst/>
          </a:lstStyle>
          <a:p>
            <a:r>
              <a:rPr lang="el-GR"/>
              <a:t>Διδακτικό σενάριο Γ' τάξης - Σ. Παπαδόπουλος εκπονητής Ι.Ε.Π.</a:t>
            </a:r>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400">
                <a:solidFill>
                  <a:schemeClr val="accent6">
                    <a:lumMod val="50000"/>
                  </a:schemeClr>
                </a:solidFill>
                <a:effectLst/>
                <a:latin typeface="Palatino Linotype" pitchFamily="18" charset="0"/>
              </a:defRPr>
            </a:lvl1pPr>
            <a:extLst/>
          </a:lstStyle>
          <a:p>
            <a:fld id="{18DFF783-A0DE-4911-8B91-420357023073}"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d"/>
  </p:transition>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0644" y="274638"/>
            <a:ext cx="8221876" cy="4450506"/>
          </a:xfrm>
        </p:spPr>
        <p:txBody>
          <a:bodyPr>
            <a:normAutofit/>
          </a:bodyPr>
          <a:lstStyle/>
          <a:p>
            <a:pPr algn="ctr"/>
            <a:br>
              <a:rPr lang="el-GR" sz="4800" dirty="0">
                <a:solidFill>
                  <a:srgbClr val="FF0000"/>
                </a:solidFill>
                <a:latin typeface="Palatino Linotype" panose="02040502050505030304" pitchFamily="18" charset="0"/>
              </a:rPr>
            </a:br>
            <a:br>
              <a:rPr lang="el-GR" sz="4800" dirty="0">
                <a:solidFill>
                  <a:srgbClr val="FF0000"/>
                </a:solidFill>
                <a:latin typeface="Palatino Linotype" panose="02040502050505030304" pitchFamily="18" charset="0"/>
              </a:rPr>
            </a:br>
            <a:r>
              <a:rPr lang="el-GR" sz="4800" dirty="0">
                <a:solidFill>
                  <a:schemeClr val="accent6">
                    <a:lumMod val="75000"/>
                  </a:schemeClr>
                </a:solidFill>
                <a:latin typeface="Palatino Linotype" panose="02040502050505030304" pitchFamily="18" charset="0"/>
              </a:rPr>
              <a:t>ΕΛΛΗΝΙΚΟΣΑΠΟΙΚΙΣΜΟΣ  </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a:t>
            </a:fld>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644" y="116632"/>
            <a:ext cx="224521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33012"/>
            <a:ext cx="2664296" cy="26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600" y="3717032"/>
            <a:ext cx="2304256" cy="278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110774"/>
            <a:ext cx="2592288" cy="267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4926" y="3645024"/>
            <a:ext cx="2381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645024"/>
            <a:ext cx="2592288"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272253"/>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274638"/>
            <a:ext cx="7746064" cy="922114"/>
          </a:xfrm>
        </p:spPr>
        <p:txBody>
          <a:bodyPr>
            <a:noAutofit/>
          </a:bodyPr>
          <a:lstStyle/>
          <a:p>
            <a:pPr algn="ctr"/>
            <a:r>
              <a:rPr lang="el-GR" sz="4000" dirty="0">
                <a:solidFill>
                  <a:schemeClr val="accent6">
                    <a:lumMod val="75000"/>
                  </a:schemeClr>
                </a:solidFill>
                <a:latin typeface="Palatino Linotype" panose="02040502050505030304" pitchFamily="18" charset="0"/>
              </a:rPr>
              <a:t>Ο ΑΠΟΙΚΙΣΜΟΣ  </a:t>
            </a:r>
          </a:p>
        </p:txBody>
      </p:sp>
      <p:sp>
        <p:nvSpPr>
          <p:cNvPr id="3" name="Θέση περιεχομένου 2"/>
          <p:cNvSpPr>
            <a:spLocks noGrp="1"/>
          </p:cNvSpPr>
          <p:nvPr>
            <p:ph idx="1"/>
          </p:nvPr>
        </p:nvSpPr>
        <p:spPr>
          <a:xfrm>
            <a:off x="1115616" y="1268760"/>
            <a:ext cx="7498080" cy="1728192"/>
          </a:xfrm>
        </p:spPr>
        <p:txBody>
          <a:bodyPr>
            <a:normAutofit/>
          </a:bodyPr>
          <a:lstStyle/>
          <a:p>
            <a:pPr marL="82296" indent="0" algn="just">
              <a:buNone/>
            </a:pPr>
            <a:r>
              <a:rPr lang="el-GR" sz="2000" dirty="0">
                <a:solidFill>
                  <a:schemeClr val="accent6">
                    <a:lumMod val="75000"/>
                  </a:schemeClr>
                </a:solidFill>
                <a:latin typeface="Palatino Linotype" panose="02040502050505030304" pitchFamily="18" charset="0"/>
              </a:rPr>
              <a:t> Ο αποικισμός των κατοίκων γίνονταν οργανωμένα.   Οι κάτοικοι ρωτούσαν το Μαντείο των Δελφών για το ποιο ήταν το κατάλληλο μέρος για να εγκατασταθούν και να ιδρύσουν τη  νέα πόλη. Στη φωτογραφία το Μαντείο των Δελφών, το σημαντικότερο Μαντείο της αρχαιότητας. </a:t>
            </a:r>
            <a:endParaRPr lang="el-GR" dirty="0">
              <a:solidFill>
                <a:schemeClr val="accent6">
                  <a:lumMod val="75000"/>
                </a:schemeClr>
              </a:solidFill>
              <a:latin typeface="Palatino Linotype" panose="02040502050505030304" pitchFamily="18" charset="0"/>
            </a:endParaRP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10</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6336704" cy="3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806202"/>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188640"/>
            <a:ext cx="7498080" cy="936104"/>
          </a:xfrm>
        </p:spPr>
        <p:txBody>
          <a:bodyPr>
            <a:normAutofit/>
          </a:bodyPr>
          <a:lstStyle/>
          <a:p>
            <a:pPr algn="ctr"/>
            <a:r>
              <a:rPr lang="el-GR" sz="4000" dirty="0">
                <a:solidFill>
                  <a:schemeClr val="accent6">
                    <a:lumMod val="75000"/>
                  </a:schemeClr>
                </a:solidFill>
                <a:latin typeface="Palatino Linotype" panose="02040502050505030304" pitchFamily="18" charset="0"/>
              </a:rPr>
              <a:t>    Ο ΑΠΟΙΚΙΣΜΟΣ  </a:t>
            </a:r>
          </a:p>
        </p:txBody>
      </p:sp>
      <p:sp>
        <p:nvSpPr>
          <p:cNvPr id="3" name="Θέση περιεχομένου 2"/>
          <p:cNvSpPr>
            <a:spLocks noGrp="1"/>
          </p:cNvSpPr>
          <p:nvPr>
            <p:ph idx="1"/>
          </p:nvPr>
        </p:nvSpPr>
        <p:spPr>
          <a:xfrm>
            <a:off x="1187624" y="980728"/>
            <a:ext cx="7746064" cy="2232248"/>
          </a:xfrm>
        </p:spPr>
        <p:txBody>
          <a:bodyPr>
            <a:normAutofit fontScale="92500" lnSpcReduction="20000"/>
          </a:bodyPr>
          <a:lstStyle/>
          <a:p>
            <a:pPr marL="82296" indent="0" algn="just">
              <a:buNone/>
            </a:pPr>
            <a:r>
              <a:rPr lang="el-GR" sz="2200" dirty="0">
                <a:solidFill>
                  <a:schemeClr val="accent6">
                    <a:lumMod val="75000"/>
                  </a:schemeClr>
                </a:solidFill>
                <a:latin typeface="Palatino Linotype" panose="02040502050505030304" pitchFamily="18" charset="0"/>
              </a:rPr>
              <a:t>Υπήρχε υπεύθυνος –αρχηγός της αποστολής των αποίκων και ονομαζόταν οικιστής. Ο οικιστής είχε την ευθύνη του ταξιδιού και της εγκατάστασης στο νέο τόπο.. O αρχηγός τους, ο οικιστής,  έπαιρνε το «ιερόν πυρ» από το βωμό της μητρόπολης  µε το οποίο θα άναβε το βωµό της αποικίας. Αυτό συμβόλιζε τους στενούς δεσµούς που θα υπήρχαν ανάµεσα στη μητρόπολη και την αποικία. Η αναχώρηση γινόταν με επίσημη τελετή που ήταν  όλοι οι κάτοικοι</a:t>
            </a:r>
            <a:r>
              <a:rPr lang="el-GR" sz="2000" dirty="0">
                <a:solidFill>
                  <a:schemeClr val="accent6">
                    <a:lumMod val="75000"/>
                  </a:schemeClr>
                </a:solidFill>
              </a:rPr>
              <a:t>. </a:t>
            </a:r>
          </a:p>
          <a:p>
            <a:pPr marL="82296" indent="0" algn="just">
              <a:buNone/>
            </a:pPr>
            <a:endParaRPr lang="el-GR" sz="2000"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11</a:t>
            </a:fld>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03062"/>
            <a:ext cx="705678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34158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116632"/>
            <a:ext cx="7818072" cy="1080120"/>
          </a:xfrm>
        </p:spPr>
        <p:txBody>
          <a:bodyPr>
            <a:normAutofit fontScale="90000"/>
          </a:bodyPr>
          <a:lstStyle/>
          <a:p>
            <a:pPr algn="ctr"/>
            <a:r>
              <a:rPr lang="el-GR" dirty="0">
                <a:solidFill>
                  <a:schemeClr val="accent6">
                    <a:lumMod val="75000"/>
                  </a:schemeClr>
                </a:solidFill>
                <a:latin typeface="Palatino Linotype" panose="02040502050505030304" pitchFamily="18" charset="0"/>
              </a:rPr>
              <a:t>Η ΝΕΑ ΠΑΤΡΙΔΑ – Η ΑΠΟΙΚΙΑ ΕΠΡΕΠΕ </a:t>
            </a:r>
            <a:r>
              <a:rPr lang="el-GR" dirty="0">
                <a:solidFill>
                  <a:schemeClr val="accent6">
                    <a:lumMod val="75000"/>
                  </a:schemeClr>
                </a:solidFill>
              </a:rPr>
              <a:t>:</a:t>
            </a:r>
          </a:p>
        </p:txBody>
      </p:sp>
      <p:sp>
        <p:nvSpPr>
          <p:cNvPr id="3" name="Θέση περιεχομένου 2"/>
          <p:cNvSpPr>
            <a:spLocks noGrp="1"/>
          </p:cNvSpPr>
          <p:nvPr>
            <p:ph idx="1"/>
          </p:nvPr>
        </p:nvSpPr>
        <p:spPr>
          <a:xfrm>
            <a:off x="899592" y="1268760"/>
            <a:ext cx="8244408" cy="1944216"/>
          </a:xfrm>
        </p:spPr>
        <p:txBody>
          <a:bodyPr>
            <a:normAutofit fontScale="77500" lnSpcReduction="20000"/>
          </a:bodyPr>
          <a:lstStyle/>
          <a:p>
            <a:pPr marL="539496" indent="-457200" algn="just">
              <a:buAutoNum type="arabicPeriod"/>
            </a:pPr>
            <a:r>
              <a:rPr lang="el-GR" sz="2200" dirty="0">
                <a:solidFill>
                  <a:schemeClr val="accent6">
                    <a:lumMod val="75000"/>
                  </a:schemeClr>
                </a:solidFill>
                <a:latin typeface="Palatino Linotype" panose="02040502050505030304" pitchFamily="18" charset="0"/>
              </a:rPr>
              <a:t>Να είναι κοντά στη θάλασσα και να διαθέτει λιμάνι για να αναπτύξουν το εμπόριο και να έχουν επικοινωνία με τη μητρόπολη. </a:t>
            </a:r>
          </a:p>
          <a:p>
            <a:pPr marL="539496" indent="-457200" algn="just">
              <a:buAutoNum type="arabicPeriod"/>
            </a:pPr>
            <a:r>
              <a:rPr lang="el-GR" sz="2200" dirty="0">
                <a:solidFill>
                  <a:schemeClr val="accent6">
                    <a:lumMod val="75000"/>
                  </a:schemeClr>
                </a:solidFill>
                <a:latin typeface="Palatino Linotype" panose="02040502050505030304" pitchFamily="18" charset="0"/>
              </a:rPr>
              <a:t>Να έχει εύφορη γη για να την  καλλιεργούν και να τους θρέφει.</a:t>
            </a:r>
          </a:p>
          <a:p>
            <a:pPr marL="539496" indent="-457200" algn="just">
              <a:buAutoNum type="arabicPeriod"/>
            </a:pPr>
            <a:r>
              <a:rPr lang="el-GR" sz="2200" dirty="0">
                <a:solidFill>
                  <a:schemeClr val="accent6">
                    <a:lumMod val="75000"/>
                  </a:schemeClr>
                </a:solidFill>
                <a:latin typeface="Palatino Linotype" panose="02040502050505030304" pitchFamily="18" charset="0"/>
              </a:rPr>
              <a:t>Να είναι σε οχυρωμένη θέση για να μπορούν να αντιμετωπίσουν εχθρικές επιδρομές</a:t>
            </a:r>
            <a:r>
              <a:rPr lang="el-GR" sz="2000" dirty="0">
                <a:solidFill>
                  <a:schemeClr val="accent6">
                    <a:lumMod val="75000"/>
                  </a:schemeClr>
                </a:solidFill>
                <a:latin typeface="Palatino Linotype" panose="02040502050505030304" pitchFamily="18" charset="0"/>
              </a:rPr>
              <a:t>. </a:t>
            </a:r>
          </a:p>
          <a:p>
            <a:pPr marL="82296" indent="0" algn="just">
              <a:buNone/>
            </a:pPr>
            <a:r>
              <a:rPr lang="el-GR" sz="2000" dirty="0">
                <a:solidFill>
                  <a:schemeClr val="accent6">
                    <a:lumMod val="75000"/>
                  </a:schemeClr>
                </a:solidFill>
                <a:latin typeface="Palatino Linotype" panose="02040502050505030304" pitchFamily="18" charset="0"/>
              </a:rPr>
              <a:t>Στη φωτογραφία το αρχαίο θέατρο των Συρακουσών, αποικία στη Μεγάλη Ελλάδα. </a:t>
            </a:r>
          </a:p>
          <a:p>
            <a:pPr marL="539496" indent="-457200">
              <a:buAutoNum type="arabicPeriod"/>
            </a:pPr>
            <a:endParaRPr lang="el-GR" sz="2000" dirty="0">
              <a:solidFill>
                <a:schemeClr val="accent6">
                  <a:lumMod val="75000"/>
                </a:schemeClr>
              </a:solidFill>
            </a:endParaRPr>
          </a:p>
          <a:p>
            <a:pPr marL="539496" indent="-457200">
              <a:buAutoNum type="arabicPeriod"/>
            </a:pPr>
            <a:endParaRPr lang="el-GR" sz="2000" dirty="0"/>
          </a:p>
          <a:p>
            <a:pPr marL="596646" indent="-514350">
              <a:buAutoNum type="arabicPeriod"/>
            </a:pPr>
            <a:endParaRPr lang="el-GR"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12</a:t>
            </a:fld>
            <a:endParaRPr lang="el-G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18" y="3140968"/>
            <a:ext cx="7097038" cy="343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368401"/>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274638"/>
            <a:ext cx="7746064" cy="1143000"/>
          </a:xfrm>
        </p:spPr>
        <p:txBody>
          <a:bodyPr>
            <a:noAutofit/>
          </a:bodyPr>
          <a:lstStyle/>
          <a:p>
            <a:pPr algn="ctr"/>
            <a:r>
              <a:rPr lang="el-GR" sz="4000" dirty="0">
                <a:solidFill>
                  <a:schemeClr val="accent6">
                    <a:lumMod val="75000"/>
                  </a:schemeClr>
                </a:solidFill>
                <a:latin typeface="Palatino Linotype" panose="02040502050505030304" pitchFamily="18" charset="0"/>
              </a:rPr>
              <a:t>ΣΧΕΣΕΙΣ ΜΗΤΡΟΠΟΛΗΣ ΚΑΙ ΑΠΟΙΚΙΑΣ </a:t>
            </a:r>
          </a:p>
        </p:txBody>
      </p:sp>
      <p:sp>
        <p:nvSpPr>
          <p:cNvPr id="3" name="Θέση περιεχομένου 2"/>
          <p:cNvSpPr>
            <a:spLocks noGrp="1"/>
          </p:cNvSpPr>
          <p:nvPr>
            <p:ph idx="1"/>
          </p:nvPr>
        </p:nvSpPr>
        <p:spPr>
          <a:xfrm>
            <a:off x="1435608" y="1447800"/>
            <a:ext cx="7498080" cy="2701280"/>
          </a:xfrm>
        </p:spPr>
        <p:txBody>
          <a:bodyPr>
            <a:normAutofit fontScale="85000" lnSpcReduction="20000"/>
          </a:bodyPr>
          <a:lstStyle/>
          <a:p>
            <a:pPr algn="just">
              <a:buFont typeface="Wingdings" panose="05000000000000000000" pitchFamily="2" charset="2"/>
              <a:buChar char="v"/>
            </a:pPr>
            <a:r>
              <a:rPr lang="el-GR" sz="2000" dirty="0">
                <a:solidFill>
                  <a:schemeClr val="accent6">
                    <a:lumMod val="75000"/>
                  </a:schemeClr>
                </a:solidFill>
                <a:latin typeface="Palatino Linotype" panose="02040502050505030304" pitchFamily="18" charset="0"/>
              </a:rPr>
              <a:t>Οι  σχέσεις της Μητρόπολης (μητέρα- πόλη)  με την αποικία ήταν πολύ καλές. Είχαν στενούς δεσμούς  και έστελναν αντιπροσώπους στις θρησκευτικές γιορτές που  διοργάνωνε η μητρόπολη. </a:t>
            </a:r>
          </a:p>
          <a:p>
            <a:pPr algn="just">
              <a:buFont typeface="Wingdings" panose="05000000000000000000" pitchFamily="2" charset="2"/>
              <a:buChar char="v"/>
            </a:pPr>
            <a:r>
              <a:rPr lang="el-GR" sz="2000" dirty="0">
                <a:solidFill>
                  <a:schemeClr val="accent6">
                    <a:lumMod val="75000"/>
                  </a:schemeClr>
                </a:solidFill>
                <a:latin typeface="Palatino Linotype" panose="02040502050505030304" pitchFamily="18" charset="0"/>
              </a:rPr>
              <a:t>Κάθε φορά που κάποια από τις δύο πόλεις ήταν σε κίνδυνο η άλλη τη βοηθούσε. </a:t>
            </a:r>
          </a:p>
          <a:p>
            <a:pPr algn="just">
              <a:buFont typeface="Wingdings" panose="05000000000000000000" pitchFamily="2" charset="2"/>
              <a:buChar char="v"/>
            </a:pPr>
            <a:r>
              <a:rPr lang="el-GR" sz="2000" dirty="0">
                <a:solidFill>
                  <a:schemeClr val="accent6">
                    <a:lumMod val="75000"/>
                  </a:schemeClr>
                </a:solidFill>
                <a:latin typeface="Palatino Linotype" panose="02040502050505030304" pitchFamily="18" charset="0"/>
              </a:rPr>
              <a:t>Ήταν πολύ κακό να πολεμήσει η μια εναντίον της άλλης και ήταν πολύ σπάνιο.</a:t>
            </a:r>
          </a:p>
          <a:p>
            <a:pPr algn="just">
              <a:buFont typeface="Wingdings" panose="05000000000000000000" pitchFamily="2" charset="2"/>
              <a:buChar char="v"/>
            </a:pPr>
            <a:r>
              <a:rPr lang="el-GR" sz="2000" dirty="0">
                <a:solidFill>
                  <a:schemeClr val="accent6">
                    <a:lumMod val="75000"/>
                  </a:schemeClr>
                </a:solidFill>
                <a:latin typeface="Palatino Linotype" panose="02040502050505030304" pitchFamily="18" charset="0"/>
              </a:rPr>
              <a:t>Οι άποικοι λάτρευαν τους ίδιους θεούς με τη μητρόπολη.</a:t>
            </a:r>
            <a:r>
              <a:rPr lang="el-GR" sz="2000" dirty="0">
                <a:solidFill>
                  <a:schemeClr val="accent6">
                    <a:lumMod val="75000"/>
                  </a:schemeClr>
                </a:solidFill>
              </a:rPr>
              <a:t> </a:t>
            </a:r>
          </a:p>
          <a:p>
            <a:pPr marL="82296" indent="0" algn="just">
              <a:buNone/>
            </a:pPr>
            <a:r>
              <a:rPr lang="el-GR" sz="2000" dirty="0">
                <a:solidFill>
                  <a:schemeClr val="accent6">
                    <a:lumMod val="75000"/>
                  </a:schemeClr>
                </a:solidFill>
              </a:rPr>
              <a:t>Στη φωτογραφία δωρικός ναός στον Τάραντα, αποικία των Σπαρτιατών στη Νότια Ιταλία. (Μεγάλη Ελλάδα) </a:t>
            </a:r>
          </a:p>
          <a:p>
            <a:pPr marL="82296" indent="0">
              <a:buNone/>
            </a:pPr>
            <a:endParaRPr lang="el-GR" sz="2000" dirty="0"/>
          </a:p>
          <a:p>
            <a:pPr marL="82296" indent="0">
              <a:buNone/>
            </a:pPr>
            <a:endParaRPr lang="el-GR" sz="2000" dirty="0"/>
          </a:p>
          <a:p>
            <a:pPr marL="82296" indent="0">
              <a:buNone/>
            </a:pPr>
            <a:endParaRPr lang="el-GR" sz="2000"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13</a:t>
            </a:fld>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4005064"/>
            <a:ext cx="612068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241518"/>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4000" dirty="0">
                <a:solidFill>
                  <a:schemeClr val="accent6">
                    <a:lumMod val="75000"/>
                  </a:schemeClr>
                </a:solidFill>
                <a:latin typeface="Palatino Linotype" panose="02040502050505030304" pitchFamily="18" charset="0"/>
              </a:rPr>
              <a:t>ΣΧΕΣΕΙΣ ΑΠΟΙΚΩΝ ΜΕ ΝΤΟΠΙΟΥΣ </a:t>
            </a:r>
          </a:p>
        </p:txBody>
      </p:sp>
      <p:sp>
        <p:nvSpPr>
          <p:cNvPr id="3" name="Θέση περιεχομένου 2"/>
          <p:cNvSpPr>
            <a:spLocks noGrp="1"/>
          </p:cNvSpPr>
          <p:nvPr>
            <p:ph idx="1"/>
          </p:nvPr>
        </p:nvSpPr>
        <p:spPr/>
        <p:txBody>
          <a:bodyPr>
            <a:normAutofit/>
          </a:bodyPr>
          <a:lstStyle/>
          <a:p>
            <a:pPr marL="82296" indent="0" algn="just">
              <a:buNone/>
            </a:pPr>
            <a:r>
              <a:rPr lang="el-GR" sz="2000" dirty="0">
                <a:solidFill>
                  <a:schemeClr val="accent6">
                    <a:lumMod val="75000"/>
                  </a:schemeClr>
                </a:solidFill>
                <a:latin typeface="Palatino Linotype" panose="02040502050505030304" pitchFamily="18" charset="0"/>
              </a:rPr>
              <a:t>Οι σχέσεις που δημιούργησαν οι Έλληνες με τους γηγενείς πληθυσμούς των περιοχών που δημιούργησαν τις νέες πόλεις, τις αποικίες,  τις περισσότερες φορές ήταν ειρηνικές. Η εγκατάσταση και η διείσδυση δεν συνάντησε μεγάλες αντιδράσεις, αντίθετα αναπτύχθηκαν εμπορικές επαφές που επηρέασαν πολιτιστικά τους άλλους λαούς και σε περιορισμένο βαθμό και τους ίδιους τους Έλληνες. Στη φωτογραφία, λιοντάρι σε νόμισμα της Μασσαλίας, αποικίας της Φώκαιας. </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14</a:t>
            </a:fld>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149079"/>
            <a:ext cx="3312368" cy="238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26014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116632"/>
            <a:ext cx="7498080" cy="1080120"/>
          </a:xfrm>
        </p:spPr>
        <p:txBody>
          <a:bodyPr/>
          <a:lstStyle/>
          <a:p>
            <a:pPr algn="ctr"/>
            <a:r>
              <a:rPr lang="el-GR" dirty="0">
                <a:solidFill>
                  <a:schemeClr val="accent6">
                    <a:lumMod val="75000"/>
                  </a:schemeClr>
                </a:solidFill>
                <a:latin typeface="Palatino Linotype" panose="02040502050505030304" pitchFamily="18" charset="0"/>
              </a:rPr>
              <a:t>ΠΑΝΕΛΛΗΝΙΟΙ  ΑΓΩΝΕΣ </a:t>
            </a:r>
          </a:p>
        </p:txBody>
      </p:sp>
      <p:sp>
        <p:nvSpPr>
          <p:cNvPr id="3" name="Θέση περιεχομένου 2"/>
          <p:cNvSpPr>
            <a:spLocks noGrp="1"/>
          </p:cNvSpPr>
          <p:nvPr>
            <p:ph idx="1"/>
          </p:nvPr>
        </p:nvSpPr>
        <p:spPr>
          <a:xfrm>
            <a:off x="1043608" y="980728"/>
            <a:ext cx="7890080" cy="1008112"/>
          </a:xfrm>
        </p:spPr>
        <p:txBody>
          <a:bodyPr>
            <a:normAutofit fontScale="77500" lnSpcReduction="20000"/>
          </a:bodyPr>
          <a:lstStyle/>
          <a:p>
            <a:pPr marL="82296" indent="0" algn="ctr">
              <a:buNone/>
            </a:pPr>
            <a:r>
              <a:rPr lang="el-GR" sz="2200" dirty="0">
                <a:solidFill>
                  <a:schemeClr val="accent6">
                    <a:lumMod val="75000"/>
                  </a:schemeClr>
                </a:solidFill>
                <a:latin typeface="Palatino Linotype" panose="02040502050505030304" pitchFamily="18" charset="0"/>
              </a:rPr>
              <a:t>Στους Πανελλήνιους αγώνες έπαιρναν μέρος αθλητές από όλες τις πόλεις. Είχαν την ευκαιρία να βρεθούν όλοι μαζί , να θυσιάσουν στους θεούς τους και να δηλώσουν την κοινή καταγωγής τους. </a:t>
            </a:r>
          </a:p>
          <a:p>
            <a:pPr marL="82296" indent="0" algn="ctr">
              <a:buNone/>
            </a:pPr>
            <a:r>
              <a:rPr lang="el-GR" sz="2200" dirty="0">
                <a:solidFill>
                  <a:schemeClr val="accent6">
                    <a:lumMod val="75000"/>
                  </a:schemeClr>
                </a:solidFill>
                <a:latin typeface="Palatino Linotype" panose="02040502050505030304" pitchFamily="18" charset="0"/>
              </a:rPr>
              <a:t>Οι Πανελλήνιοι Αγώνες στην αρχαιότητα ήταν:</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15</a:t>
            </a:fld>
            <a:endParaRPr lang="el-GR" dirty="0"/>
          </a:p>
        </p:txBody>
      </p:sp>
      <p:cxnSp>
        <p:nvCxnSpPr>
          <p:cNvPr id="7" name="Ευθύγραμμο βέλος σύνδεσης 6"/>
          <p:cNvCxnSpPr/>
          <p:nvPr/>
        </p:nvCxnSpPr>
        <p:spPr>
          <a:xfrm flipH="1">
            <a:off x="1798382" y="2088945"/>
            <a:ext cx="144016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452320" y="2060848"/>
            <a:ext cx="792088"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3995936" y="2060848"/>
            <a:ext cx="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5868144" y="2060848"/>
            <a:ext cx="216024"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1043608" y="5517232"/>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85000"/>
                    <a:lumOff val="15000"/>
                  </a:schemeClr>
                </a:solidFill>
              </a:rPr>
              <a:t>ΙΣΘΜΙΑ </a:t>
            </a:r>
          </a:p>
        </p:txBody>
      </p:sp>
      <p:sp>
        <p:nvSpPr>
          <p:cNvPr id="20" name="Ορθογώνιο 19"/>
          <p:cNvSpPr/>
          <p:nvPr/>
        </p:nvSpPr>
        <p:spPr>
          <a:xfrm>
            <a:off x="3221195" y="5545328"/>
            <a:ext cx="1549482" cy="980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ΠΥΘΙΑ </a:t>
            </a:r>
          </a:p>
        </p:txBody>
      </p:sp>
      <p:sp>
        <p:nvSpPr>
          <p:cNvPr id="21" name="Ορθογώνιο 20"/>
          <p:cNvSpPr/>
          <p:nvPr/>
        </p:nvSpPr>
        <p:spPr>
          <a:xfrm>
            <a:off x="5379965" y="5517232"/>
            <a:ext cx="14401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ΝΕΜΕΑ</a:t>
            </a:r>
            <a:r>
              <a:rPr lang="el-GR" dirty="0"/>
              <a:t> </a:t>
            </a:r>
          </a:p>
        </p:txBody>
      </p:sp>
      <p:sp>
        <p:nvSpPr>
          <p:cNvPr id="22" name="Ορθογώνιο 21"/>
          <p:cNvSpPr/>
          <p:nvPr/>
        </p:nvSpPr>
        <p:spPr>
          <a:xfrm>
            <a:off x="7452320" y="5517232"/>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ΟΛΥΜΠΙΑ</a:t>
            </a:r>
            <a:r>
              <a:rPr lang="el-GR" dirty="0"/>
              <a:t> </a:t>
            </a:r>
          </a:p>
        </p:txBody>
      </p:sp>
    </p:spTree>
    <p:extLst>
      <p:ext uri="{BB962C8B-B14F-4D97-AF65-F5344CB8AC3E}">
        <p14:creationId xmlns:p14="http://schemas.microsoft.com/office/powerpoint/2010/main" val="3449971647"/>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dirty="0">
                <a:solidFill>
                  <a:schemeClr val="accent6">
                    <a:lumMod val="75000"/>
                  </a:schemeClr>
                </a:solidFill>
                <a:latin typeface="Palatino Linotype" panose="02040502050505030304" pitchFamily="18" charset="0"/>
              </a:rPr>
              <a:t>ΠΑΝΕΛΛΗΝΙΟΙ  ΑΓΩΝΕΣ </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16</a:t>
            </a:fld>
            <a:endParaRPr lang="el-GR" dirty="0"/>
          </a:p>
        </p:txBody>
      </p:sp>
      <p:sp>
        <p:nvSpPr>
          <p:cNvPr id="6" name="Ορθογώνιο 5"/>
          <p:cNvSpPr/>
          <p:nvPr/>
        </p:nvSpPr>
        <p:spPr>
          <a:xfrm>
            <a:off x="1329065" y="1747276"/>
            <a:ext cx="3180362" cy="165618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lumMod val="75000"/>
                    <a:lumOff val="25000"/>
                  </a:schemeClr>
                </a:solidFill>
              </a:rPr>
              <a:t>Τα Πύθια  γίνονταν στο στάδιο των Δελφών προς τιμή του Απόλλωνα κάθε 5 χρόνια και το έπαθλο ήταν στεφάνι δάφνης</a:t>
            </a:r>
          </a:p>
        </p:txBody>
      </p:sp>
      <p:sp>
        <p:nvSpPr>
          <p:cNvPr id="7" name="Ορθογώνιο 6"/>
          <p:cNvSpPr/>
          <p:nvPr/>
        </p:nvSpPr>
        <p:spPr>
          <a:xfrm>
            <a:off x="5396088" y="1772816"/>
            <a:ext cx="315802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lumMod val="75000"/>
                    <a:lumOff val="25000"/>
                  </a:schemeClr>
                </a:solidFill>
              </a:rPr>
              <a:t>Τα Ίσθμια γίνονταν κάθε 3 χρόνια προς τιμή του Ποσειδώνα και το έπαθλο στεφάνι από σέλινο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217" y="4200058"/>
            <a:ext cx="3182937" cy="1816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065" y="4200058"/>
            <a:ext cx="3182937" cy="1816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Ορθογώνιο 2"/>
          <p:cNvSpPr/>
          <p:nvPr/>
        </p:nvSpPr>
        <p:spPr>
          <a:xfrm>
            <a:off x="1547664" y="4587343"/>
            <a:ext cx="2808312"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Τα Νέμεα  γίνονταν προς τιμή του Δία κάθε 3 χρόνια και το έπαθλο ήταν στεφάνι από σέλινο</a:t>
            </a:r>
          </a:p>
        </p:txBody>
      </p:sp>
      <p:sp>
        <p:nvSpPr>
          <p:cNvPr id="8" name="Ορθογώνιο 7"/>
          <p:cNvSpPr/>
          <p:nvPr/>
        </p:nvSpPr>
        <p:spPr>
          <a:xfrm>
            <a:off x="5724128" y="4437112"/>
            <a:ext cx="2664296" cy="1490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75000"/>
                    <a:lumOff val="25000"/>
                  </a:schemeClr>
                </a:solidFill>
              </a:rPr>
              <a:t>Οι Ολυμπιακοί αγώνες γίνονταν κάθε 4 χρόνια, τιμούσαν το Δία και έπαθλο ήταν στεφάνι από κλαδί ελιάς. </a:t>
            </a:r>
          </a:p>
        </p:txBody>
      </p:sp>
    </p:spTree>
    <p:extLst>
      <p:ext uri="{BB962C8B-B14F-4D97-AF65-F5344CB8AC3E}">
        <p14:creationId xmlns:p14="http://schemas.microsoft.com/office/powerpoint/2010/main" val="20267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116632"/>
            <a:ext cx="7498080" cy="1008112"/>
          </a:xfrm>
        </p:spPr>
        <p:txBody>
          <a:bodyPr>
            <a:normAutofit fontScale="90000"/>
          </a:bodyPr>
          <a:lstStyle/>
          <a:p>
            <a:pPr algn="just"/>
            <a:r>
              <a:rPr lang="el-GR" sz="4000" dirty="0">
                <a:solidFill>
                  <a:schemeClr val="accent6">
                    <a:lumMod val="75000"/>
                  </a:schemeClr>
                </a:solidFill>
                <a:latin typeface="Palatino Linotype" panose="02040502050505030304" pitchFamily="18" charset="0"/>
              </a:rPr>
              <a:t>ΣΥΝΕΠΕΙΕΣ ΤΟΥ ΑΠΟΙΚΙΣΜΟΥ </a:t>
            </a:r>
          </a:p>
        </p:txBody>
      </p:sp>
      <p:sp>
        <p:nvSpPr>
          <p:cNvPr id="3" name="Θέση περιεχομένου 2"/>
          <p:cNvSpPr>
            <a:spLocks noGrp="1"/>
          </p:cNvSpPr>
          <p:nvPr>
            <p:ph idx="1"/>
          </p:nvPr>
        </p:nvSpPr>
        <p:spPr>
          <a:xfrm>
            <a:off x="1115616" y="836712"/>
            <a:ext cx="7818072" cy="3312368"/>
          </a:xfrm>
        </p:spPr>
        <p:txBody>
          <a:bodyPr>
            <a:normAutofit fontScale="92500" lnSpcReduction="20000"/>
          </a:bodyPr>
          <a:lstStyle/>
          <a:p>
            <a:pPr algn="just">
              <a:buFont typeface="Wingdings" panose="05000000000000000000" pitchFamily="2" charset="2"/>
              <a:buChar char="ü"/>
            </a:pPr>
            <a:r>
              <a:rPr lang="el-GR" sz="2200" dirty="0">
                <a:solidFill>
                  <a:schemeClr val="accent6">
                    <a:lumMod val="75000"/>
                  </a:schemeClr>
                </a:solidFill>
                <a:latin typeface="Palatino Linotype" panose="02040502050505030304" pitchFamily="18" charset="0"/>
              </a:rPr>
              <a:t>Αναπτύχθηκε το εμπόριο και οι πόλεις μπορούν να στέλνουν τα προϊόντα τους σε πολλές περιοχές. </a:t>
            </a:r>
          </a:p>
          <a:p>
            <a:pPr algn="just">
              <a:buFont typeface="Wingdings" panose="05000000000000000000" pitchFamily="2" charset="2"/>
              <a:buChar char="ü"/>
            </a:pPr>
            <a:r>
              <a:rPr lang="el-GR" sz="2200" dirty="0">
                <a:solidFill>
                  <a:schemeClr val="accent6">
                    <a:lumMod val="75000"/>
                  </a:schemeClr>
                </a:solidFill>
                <a:latin typeface="Palatino Linotype" panose="02040502050505030304" pitchFamily="18" charset="0"/>
              </a:rPr>
              <a:t>Διαδόθηκαν τα ελληνικά νομίσματα και η χρήση τους καθιερώθηκε  στις εμπορικές συναλλαγές. </a:t>
            </a:r>
          </a:p>
          <a:p>
            <a:pPr algn="just">
              <a:buFont typeface="Wingdings" panose="05000000000000000000" pitchFamily="2" charset="2"/>
              <a:buChar char="ü"/>
            </a:pPr>
            <a:r>
              <a:rPr lang="el-GR" sz="2200" dirty="0">
                <a:solidFill>
                  <a:schemeClr val="accent6">
                    <a:lumMod val="75000"/>
                  </a:schemeClr>
                </a:solidFill>
                <a:latin typeface="Palatino Linotype" panose="02040502050505030304" pitchFamily="18" charset="0"/>
              </a:rPr>
              <a:t>Αναπτύχθηκε η βιοτεχνία και τα εργαστήρια παράγουν πολύ περισσότερα προϊόντα. </a:t>
            </a:r>
          </a:p>
          <a:p>
            <a:pPr algn="just">
              <a:buFont typeface="Wingdings" panose="05000000000000000000" pitchFamily="2" charset="2"/>
              <a:buChar char="ü"/>
            </a:pPr>
            <a:r>
              <a:rPr lang="el-GR" sz="2200" dirty="0">
                <a:solidFill>
                  <a:schemeClr val="accent6">
                    <a:lumMod val="75000"/>
                  </a:schemeClr>
                </a:solidFill>
                <a:latin typeface="Palatino Linotype" panose="02040502050505030304" pitchFamily="18" charset="0"/>
              </a:rPr>
              <a:t>Ο Ελληνικός πολιτισμός εξαπλώθηκε και η επαφή με άλλους λαούς, και η ανταλλαγή ιδεών επηρέασε τους Έλληνες και στον πολιτισμό</a:t>
            </a:r>
            <a:r>
              <a:rPr lang="el-GR" sz="2000" dirty="0"/>
              <a:t>.</a:t>
            </a:r>
          </a:p>
          <a:p>
            <a:pPr marL="82296" indent="0" algn="just">
              <a:buNone/>
            </a:pPr>
            <a:r>
              <a:rPr lang="el-GR" sz="2000" dirty="0">
                <a:solidFill>
                  <a:schemeClr val="accent6">
                    <a:lumMod val="75000"/>
                  </a:schemeClr>
                </a:solidFill>
                <a:latin typeface="Palatino Linotype" panose="02040502050505030304" pitchFamily="18" charset="0"/>
              </a:rPr>
              <a:t>Στη φωτογραφία ερείπια της ακρόπολης της Γέλας, αποικία που ίδρυσαν οι Ρόδιοι. </a:t>
            </a:r>
          </a:p>
          <a:p>
            <a:pPr algn="just">
              <a:buFont typeface="Wingdings" panose="05000000000000000000" pitchFamily="2" charset="2"/>
              <a:buChar char="ü"/>
            </a:pPr>
            <a:endParaRPr lang="el-GR" sz="2000" dirty="0"/>
          </a:p>
          <a:p>
            <a:pPr algn="just">
              <a:buFont typeface="Wingdings" panose="05000000000000000000" pitchFamily="2" charset="2"/>
              <a:buChar char="ü"/>
            </a:pPr>
            <a:endParaRPr lang="el-GR" sz="2000" dirty="0"/>
          </a:p>
          <a:p>
            <a:pPr marL="82296" indent="0" algn="just">
              <a:buNone/>
            </a:pPr>
            <a:endParaRPr lang="el-GR" sz="2000" dirty="0"/>
          </a:p>
          <a:p>
            <a:pPr marL="82296" indent="0">
              <a:buNone/>
            </a:pPr>
            <a:endParaRPr lang="el-GR" sz="2000" dirty="0"/>
          </a:p>
          <a:p>
            <a:pPr marL="82296" indent="0">
              <a:buNone/>
            </a:pPr>
            <a:endParaRPr lang="el-GR" sz="2000"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17</a:t>
            </a:fld>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33056"/>
            <a:ext cx="72008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25054"/>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890080" cy="1196752"/>
          </a:xfrm>
        </p:spPr>
        <p:txBody>
          <a:bodyPr>
            <a:normAutofit fontScale="90000"/>
          </a:bodyPr>
          <a:lstStyle/>
          <a:p>
            <a:pPr algn="ctr"/>
            <a:r>
              <a:rPr lang="el-GR" dirty="0">
                <a:solidFill>
                  <a:schemeClr val="accent6">
                    <a:lumMod val="75000"/>
                  </a:schemeClr>
                </a:solidFill>
                <a:latin typeface="Palatino Linotype" panose="02040502050505030304" pitchFamily="18" charset="0"/>
              </a:rPr>
              <a:t>Η ΚΑΤΑΣΤΑΣΗ ΠΡΙΝ ΤΟΝ ΑΠΟΙΚΙΣΜΟ </a:t>
            </a:r>
          </a:p>
        </p:txBody>
      </p:sp>
      <p:sp>
        <p:nvSpPr>
          <p:cNvPr id="3" name="Θέση περιεχομένου 2"/>
          <p:cNvSpPr>
            <a:spLocks noGrp="1"/>
          </p:cNvSpPr>
          <p:nvPr>
            <p:ph idx="1"/>
          </p:nvPr>
        </p:nvSpPr>
        <p:spPr>
          <a:xfrm>
            <a:off x="1043608" y="1196752"/>
            <a:ext cx="7992888" cy="2880320"/>
          </a:xfrm>
        </p:spPr>
        <p:txBody>
          <a:bodyPr>
            <a:normAutofit fontScale="70000" lnSpcReduction="20000"/>
          </a:bodyPr>
          <a:lstStyle/>
          <a:p>
            <a:pPr marL="82296" indent="0" algn="just">
              <a:buNone/>
            </a:pPr>
            <a:r>
              <a:rPr lang="el-GR" dirty="0">
                <a:solidFill>
                  <a:schemeClr val="accent6">
                    <a:lumMod val="75000"/>
                  </a:schemeClr>
                </a:solidFill>
                <a:latin typeface="Palatino Linotype" panose="02040502050505030304" pitchFamily="18" charset="0"/>
              </a:rPr>
              <a:t>Oι μετακινήσεις  έφεραν πολλές αλλαγές στη ζωή των Ελλήνων. Δημιουργήθηκαν οι πόλεις –κράτη μιας και πολλοί κάτοικοι εγκατέλειψαν τα χωριά τους και συγκεντρώνονταν στις πόλεις- κράτη που  εκεί μπορούσαν να ζήσουν καλύτερα και με πιο πολύ ασφάλεια. Στο πιο ψηλό σημείο της πόλης βρίσκονταν η ακρόπολη και οι ναοί και τα δημόσια κτήρια. Γύρω από την ακρόπολη χτίστηκαν οι κατοικίες των ανθρώπων. Για να προστατεύονται έχτισαν ψηλά τείχη. Ζούσαν πλέον καλύτερα και με ασφάλεια. </a:t>
            </a:r>
          </a:p>
          <a:p>
            <a:pPr marL="82296" indent="0" algn="just">
              <a:buNone/>
            </a:pPr>
            <a:endParaRPr lang="el-GR"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2</a:t>
            </a:fld>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33056"/>
            <a:ext cx="73448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04747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solidFill>
                  <a:schemeClr val="accent6">
                    <a:lumMod val="75000"/>
                  </a:schemeClr>
                </a:solidFill>
                <a:latin typeface="Palatino Linotype" panose="02040502050505030304" pitchFamily="18" charset="0"/>
              </a:rPr>
              <a:t>ΤΑ ΑΙΤΙΑ ΤΟΥ ΑΠΟΙΚΙΣΜΟΥ </a:t>
            </a:r>
          </a:p>
        </p:txBody>
      </p:sp>
      <p:sp>
        <p:nvSpPr>
          <p:cNvPr id="3" name="Θέση περιεχομένου 2"/>
          <p:cNvSpPr>
            <a:spLocks noGrp="1"/>
          </p:cNvSpPr>
          <p:nvPr>
            <p:ph idx="1"/>
          </p:nvPr>
        </p:nvSpPr>
        <p:spPr>
          <a:xfrm>
            <a:off x="1435608" y="1447800"/>
            <a:ext cx="7498080" cy="4501480"/>
          </a:xfrm>
        </p:spPr>
        <p:txBody>
          <a:bodyPr>
            <a:normAutofit/>
          </a:bodyPr>
          <a:lstStyle/>
          <a:p>
            <a:pPr marL="596646" indent="-514350" algn="just">
              <a:buFont typeface="+mj-lt"/>
              <a:buAutoNum type="arabicParenR"/>
            </a:pPr>
            <a:r>
              <a:rPr lang="el-GR" sz="2400" dirty="0">
                <a:solidFill>
                  <a:schemeClr val="accent6">
                    <a:lumMod val="75000"/>
                  </a:schemeClr>
                </a:solidFill>
                <a:latin typeface="Palatino Linotype" panose="02040502050505030304" pitchFamily="18" charset="0"/>
              </a:rPr>
              <a:t>Συγκεντρώθηκε πολύς πληθυσμός στις πόλεις –κράτη και δεν  μπορούσαν να τραφούν όλοι. </a:t>
            </a:r>
          </a:p>
          <a:p>
            <a:pPr marL="596646" indent="-514350" algn="just">
              <a:buAutoNum type="arabicParenR"/>
            </a:pPr>
            <a:r>
              <a:rPr lang="el-GR" sz="2400" dirty="0">
                <a:solidFill>
                  <a:schemeClr val="accent6">
                    <a:lumMod val="75000"/>
                  </a:schemeClr>
                </a:solidFill>
                <a:latin typeface="Palatino Linotype" panose="02040502050505030304" pitchFamily="18" charset="0"/>
              </a:rPr>
              <a:t>Η καλλιεργήσιμη γη δεν επαρκούσε, ήταν λίγη, έπρεπε να βρεθούν νέα εδάφη να καλλιεργούνται για να θρέφονται όλοι. </a:t>
            </a:r>
          </a:p>
          <a:p>
            <a:pPr marL="596646" indent="-514350" algn="just">
              <a:buAutoNum type="arabicParenR"/>
            </a:pPr>
            <a:r>
              <a:rPr lang="el-GR" sz="2400" dirty="0">
                <a:solidFill>
                  <a:schemeClr val="accent6">
                    <a:lumMod val="75000"/>
                  </a:schemeClr>
                </a:solidFill>
                <a:latin typeface="Palatino Linotype" panose="02040502050505030304" pitchFamily="18" charset="0"/>
              </a:rPr>
              <a:t>Είχαν αναπτύξει το εμπόριο και τη ναυτιλία και έπρεπε να βρουν νέες αγορές για να προωθούν και να πουλούν τα προϊόντα τους.</a:t>
            </a:r>
          </a:p>
          <a:p>
            <a:pPr marL="596646" indent="-514350" algn="just">
              <a:buAutoNum type="arabicParenR"/>
            </a:pPr>
            <a:r>
              <a:rPr lang="el-GR" sz="2400" dirty="0">
                <a:solidFill>
                  <a:schemeClr val="accent6">
                    <a:lumMod val="75000"/>
                  </a:schemeClr>
                </a:solidFill>
                <a:latin typeface="Palatino Linotype" panose="02040502050505030304" pitchFamily="18" charset="0"/>
              </a:rPr>
              <a:t>Η ανάπτυξη της μεταλλουργίας και η έλλειψη σιδήρου και χαλκού τους  ανάγκασε να αναζητήσουν περιοχές  πλούσιες σε μέταλλα. </a:t>
            </a:r>
          </a:p>
          <a:p>
            <a:pPr marL="596646" indent="-514350">
              <a:buAutoNum type="arabicParenR"/>
            </a:pPr>
            <a:endParaRPr lang="el-GR" sz="2400" dirty="0"/>
          </a:p>
          <a:p>
            <a:pPr marL="596646" indent="-514350">
              <a:buAutoNum type="arabicParenR"/>
            </a:pPr>
            <a:endParaRPr lang="el-GR" sz="2400" dirty="0"/>
          </a:p>
          <a:p>
            <a:pPr marL="82296" indent="0">
              <a:buNone/>
            </a:pPr>
            <a:endParaRPr lang="el-GR"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3</a:t>
            </a:fld>
            <a:endParaRPr lang="el-GR" dirty="0"/>
          </a:p>
        </p:txBody>
      </p:sp>
    </p:spTree>
    <p:extLst>
      <p:ext uri="{BB962C8B-B14F-4D97-AF65-F5344CB8AC3E}">
        <p14:creationId xmlns:p14="http://schemas.microsoft.com/office/powerpoint/2010/main" val="645485612"/>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dirty="0">
                <a:solidFill>
                  <a:schemeClr val="accent6">
                    <a:lumMod val="75000"/>
                  </a:schemeClr>
                </a:solidFill>
                <a:latin typeface="Palatino Linotype" panose="02040502050505030304" pitchFamily="18" charset="0"/>
              </a:rPr>
              <a:t>ΤΑ ΑΙΤΙΑ ΤΟΥ ΑΠΟΙΚΙΣΜΟΥ </a:t>
            </a:r>
          </a:p>
        </p:txBody>
      </p:sp>
      <p:sp>
        <p:nvSpPr>
          <p:cNvPr id="3" name="Θέση περιεχομένου 2"/>
          <p:cNvSpPr>
            <a:spLocks noGrp="1"/>
          </p:cNvSpPr>
          <p:nvPr>
            <p:ph idx="1"/>
          </p:nvPr>
        </p:nvSpPr>
        <p:spPr>
          <a:xfrm>
            <a:off x="1435608" y="1447800"/>
            <a:ext cx="7498080" cy="3205336"/>
          </a:xfrm>
        </p:spPr>
        <p:txBody>
          <a:bodyPr>
            <a:normAutofit fontScale="85000" lnSpcReduction="20000"/>
          </a:bodyPr>
          <a:lstStyle/>
          <a:p>
            <a:pPr marL="82296" indent="0" algn="just">
              <a:buNone/>
            </a:pPr>
            <a:r>
              <a:rPr lang="el-GR" sz="2800" dirty="0">
                <a:solidFill>
                  <a:schemeClr val="accent6">
                    <a:lumMod val="75000"/>
                  </a:schemeClr>
                </a:solidFill>
                <a:latin typeface="Palatino Linotype" panose="02040502050505030304" pitchFamily="18" charset="0"/>
              </a:rPr>
              <a:t>5. Υπήρχαν εσωτερικά προβλήματα στις πόλεις. Διαφωνίες, πολιτικές συγκρούσεις με αποτέλεσμα να φεύγει μια ομάδα πολιτών που διαφωνούσε. </a:t>
            </a:r>
          </a:p>
          <a:p>
            <a:pPr marL="82296" indent="0" algn="just">
              <a:buNone/>
            </a:pPr>
            <a:r>
              <a:rPr lang="el-GR" sz="2800" dirty="0">
                <a:solidFill>
                  <a:schemeClr val="accent6">
                    <a:lumMod val="75000"/>
                  </a:schemeClr>
                </a:solidFill>
                <a:latin typeface="Palatino Linotype" panose="02040502050505030304" pitchFamily="18" charset="0"/>
              </a:rPr>
              <a:t>6. Ήταν πολύ καλοί ναυτικοί, μπορούσαν με ασφάλεια να κάνουν ταξίδια και μεταφορές εμπορευμάτων.</a:t>
            </a:r>
          </a:p>
          <a:p>
            <a:pPr marL="82296" indent="0" algn="just">
              <a:buNone/>
            </a:pPr>
            <a:r>
              <a:rPr lang="el-GR" sz="2800" dirty="0">
                <a:solidFill>
                  <a:schemeClr val="accent6">
                    <a:lumMod val="75000"/>
                  </a:schemeClr>
                </a:solidFill>
                <a:latin typeface="Palatino Linotype" panose="02040502050505030304" pitchFamily="18" charset="0"/>
              </a:rPr>
              <a:t>7. Αγαπούσαν την περιπέτεια,  ήθελαν να βελτιώσουν τις συνθήκες ζωής τους και για αυτό ίδρυσαν τόσες αποικίες. </a:t>
            </a:r>
          </a:p>
          <a:p>
            <a:pPr marL="82296" indent="0" algn="just">
              <a:buNone/>
            </a:pPr>
            <a:endParaRPr lang="el-GR" sz="2400" dirty="0"/>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4</a:t>
            </a:fld>
            <a:endParaRPr lang="el-GR" dirty="0"/>
          </a:p>
        </p:txBody>
      </p:sp>
    </p:spTree>
    <p:extLst>
      <p:ext uri="{BB962C8B-B14F-4D97-AF65-F5344CB8AC3E}">
        <p14:creationId xmlns:p14="http://schemas.microsoft.com/office/powerpoint/2010/main" val="129053874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solidFill>
                  <a:schemeClr val="accent6">
                    <a:lumMod val="75000"/>
                  </a:schemeClr>
                </a:solidFill>
                <a:latin typeface="Palatino Linotype" panose="02040502050505030304" pitchFamily="18" charset="0"/>
              </a:rPr>
              <a:t>ΠΟΥ ΙΔΡΥΘΗΚΑΝ ΑΠΟΙΚΙΕΣ </a:t>
            </a:r>
          </a:p>
        </p:txBody>
      </p:sp>
      <p:sp>
        <p:nvSpPr>
          <p:cNvPr id="3" name="Θέση περιεχομένου 2"/>
          <p:cNvSpPr>
            <a:spLocks noGrp="1"/>
          </p:cNvSpPr>
          <p:nvPr>
            <p:ph idx="1"/>
          </p:nvPr>
        </p:nvSpPr>
        <p:spPr>
          <a:xfrm>
            <a:off x="1115616" y="1447800"/>
            <a:ext cx="7818072" cy="2917304"/>
          </a:xfrm>
        </p:spPr>
        <p:txBody>
          <a:bodyPr>
            <a:noAutofit/>
          </a:bodyPr>
          <a:lstStyle/>
          <a:p>
            <a:pPr marL="82296" indent="0" algn="just">
              <a:buNone/>
            </a:pPr>
            <a:r>
              <a:rPr lang="el-GR" sz="2000" dirty="0">
                <a:solidFill>
                  <a:schemeClr val="accent6">
                    <a:lumMod val="75000"/>
                  </a:schemeClr>
                </a:solidFill>
                <a:latin typeface="Palatino Linotype" panose="02040502050505030304" pitchFamily="18" charset="0"/>
              </a:rPr>
              <a:t>Οι  νέες πόλεις, οι αποικίες ιδρύθηκαν στα παράλια της Μεσογείου και στον Εύξεινο Πόντο.  Ελληνικές πόλεις ιδρύθηκαν στη Σικελία,  στη νότια Ιταλία, κατά μήκος της νότιας ακτής της Γαλλίας και της ανατολικής ακτής της Ισπανίας, στη χερσόνησο της Κυρηναϊκής στη βόρεια Αφρική, κατά μήκος των θρακικών ακτών, στον Ελλήσποντο και στη Μαύρη Θάλασσα.  </a:t>
            </a:r>
          </a:p>
          <a:p>
            <a:pPr marL="82296" indent="0" algn="just">
              <a:buNone/>
            </a:pPr>
            <a:r>
              <a:rPr lang="el-GR" sz="3600" dirty="0">
                <a:solidFill>
                  <a:schemeClr val="accent6">
                    <a:lumMod val="75000"/>
                  </a:schemeClr>
                </a:solidFill>
              </a:rPr>
              <a:t>                             </a:t>
            </a:r>
            <a:r>
              <a:rPr lang="el-GR" sz="3600" b="1" dirty="0">
                <a:solidFill>
                  <a:schemeClr val="accent6">
                    <a:lumMod val="75000"/>
                  </a:schemeClr>
                </a:solidFill>
                <a:latin typeface="Palatino Linotype" panose="02040502050505030304" pitchFamily="18" charset="0"/>
              </a:rPr>
              <a:t>ΑΠΟΙΚΙΕΣ</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5</a:t>
            </a:fld>
            <a:endParaRPr lang="el-GR" dirty="0"/>
          </a:p>
        </p:txBody>
      </p:sp>
      <p:cxnSp>
        <p:nvCxnSpPr>
          <p:cNvPr id="7" name="Ευθύγραμμο βέλος σύνδεσης 6"/>
          <p:cNvCxnSpPr/>
          <p:nvPr/>
        </p:nvCxnSpPr>
        <p:spPr>
          <a:xfrm flipH="1">
            <a:off x="1907704" y="3861048"/>
            <a:ext cx="2376264"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6228184" y="3861048"/>
            <a:ext cx="194421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115616" y="5661248"/>
            <a:ext cx="29523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ΠΑΡΑΛΙΑ</a:t>
            </a:r>
            <a:r>
              <a:rPr lang="el-GR" dirty="0">
                <a:solidFill>
                  <a:srgbClr val="FF0000"/>
                </a:solidFill>
              </a:rPr>
              <a:t> </a:t>
            </a:r>
            <a:r>
              <a:rPr lang="el-GR" dirty="0">
                <a:solidFill>
                  <a:schemeClr val="bg1"/>
                </a:solidFill>
              </a:rPr>
              <a:t>ΜΕΣΟΓΕΙΟΥ</a:t>
            </a:r>
            <a:r>
              <a:rPr lang="el-GR" dirty="0">
                <a:solidFill>
                  <a:srgbClr val="FF0000"/>
                </a:solidFill>
              </a:rPr>
              <a:t> </a:t>
            </a:r>
          </a:p>
        </p:txBody>
      </p:sp>
      <p:sp>
        <p:nvSpPr>
          <p:cNvPr id="12" name="Ορθογώνιο 11"/>
          <p:cNvSpPr/>
          <p:nvPr/>
        </p:nvSpPr>
        <p:spPr>
          <a:xfrm>
            <a:off x="6228184" y="5661248"/>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ΕΥΞΕΙΝΟΣ ΠΟΝΤΟΣ </a:t>
            </a:r>
          </a:p>
        </p:txBody>
      </p:sp>
    </p:spTree>
    <p:extLst>
      <p:ext uri="{BB962C8B-B14F-4D97-AF65-F5344CB8AC3E}">
        <p14:creationId xmlns:p14="http://schemas.microsoft.com/office/powerpoint/2010/main" val="2807264691"/>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8064896" cy="1301006"/>
          </a:xfrm>
        </p:spPr>
        <p:txBody>
          <a:bodyPr>
            <a:normAutofit fontScale="90000"/>
          </a:bodyPr>
          <a:lstStyle/>
          <a:p>
            <a:pPr algn="ctr"/>
            <a:r>
              <a:rPr lang="el-GR" sz="3600" dirty="0">
                <a:solidFill>
                  <a:schemeClr val="accent6">
                    <a:lumMod val="75000"/>
                  </a:schemeClr>
                </a:solidFill>
                <a:latin typeface="Palatino Linotype" panose="02040502050505030304" pitchFamily="18" charset="0"/>
              </a:rPr>
              <a:t>ΧΑΡΤΗΣ ΤΩΝ ΑΠΟΙΚΙΩΝ ΣΤΑ ΠΑΡΑΛΙΑ ΤΗΣ ΜΕΣΟΓΕΙΟΥ ΚΑΙ ΣΤΟΝ ΕΥΞΕΙΝΟ ΠΟΝΤΟ</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6</a:t>
            </a:fld>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651" y="1628800"/>
            <a:ext cx="7468247" cy="461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07122"/>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116632"/>
            <a:ext cx="7498080" cy="864096"/>
          </a:xfrm>
        </p:spPr>
        <p:txBody>
          <a:bodyPr/>
          <a:lstStyle/>
          <a:p>
            <a:pPr algn="ctr"/>
            <a:r>
              <a:rPr lang="el-GR" dirty="0">
                <a:solidFill>
                  <a:schemeClr val="accent6">
                    <a:lumMod val="75000"/>
                  </a:schemeClr>
                </a:solidFill>
                <a:latin typeface="Palatino Linotype" panose="02040502050505030304" pitchFamily="18" charset="0"/>
              </a:rPr>
              <a:t>ΜΕΓΑΛΗ ΕΛΛΑΔΑ </a:t>
            </a:r>
          </a:p>
        </p:txBody>
      </p:sp>
      <p:sp>
        <p:nvSpPr>
          <p:cNvPr id="3" name="Θέση περιεχομένου 2"/>
          <p:cNvSpPr>
            <a:spLocks noGrp="1"/>
          </p:cNvSpPr>
          <p:nvPr>
            <p:ph idx="1"/>
          </p:nvPr>
        </p:nvSpPr>
        <p:spPr>
          <a:xfrm>
            <a:off x="1131016" y="908720"/>
            <a:ext cx="7818072" cy="1728192"/>
          </a:xfrm>
        </p:spPr>
        <p:txBody>
          <a:bodyPr>
            <a:normAutofit lnSpcReduction="10000"/>
          </a:bodyPr>
          <a:lstStyle/>
          <a:p>
            <a:pPr marL="82296" indent="0" algn="just">
              <a:buNone/>
            </a:pPr>
            <a:r>
              <a:rPr lang="el-GR" sz="2200" dirty="0">
                <a:solidFill>
                  <a:schemeClr val="accent6">
                    <a:lumMod val="75000"/>
                  </a:schemeClr>
                </a:solidFill>
                <a:latin typeface="Palatino Linotype" panose="02040502050505030304" pitchFamily="18" charset="0"/>
              </a:rPr>
              <a:t>Στις περιοχές της Νότιας Ιταλίας και της Σικελίας οι Έλληνες (Αχαιοί, Δωριείς , Ίωνες) ίδρυσαν πολλές αποικίες και για αυτό το λόγο οι περιοχές αυτές ονομάστηκαν «Μεγάλη Ελλάδα</a:t>
            </a:r>
            <a:r>
              <a:rPr lang="el-GR" sz="2200" dirty="0">
                <a:solidFill>
                  <a:schemeClr val="accent6">
                    <a:lumMod val="75000"/>
                  </a:schemeClr>
                </a:solidFill>
              </a:rPr>
              <a:t>» Χάρτης της Μεγάλης Ελλάδας από την Ιστορία του Ελληνικού Έθνους</a:t>
            </a:r>
            <a:r>
              <a:rPr lang="el-GR" sz="2000" dirty="0"/>
              <a:t>.</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7</a:t>
            </a:fld>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7560840" cy="37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4463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638"/>
            <a:ext cx="7498080" cy="706090"/>
          </a:xfrm>
        </p:spPr>
        <p:txBody>
          <a:bodyPr>
            <a:normAutofit fontScale="90000"/>
          </a:bodyPr>
          <a:lstStyle/>
          <a:p>
            <a:pPr algn="ctr"/>
            <a:r>
              <a:rPr lang="el-GR" sz="4000" dirty="0">
                <a:solidFill>
                  <a:schemeClr val="accent6">
                    <a:lumMod val="75000"/>
                  </a:schemeClr>
                </a:solidFill>
                <a:latin typeface="Palatino Linotype" panose="02040502050505030304" pitchFamily="18" charset="0"/>
              </a:rPr>
              <a:t>ΑΠΟΙΚΙΕΣ ΕΥΞΕΙΝΟΥ ΠΟΝΤΟΥ </a:t>
            </a:r>
          </a:p>
        </p:txBody>
      </p:sp>
      <p:sp>
        <p:nvSpPr>
          <p:cNvPr id="3" name="Θέση περιεχομένου 2"/>
          <p:cNvSpPr>
            <a:spLocks noGrp="1"/>
          </p:cNvSpPr>
          <p:nvPr>
            <p:ph idx="1"/>
          </p:nvPr>
        </p:nvSpPr>
        <p:spPr>
          <a:xfrm>
            <a:off x="1435608" y="980728"/>
            <a:ext cx="7498080" cy="792088"/>
          </a:xfrm>
        </p:spPr>
        <p:txBody>
          <a:bodyPr>
            <a:noAutofit/>
          </a:bodyPr>
          <a:lstStyle/>
          <a:p>
            <a:pPr marL="82296" indent="0" algn="just">
              <a:buNone/>
            </a:pPr>
            <a:r>
              <a:rPr lang="el-GR" sz="2000" dirty="0">
                <a:solidFill>
                  <a:schemeClr val="accent6">
                    <a:lumMod val="75000"/>
                  </a:schemeClr>
                </a:solidFill>
                <a:latin typeface="Palatino Linotype" panose="02040502050505030304" pitchFamily="18" charset="0"/>
              </a:rPr>
              <a:t>Πολλές αποικίες ιδρύθηκαν στον Εύξεινο Πόντο κυρίως τον 7</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αιώνα. Χάρτης από </a:t>
            </a:r>
            <a:r>
              <a:rPr lang="en-US" sz="2000" dirty="0">
                <a:solidFill>
                  <a:schemeClr val="accent6">
                    <a:lumMod val="75000"/>
                  </a:schemeClr>
                </a:solidFill>
                <a:latin typeface="Palatino Linotype" panose="02040502050505030304" pitchFamily="18" charset="0"/>
              </a:rPr>
              <a:t>Wikipedia </a:t>
            </a:r>
            <a:r>
              <a:rPr lang="el-GR" sz="2000" dirty="0">
                <a:solidFill>
                  <a:schemeClr val="accent6">
                    <a:lumMod val="75000"/>
                  </a:schemeClr>
                </a:solidFill>
                <a:latin typeface="Palatino Linotype" panose="02040502050505030304" pitchFamily="18" charset="0"/>
              </a:rPr>
              <a:t>που παρουσιάζει τις αποικίες αυτές .</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8</a:t>
            </a:fld>
            <a:endParaRPr lang="el-G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85" b="15185"/>
          <a:stretch/>
        </p:blipFill>
        <p:spPr bwMode="auto">
          <a:xfrm>
            <a:off x="2051720" y="1844824"/>
            <a:ext cx="6076950" cy="444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60040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116632"/>
            <a:ext cx="7498080" cy="1008112"/>
          </a:xfrm>
        </p:spPr>
        <p:txBody>
          <a:bodyPr>
            <a:normAutofit/>
          </a:bodyPr>
          <a:lstStyle/>
          <a:p>
            <a:r>
              <a:rPr lang="el-GR" sz="4000" dirty="0">
                <a:solidFill>
                  <a:schemeClr val="accent6">
                    <a:lumMod val="75000"/>
                  </a:schemeClr>
                </a:solidFill>
                <a:latin typeface="Palatino Linotype" panose="02040502050505030304" pitchFamily="18" charset="0"/>
              </a:rPr>
              <a:t>ΠΟΤΕ ΕΓΙΝΕ Ο ΑΠΟΙΚΙΣΜΟΣ </a:t>
            </a:r>
          </a:p>
        </p:txBody>
      </p:sp>
      <p:sp>
        <p:nvSpPr>
          <p:cNvPr id="3" name="Θέση περιεχομένου 2"/>
          <p:cNvSpPr>
            <a:spLocks noGrp="1"/>
          </p:cNvSpPr>
          <p:nvPr>
            <p:ph idx="1"/>
          </p:nvPr>
        </p:nvSpPr>
        <p:spPr>
          <a:xfrm>
            <a:off x="1435608" y="908720"/>
            <a:ext cx="7498080" cy="1368152"/>
          </a:xfrm>
        </p:spPr>
        <p:txBody>
          <a:bodyPr>
            <a:normAutofit/>
          </a:bodyPr>
          <a:lstStyle/>
          <a:p>
            <a:pPr marL="82296" indent="0" algn="just">
              <a:buNone/>
            </a:pPr>
            <a:r>
              <a:rPr lang="el-GR" sz="2000" dirty="0">
                <a:solidFill>
                  <a:schemeClr val="accent6">
                    <a:lumMod val="75000"/>
                  </a:schemeClr>
                </a:solidFill>
                <a:latin typeface="Palatino Linotype" panose="02040502050505030304" pitchFamily="18" charset="0"/>
              </a:rPr>
              <a:t>Ο αποικισμός και η ίδρυση νέων πόλεων έγινε από τον 8</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έως τον 6</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αιώνα  π. Χ. Χάρτης του Μουσείου Κυκλαδικής Τέχνης που δείχνει ποιες αποικίες και πού ιδρύθηκαν τον 8</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,τον 7</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και τον 6</a:t>
            </a:r>
            <a:r>
              <a:rPr lang="el-GR" sz="2000" baseline="30000" dirty="0">
                <a:solidFill>
                  <a:schemeClr val="accent6">
                    <a:lumMod val="75000"/>
                  </a:schemeClr>
                </a:solidFill>
                <a:latin typeface="Palatino Linotype" panose="02040502050505030304" pitchFamily="18" charset="0"/>
              </a:rPr>
              <a:t>ο</a:t>
            </a:r>
            <a:r>
              <a:rPr lang="el-GR" sz="2000" dirty="0">
                <a:solidFill>
                  <a:schemeClr val="accent6">
                    <a:lumMod val="75000"/>
                  </a:schemeClr>
                </a:solidFill>
                <a:latin typeface="Palatino Linotype" panose="02040502050505030304" pitchFamily="18" charset="0"/>
              </a:rPr>
              <a:t> αιώνα π. Χ.</a:t>
            </a:r>
          </a:p>
        </p:txBody>
      </p:sp>
      <p:sp>
        <p:nvSpPr>
          <p:cNvPr id="4" name="Θέση υποσέλιδου 3"/>
          <p:cNvSpPr>
            <a:spLocks noGrp="1"/>
          </p:cNvSpPr>
          <p:nvPr>
            <p:ph type="ftr" sz="quarter" idx="11"/>
          </p:nvPr>
        </p:nvSpPr>
        <p:spPr/>
        <p:txBody>
          <a:bodyPr/>
          <a:lstStyle/>
          <a:p>
            <a:r>
              <a:rPr lang="el-GR" dirty="0"/>
              <a:t>Διδακτικό σενάριο Δ' τάξης - Σ. Παπαδόπουλος εκπονητής Ι.Ε.Π.</a:t>
            </a:r>
          </a:p>
        </p:txBody>
      </p:sp>
      <p:sp>
        <p:nvSpPr>
          <p:cNvPr id="5" name="Θέση αριθμού διαφάνειας 4"/>
          <p:cNvSpPr>
            <a:spLocks noGrp="1"/>
          </p:cNvSpPr>
          <p:nvPr>
            <p:ph type="sldNum" sz="quarter" idx="12"/>
          </p:nvPr>
        </p:nvSpPr>
        <p:spPr/>
        <p:txBody>
          <a:bodyPr/>
          <a:lstStyle/>
          <a:p>
            <a:fld id="{18DFF783-A0DE-4911-8B91-420357023073}" type="slidenum">
              <a:rPr lang="el-GR" smtClean="0"/>
              <a:pPr/>
              <a:t>9</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76872"/>
            <a:ext cx="7704856" cy="430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62438"/>
      </p:ext>
    </p:extLst>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Προσαρμοσμένο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EEA7A9"/>
      </a:accent5>
      <a:accent6>
        <a:srgbClr val="B4B392"/>
      </a:accent6>
      <a:hlink>
        <a:srgbClr val="CC9900"/>
      </a:hlink>
      <a:folHlink>
        <a:srgbClr val="969696"/>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1515</TotalTime>
  <Words>1285</Words>
  <Application>Microsoft Office PowerPoint</Application>
  <PresentationFormat>Προβολή στην οθόνη (4:3)</PresentationFormat>
  <Paragraphs>100</Paragraphs>
  <Slides>17</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vt:i4>
      </vt:variant>
    </vt:vector>
  </HeadingPairs>
  <TitlesOfParts>
    <vt:vector size="25" baseType="lpstr">
      <vt:lpstr>Calibri</vt:lpstr>
      <vt:lpstr>Cambria</vt:lpstr>
      <vt:lpstr>Palatino Linotype</vt:lpstr>
      <vt:lpstr>Rockwell</vt:lpstr>
      <vt:lpstr>Verdana</vt:lpstr>
      <vt:lpstr>Wingdings</vt:lpstr>
      <vt:lpstr>Wingdings 2</vt:lpstr>
      <vt:lpstr>Ηλιοστάσιο</vt:lpstr>
      <vt:lpstr>  ΕΛΛΗΝΙΚΟΣΑΠΟΙΚΙΣΜΟΣ  </vt:lpstr>
      <vt:lpstr>Η ΚΑΤΑΣΤΑΣΗ ΠΡΙΝ ΤΟΝ ΑΠΟΙΚΙΣΜΟ </vt:lpstr>
      <vt:lpstr>ΤΑ ΑΙΤΙΑ ΤΟΥ ΑΠΟΙΚΙΣΜΟΥ </vt:lpstr>
      <vt:lpstr>ΤΑ ΑΙΤΙΑ ΤΟΥ ΑΠΟΙΚΙΣΜΟΥ </vt:lpstr>
      <vt:lpstr>ΠΟΥ ΙΔΡΥΘΗΚΑΝ ΑΠΟΙΚΙΕΣ </vt:lpstr>
      <vt:lpstr>ΧΑΡΤΗΣ ΤΩΝ ΑΠΟΙΚΙΩΝ ΣΤΑ ΠΑΡΑΛΙΑ ΤΗΣ ΜΕΣΟΓΕΙΟΥ ΚΑΙ ΣΤΟΝ ΕΥΞΕΙΝΟ ΠΟΝΤΟ</vt:lpstr>
      <vt:lpstr>ΜΕΓΑΛΗ ΕΛΛΑΔΑ </vt:lpstr>
      <vt:lpstr>ΑΠΟΙΚΙΕΣ ΕΥΞΕΙΝΟΥ ΠΟΝΤΟΥ </vt:lpstr>
      <vt:lpstr>ΠΟΤΕ ΕΓΙΝΕ Ο ΑΠΟΙΚΙΣΜΟΣ </vt:lpstr>
      <vt:lpstr>Ο ΑΠΟΙΚΙΣΜΟΣ  </vt:lpstr>
      <vt:lpstr>    Ο ΑΠΟΙΚΙΣΜΟΣ  </vt:lpstr>
      <vt:lpstr>Η ΝΕΑ ΠΑΤΡΙΔΑ – Η ΑΠΟΙΚΙΑ ΕΠΡΕΠΕ :</vt:lpstr>
      <vt:lpstr>ΣΧΕΣΕΙΣ ΜΗΤΡΟΠΟΛΗΣ ΚΑΙ ΑΠΟΙΚΙΑΣ </vt:lpstr>
      <vt:lpstr>ΣΧΕΣΕΙΣ ΑΠΟΙΚΩΝ ΜΕ ΝΤΟΠΙΟΥΣ </vt:lpstr>
      <vt:lpstr>ΠΑΝΕΛΛΗΝΙΟΙ  ΑΓΩΝΕΣ </vt:lpstr>
      <vt:lpstr>ΠΑΝΕΛΛΗΝΙΟΙ  ΑΓΩΝΕΣ </vt:lpstr>
      <vt:lpstr>ΣΥΝΕΠΕΙΕΣ ΤΟΥ ΑΠΟΙΚΙΣΜΟΥ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Ιάκωβος Μιχαηλίδης</cp:lastModifiedBy>
  <cp:revision>163</cp:revision>
  <dcterms:created xsi:type="dcterms:W3CDTF">2020-12-09T20:49:52Z</dcterms:created>
  <dcterms:modified xsi:type="dcterms:W3CDTF">2021-08-13T08:30:22Z</dcterms:modified>
</cp:coreProperties>
</file>