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325" r:id="rId2"/>
    <p:sldId id="345" r:id="rId3"/>
    <p:sldId id="327" r:id="rId4"/>
    <p:sldId id="357" r:id="rId5"/>
    <p:sldId id="340" r:id="rId6"/>
    <p:sldId id="358" r:id="rId7"/>
    <p:sldId id="356" r:id="rId8"/>
    <p:sldId id="353" r:id="rId9"/>
    <p:sldId id="329" r:id="rId10"/>
    <p:sldId id="346" r:id="rId11"/>
    <p:sldId id="328" r:id="rId12"/>
    <p:sldId id="326" r:id="rId13"/>
    <p:sldId id="341" r:id="rId14"/>
    <p:sldId id="348" r:id="rId15"/>
    <p:sldId id="337" r:id="rId16"/>
    <p:sldId id="349" r:id="rId17"/>
    <p:sldId id="332" r:id="rId18"/>
    <p:sldId id="333" r:id="rId19"/>
    <p:sldId id="351" r:id="rId20"/>
    <p:sldId id="355" r:id="rId21"/>
    <p:sldId id="352" r:id="rId22"/>
    <p:sldId id="338" r:id="rId23"/>
    <p:sldId id="336" r:id="rId24"/>
    <p:sldId id="334" r:id="rId25"/>
    <p:sldId id="335"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A627C-CBB8-4B3C-8DBB-1A3094D61B43}" type="datetimeFigureOut">
              <a:rPr lang="el-GR" smtClean="0"/>
              <a:pPr/>
              <a:t>9/6/2021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DF205-11A4-47AF-80DB-13DD1AAB8CFA}" type="slidenum">
              <a:rPr lang="el-GR" smtClean="0"/>
              <a:pPr/>
              <a:t>‹#›</a:t>
            </a:fld>
            <a:endParaRPr lang="el-GR"/>
          </a:p>
        </p:txBody>
      </p:sp>
    </p:spTree>
    <p:extLst>
      <p:ext uri="{BB962C8B-B14F-4D97-AF65-F5344CB8AC3E}">
        <p14:creationId xmlns:p14="http://schemas.microsoft.com/office/powerpoint/2010/main" val="539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FC8645E-8B4A-4779-8D8E-8654D55B013F}" type="datetime1">
              <a:rPr lang="el-GR" smtClean="0"/>
              <a:pPr/>
              <a:t>9/6/2021</a:t>
            </a:fld>
            <a:endParaRPr lang="el-GR"/>
          </a:p>
        </p:txBody>
      </p:sp>
      <p:sp>
        <p:nvSpPr>
          <p:cNvPr id="5" name="Footer Placeholder 4"/>
          <p:cNvSpPr>
            <a:spLocks noGrp="1"/>
          </p:cNvSpPr>
          <p:nvPr>
            <p:ph type="ftr" sz="quarter" idx="11"/>
          </p:nvPr>
        </p:nvSpPr>
        <p:spPr>
          <a:xfrm>
            <a:off x="1174044" y="5357592"/>
            <a:ext cx="5034845" cy="365125"/>
          </a:xfrm>
        </p:spPr>
        <p:txBody>
          <a:bodyPr/>
          <a:lstStyle/>
          <a:p>
            <a:r>
              <a:rPr lang="el-GR" smtClean="0"/>
              <a:t>Διδακτικό σενάριο Στ' τάξης - Σ. Παπαδόπουλος εκπονητής Ι.Ε.Π.</a:t>
            </a:r>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57683BB-089E-432E-B346-65AED4B7656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7940909-27BB-4CD2-8489-ABC723260A42}"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4BA730F-AA60-4B6F-B620-352364448606}"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a:xfrm>
            <a:off x="6300192" y="5157192"/>
            <a:ext cx="1213821" cy="365125"/>
          </a:xfrm>
        </p:spPr>
        <p:txBody>
          <a:bodyPr/>
          <a:lstStyle/>
          <a:p>
            <a:fld id="{E5D82A72-8E31-4716-A163-E2BC8DB98E80}" type="datetime1">
              <a:rPr lang="el-GR" smtClean="0"/>
              <a:pPr/>
              <a:t>9/6/2021</a:t>
            </a:fld>
            <a:endParaRPr lang="el-GR"/>
          </a:p>
        </p:txBody>
      </p:sp>
      <p:sp>
        <p:nvSpPr>
          <p:cNvPr id="5" name="Footer Placeholder 4"/>
          <p:cNvSpPr>
            <a:spLocks noGrp="1"/>
          </p:cNvSpPr>
          <p:nvPr>
            <p:ph type="ftr" sz="quarter" idx="11"/>
          </p:nvPr>
        </p:nvSpPr>
        <p:spPr>
          <a:xfrm>
            <a:off x="683568" y="5872187"/>
            <a:ext cx="7704856" cy="365125"/>
          </a:xfrm>
        </p:spPr>
        <p:txBody>
          <a:bodyPr/>
          <a:lstStyle/>
          <a:p>
            <a:r>
              <a:rPr lang="el-GR" smtClean="0"/>
              <a:t>Διδακτικό σενάριο Στ' τάξης - Σ. Παπαδόπουλος εκπονητής Ι.Ε.Π.</a:t>
            </a:r>
            <a:endParaRPr lang="el-GR" dirty="0"/>
          </a:p>
        </p:txBody>
      </p:sp>
      <p:sp>
        <p:nvSpPr>
          <p:cNvPr id="6" name="Slide Number Placeholder 5"/>
          <p:cNvSpPr>
            <a:spLocks noGrp="1"/>
          </p:cNvSpPr>
          <p:nvPr>
            <p:ph type="sldNum" sz="quarter" idx="12"/>
          </p:nvPr>
        </p:nvSpPr>
        <p:spPr>
          <a:xfrm>
            <a:off x="7670202" y="5872187"/>
            <a:ext cx="554023" cy="365125"/>
          </a:xfrm>
        </p:spPr>
        <p:txBody>
          <a:bodyPr/>
          <a:lstStyle/>
          <a:p>
            <a:fld id="{757683BB-089E-432E-B346-65AED4B7656F}"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1D016E8-E007-4A42-AB42-B9C13EEA44A0}"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9B480239-891D-44F3-B6DD-BD0569616345}"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757683BB-089E-432E-B346-65AED4B7656F}"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27C0ABD8-8F08-42AB-9374-D5D3F500B327}" type="datetime1">
              <a:rPr lang="el-GR" smtClean="0"/>
              <a:pPr/>
              <a:t>9/6/2021</a:t>
            </a:fld>
            <a:endParaRPr lang="el-GR"/>
          </a:p>
        </p:txBody>
      </p:sp>
      <p:sp>
        <p:nvSpPr>
          <p:cNvPr id="8" name="Footer Placeholder 7"/>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9" name="Slide Number Placeholder 8"/>
          <p:cNvSpPr>
            <a:spLocks noGrp="1"/>
          </p:cNvSpPr>
          <p:nvPr>
            <p:ph type="sldNum" sz="quarter" idx="12"/>
          </p:nvPr>
        </p:nvSpPr>
        <p:spPr/>
        <p:txBody>
          <a:bodyPr/>
          <a:lstStyle/>
          <a:p>
            <a:fld id="{757683BB-089E-432E-B346-65AED4B7656F}"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859B743-8A61-4FC1-B53E-1AE24923A02B}" type="datetime1">
              <a:rPr lang="el-GR" smtClean="0"/>
              <a:pPr/>
              <a:t>9/6/2021</a:t>
            </a:fld>
            <a:endParaRPr lang="el-GR"/>
          </a:p>
        </p:txBody>
      </p:sp>
      <p:sp>
        <p:nvSpPr>
          <p:cNvPr id="4" name="Footer Placeholder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Slide Number Placeholder 4"/>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DA0B-43EA-4077-8EF0-8F3C4CD9AD7C}" type="datetime1">
              <a:rPr lang="el-GR" smtClean="0"/>
              <a:pPr/>
              <a:t>9/6/2021</a:t>
            </a:fld>
            <a:endParaRPr lang="el-GR"/>
          </a:p>
        </p:txBody>
      </p:sp>
      <p:sp>
        <p:nvSpPr>
          <p:cNvPr id="3" name="Footer Placeholder 2"/>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4" name="Slide Number Placeholder 3"/>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79B72D88-D7F1-4421-A02C-AFA00DF28E18}" type="datetime1">
              <a:rPr lang="el-GR" smtClean="0"/>
              <a:pPr/>
              <a:t>9/6/2021</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r>
              <a:rPr lang="el-GR" smtClean="0"/>
              <a:t>Διδακτικό σενάριο Στ' τάξης - Σ. Παπαδόπουλος εκπονητής Ι.Ε.Π.</a:t>
            </a:r>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757683BB-089E-432E-B346-65AED4B7656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8BE77D1D-B047-4A75-99F6-5D620432F149}" type="datetime1">
              <a:rPr lang="el-GR" smtClean="0"/>
              <a:pPr/>
              <a:t>9/6/2021</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r>
              <a:rPr lang="el-GR" smtClean="0"/>
              <a:t>Διδακτικό σενάριο Στ' τάξης - Σ. Παπαδόπουλος εκπονητής Ι.Ε.Π.</a:t>
            </a:r>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757683BB-089E-432E-B346-65AED4B7656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5">
                <a:lumMod val="40000"/>
                <a:lumOff val="60000"/>
              </a:schemeClr>
            </a:gs>
            <a:gs pos="91000">
              <a:schemeClr val="bg2">
                <a:shade val="35000"/>
                <a:satMod val="250000"/>
              </a:schemeClr>
            </a:gs>
          </a:gsLst>
          <a:path path="circle">
            <a:fillToRect l="15000" t="50000" r="85000" b="60000"/>
          </a:path>
          <a:tileRect/>
        </a:gra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44208" y="5085184"/>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AD0A32F-65F3-4C06-A930-8530CE393577}" type="datetime1">
              <a:rPr lang="el-GR" smtClean="0"/>
              <a:pPr/>
              <a:t>9/6/2021</a:t>
            </a:fld>
            <a:endParaRPr lang="el-GR"/>
          </a:p>
        </p:txBody>
      </p:sp>
      <p:sp>
        <p:nvSpPr>
          <p:cNvPr id="5" name="Footer Placeholder 4"/>
          <p:cNvSpPr>
            <a:spLocks noGrp="1"/>
          </p:cNvSpPr>
          <p:nvPr>
            <p:ph type="ftr" sz="quarter" idx="3"/>
          </p:nvPr>
        </p:nvSpPr>
        <p:spPr>
          <a:xfrm>
            <a:off x="731520" y="5809152"/>
            <a:ext cx="7667023" cy="365125"/>
          </a:xfrm>
          <a:prstGeom prst="rect">
            <a:avLst/>
          </a:prstGeom>
        </p:spPr>
        <p:txBody>
          <a:bodyPr vert="horz" lIns="91440" tIns="45720" rIns="91440" bIns="45720" rtlCol="0" anchor="ctr"/>
          <a:lstStyle>
            <a:lvl1pPr algn="ctr">
              <a:defRPr sz="1400">
                <a:solidFill>
                  <a:schemeClr val="tx2"/>
                </a:solidFill>
                <a:latin typeface="Candara" pitchFamily="34" charset="0"/>
              </a:defRPr>
            </a:lvl1pPr>
          </a:lstStyle>
          <a:p>
            <a:r>
              <a:rPr lang="el-GR" smtClean="0"/>
              <a:t>Διδακτικό σενάριο Στ' τάξης - Σ. Παπαδόπουλος εκπονητής Ι.Ε.Π.</a:t>
            </a:r>
            <a:endParaRPr lang="el-GR" dirty="0"/>
          </a:p>
        </p:txBody>
      </p:sp>
      <p:sp>
        <p:nvSpPr>
          <p:cNvPr id="6" name="Slide Number Placeholder 5"/>
          <p:cNvSpPr>
            <a:spLocks noGrp="1"/>
          </p:cNvSpPr>
          <p:nvPr>
            <p:ph type="sldNum" sz="quarter" idx="4"/>
          </p:nvPr>
        </p:nvSpPr>
        <p:spPr>
          <a:xfrm>
            <a:off x="7670202" y="5809152"/>
            <a:ext cx="757518" cy="365125"/>
          </a:xfrm>
          <a:prstGeom prst="rect">
            <a:avLst/>
          </a:prstGeom>
        </p:spPr>
        <p:txBody>
          <a:bodyPr vert="horz" lIns="91440" tIns="45720" rIns="91440" bIns="45720" rtlCol="0" anchor="ctr"/>
          <a:lstStyle>
            <a:lvl1pPr algn="r">
              <a:defRPr sz="1400">
                <a:solidFill>
                  <a:schemeClr val="tx2"/>
                </a:solidFill>
                <a:latin typeface="Candara" pitchFamily="34" charset="0"/>
              </a:defRPr>
            </a:lvl1pPr>
          </a:lstStyle>
          <a:p>
            <a:fld id="{757683BB-089E-432E-B346-65AED4B7656F}"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00721" y="3944130"/>
            <a:ext cx="2907230" cy="1850055"/>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G:\ΜΑΚΕΔΟΝΙΚΟ 2\img044.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36050" y="3933054"/>
            <a:ext cx="2465460" cy="1872209"/>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G:\SCANS  ΜΑΚΕΔΟΝΙΚΟΣ ΑΓΩΝΑΣ\img013.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24315" y="927608"/>
            <a:ext cx="1983635" cy="228228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609115" y="927608"/>
            <a:ext cx="3526310" cy="202524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936050" y="927608"/>
            <a:ext cx="1584175" cy="228228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υποσέλιδου 3"/>
          <p:cNvSpPr>
            <a:spLocks noGrp="1"/>
          </p:cNvSpPr>
          <p:nvPr>
            <p:ph type="ftr" sz="quarter" idx="11"/>
          </p:nvPr>
        </p:nvSpPr>
        <p:spPr/>
        <p:txBody>
          <a:bodyPr/>
          <a:lstStyle/>
          <a:p>
            <a:r>
              <a:rPr lang="el-GR" dirty="0" smtClean="0"/>
              <a:t>Διδακτικό σενάριο Στ' τάξης - Σ.</a:t>
            </a:r>
            <a:r>
              <a:rPr lang="en-US" dirty="0" smtClean="0"/>
              <a:t> </a:t>
            </a:r>
            <a:r>
              <a:rPr lang="el-GR" dirty="0" smtClean="0"/>
              <a:t>Παπαδόπουλος εκπονητής</a:t>
            </a:r>
            <a:r>
              <a:rPr lang="en-US" dirty="0" smtClean="0"/>
              <a:t> </a:t>
            </a:r>
            <a:r>
              <a:rPr lang="el-GR" dirty="0" smtClean="0"/>
              <a:t>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a:t>
            </a:fld>
            <a:endParaRPr lang="el-GR"/>
          </a:p>
        </p:txBody>
      </p:sp>
      <p:pic>
        <p:nvPicPr>
          <p:cNvPr id="6"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79099" y="3534056"/>
            <a:ext cx="1744034" cy="2271207"/>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936049" y="1905998"/>
            <a:ext cx="7271901" cy="3682669"/>
          </a:xfrm>
        </p:spPr>
        <p:txBody>
          <a:bodyPr>
            <a:normAutofit/>
          </a:bodyPr>
          <a:lstStyle/>
          <a:p>
            <a:pPr marL="0" indent="0" algn="ctr">
              <a:buNone/>
            </a:pPr>
            <a:r>
              <a:rPr lang="el-GR" sz="6600" dirty="0" smtClean="0">
                <a:ln w="28575">
                  <a:solidFill>
                    <a:schemeClr val="tx1"/>
                  </a:solidFill>
                </a:ln>
                <a:solidFill>
                  <a:schemeClr val="tx2">
                    <a:lumMod val="75000"/>
                  </a:schemeClr>
                </a:solidFill>
                <a:effectLst>
                  <a:outerShdw blurRad="50800" dist="76200" dir="2700000" algn="tl" rotWithShape="0">
                    <a:prstClr val="black">
                      <a:alpha val="40000"/>
                    </a:prstClr>
                  </a:outerShdw>
                </a:effectLst>
                <a:latin typeface="Candara" pitchFamily="34" charset="0"/>
              </a:rPr>
              <a:t> </a:t>
            </a:r>
            <a:r>
              <a:rPr lang="el-GR" sz="6600" b="1" dirty="0" smtClean="0">
                <a:ln w="28575">
                  <a:solidFill>
                    <a:schemeClr val="bg1">
                      <a:alpha val="93000"/>
                    </a:schemeClr>
                  </a:solidFill>
                </a:ln>
                <a:solidFill>
                  <a:schemeClr val="tx2">
                    <a:lumMod val="75000"/>
                  </a:schemeClr>
                </a:solidFill>
                <a:effectLst>
                  <a:outerShdw blurRad="50800" dist="76200" dir="2700000" algn="tl" rotWithShape="0">
                    <a:prstClr val="black">
                      <a:alpha val="40000"/>
                    </a:prstClr>
                  </a:outerShdw>
                  <a:reflection blurRad="6350" stA="55000" endA="300" endPos="45500" dir="5400000" sy="-100000" algn="bl" rotWithShape="0"/>
                </a:effectLst>
                <a:latin typeface="Candara" panose="020E0502030303020204" pitchFamily="34" charset="0"/>
              </a:rPr>
              <a:t>ΜΑΚΕΔΟΝΙΚΟΣ ΑΓΩΝΑΣ</a:t>
            </a:r>
            <a:endParaRPr lang="el-GR" sz="6600" b="1" dirty="0">
              <a:ln w="28575">
                <a:solidFill>
                  <a:schemeClr val="bg1">
                    <a:alpha val="93000"/>
                  </a:schemeClr>
                </a:solidFill>
              </a:ln>
              <a:solidFill>
                <a:schemeClr val="tx2">
                  <a:lumMod val="75000"/>
                </a:schemeClr>
              </a:solidFill>
              <a:effectLst>
                <a:outerShdw blurRad="50800" dist="76200" dir="2700000" algn="tl" rotWithShape="0">
                  <a:prstClr val="black">
                    <a:alpha val="40000"/>
                  </a:prstClr>
                </a:outerShdw>
                <a:reflection blurRad="6350" stA="55000" endA="300" endPos="45500" dir="5400000" sy="-100000" algn="bl" rotWithShape="0"/>
              </a:effectLst>
              <a:latin typeface="Candara" panose="020E0502030303020204" pitchFamily="34" charset="0"/>
            </a:endParaRPr>
          </a:p>
        </p:txBody>
      </p:sp>
    </p:spTree>
    <p:extLst>
      <p:ext uri="{BB962C8B-B14F-4D97-AF65-F5344CB8AC3E}">
        <p14:creationId xmlns:p14="http://schemas.microsoft.com/office/powerpoint/2010/main" val="2425576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τρογγύλεμα διαγώνιας γωνίας του ορθογωνίου 13"/>
          <p:cNvSpPr/>
          <p:nvPr/>
        </p:nvSpPr>
        <p:spPr>
          <a:xfrm>
            <a:off x="936049" y="764705"/>
            <a:ext cx="7271902" cy="1008111"/>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4"/>
            <a:ext cx="7271902" cy="1099250"/>
          </a:xfrm>
        </p:spPr>
        <p:txBody>
          <a:bodyPr>
            <a:norm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ΒΟΥΛΓΑΡΙΑ ΚΑΙ ΕΛΛΑΔΑ ΔΙΕΚΔΙΚΟΥΝ ΤΗ ΜΑΚΕΔΟΝΙΑ</a:t>
            </a:r>
          </a:p>
        </p:txBody>
      </p:sp>
      <p:sp>
        <p:nvSpPr>
          <p:cNvPr id="3" name="Θέση περιεχομένου 2"/>
          <p:cNvSpPr>
            <a:spLocks noGrp="1"/>
          </p:cNvSpPr>
          <p:nvPr>
            <p:ph idx="1"/>
          </p:nvPr>
        </p:nvSpPr>
        <p:spPr>
          <a:xfrm>
            <a:off x="936049" y="1772816"/>
            <a:ext cx="7271902" cy="3965386"/>
          </a:xfrm>
        </p:spPr>
        <p:txBody>
          <a:bodyPr/>
          <a:lstStyle/>
          <a:p>
            <a:pPr marL="0" indent="0" algn="just">
              <a:lnSpc>
                <a:spcPct val="90000"/>
              </a:lnSpc>
              <a:buNone/>
            </a:pPr>
            <a:r>
              <a:rPr lang="el-GR" dirty="0" smtClean="0">
                <a:solidFill>
                  <a:srgbClr val="0070C0"/>
                </a:solidFill>
                <a:latin typeface="Candara" panose="020E0502030303020204" pitchFamily="34" charset="0"/>
              </a:rPr>
              <a:t>Έλληνες και Βούλγαροι διεκδικούσαν τη Μακεδονία και η περιοχή έγινε πεδίο αντιπαράθεσης μεταξύ των δύο κρατών. </a:t>
            </a:r>
          </a:p>
          <a:p>
            <a:pPr marL="0" indent="0" algn="just">
              <a:lnSpc>
                <a:spcPct val="90000"/>
              </a:lnSpc>
              <a:buNone/>
            </a:pPr>
            <a:r>
              <a:rPr lang="el-GR" dirty="0" smtClean="0">
                <a:solidFill>
                  <a:srgbClr val="0070C0"/>
                </a:solidFill>
                <a:latin typeface="Candara" panose="020E0502030303020204" pitchFamily="34" charset="0"/>
              </a:rPr>
              <a:t>Οι πιο σημαντικοί τομείς αντιπαράθεσης ήταν: </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10</a:t>
            </a:fld>
            <a:endParaRPr lang="el-GR"/>
          </a:p>
        </p:txBody>
      </p:sp>
      <p:cxnSp>
        <p:nvCxnSpPr>
          <p:cNvPr id="12" name="Ευθύγραμμο βέλος σύνδεσης 11"/>
          <p:cNvCxnSpPr/>
          <p:nvPr/>
        </p:nvCxnSpPr>
        <p:spPr>
          <a:xfrm>
            <a:off x="3923928" y="3284984"/>
            <a:ext cx="1728192" cy="168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a:off x="2033718" y="3284984"/>
            <a:ext cx="1728192" cy="1679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56768" y="4973960"/>
            <a:ext cx="1443024" cy="461665"/>
          </a:xfrm>
          <a:prstGeom prst="rect">
            <a:avLst/>
          </a:prstGeom>
          <a:noFill/>
        </p:spPr>
        <p:txBody>
          <a:bodyPr wrap="none" rtlCol="0">
            <a:spAutoFit/>
          </a:bodyPr>
          <a:lstStyle/>
          <a:p>
            <a:r>
              <a:rPr lang="el-GR" sz="2400" dirty="0" smtClean="0">
                <a:latin typeface="Candara" pitchFamily="34" charset="0"/>
              </a:rPr>
              <a:t>Εκκλησία</a:t>
            </a:r>
            <a:endParaRPr lang="el-GR" sz="2400" dirty="0">
              <a:latin typeface="Candara" pitchFamily="34" charset="0"/>
            </a:endParaRPr>
          </a:p>
        </p:txBody>
      </p:sp>
      <p:sp>
        <p:nvSpPr>
          <p:cNvPr id="18" name="TextBox 17"/>
          <p:cNvSpPr txBox="1"/>
          <p:nvPr/>
        </p:nvSpPr>
        <p:spPr>
          <a:xfrm>
            <a:off x="4930608" y="4973960"/>
            <a:ext cx="1781257" cy="461665"/>
          </a:xfrm>
          <a:prstGeom prst="rect">
            <a:avLst/>
          </a:prstGeom>
          <a:noFill/>
        </p:spPr>
        <p:txBody>
          <a:bodyPr wrap="none" rtlCol="0">
            <a:spAutoFit/>
          </a:bodyPr>
          <a:lstStyle/>
          <a:p>
            <a:r>
              <a:rPr lang="el-GR" sz="2400" dirty="0" smtClean="0">
                <a:latin typeface="Candara" pitchFamily="34" charset="0"/>
              </a:rPr>
              <a:t>Εκπαίδευση</a:t>
            </a:r>
            <a:endParaRPr lang="el-GR" sz="2400" dirty="0">
              <a:latin typeface="Candara" pitchFamily="34" charset="0"/>
            </a:endParaRPr>
          </a:p>
        </p:txBody>
      </p:sp>
    </p:spTree>
    <p:extLst>
      <p:ext uri="{BB962C8B-B14F-4D97-AF65-F5344CB8AC3E}">
        <p14:creationId xmlns:p14="http://schemas.microsoft.com/office/powerpoint/2010/main" val="204478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7"/>
          </a:xfrm>
        </p:spPr>
        <p:txBody>
          <a:bodyPr>
            <a:norm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Η ΒΟΥΛΓΑΡΙΚΗ ΕΞΑΡΧΙΑ</a:t>
            </a:r>
          </a:p>
        </p:txBody>
      </p:sp>
      <p:sp>
        <p:nvSpPr>
          <p:cNvPr id="3" name="Θέση περιεχομένου 2"/>
          <p:cNvSpPr>
            <a:spLocks noGrp="1"/>
          </p:cNvSpPr>
          <p:nvPr>
            <p:ph idx="1"/>
          </p:nvPr>
        </p:nvSpPr>
        <p:spPr>
          <a:xfrm>
            <a:off x="936049" y="1556792"/>
            <a:ext cx="7271901" cy="4301100"/>
          </a:xfrm>
        </p:spPr>
        <p:txBody>
          <a:bodyPr>
            <a:normAutofit fontScale="92500" lnSpcReduction="10000"/>
          </a:bodyPr>
          <a:lstStyle/>
          <a:p>
            <a:pPr algn="just">
              <a:buFont typeface="Wingdings" pitchFamily="2" charset="2"/>
              <a:buChar char="ü"/>
            </a:pPr>
            <a:r>
              <a:rPr lang="el-GR" dirty="0" smtClean="0">
                <a:solidFill>
                  <a:srgbClr val="0070C0"/>
                </a:solidFill>
                <a:latin typeface="Candara" pitchFamily="34" charset="0"/>
              </a:rPr>
              <a:t>Το 1870 η βουλγαρική εκκλησία αποσχίστηκε από το Οικουμενικό Πατριαρχείο και ανακηρύχτηκε αυτοκέφαλη. </a:t>
            </a:r>
          </a:p>
          <a:p>
            <a:pPr algn="just">
              <a:buFont typeface="Wingdings" pitchFamily="2" charset="2"/>
              <a:buChar char="ü"/>
            </a:pPr>
            <a:r>
              <a:rPr lang="el-GR" dirty="0" smtClean="0">
                <a:solidFill>
                  <a:srgbClr val="0070C0"/>
                </a:solidFill>
                <a:latin typeface="Candara" pitchFamily="34" charset="0"/>
              </a:rPr>
              <a:t>Η ανεξάρτητη βουλγαρική εκκλησία ονομάστηκε Εξαρχία.  </a:t>
            </a:r>
          </a:p>
          <a:p>
            <a:pPr algn="just">
              <a:buFont typeface="Wingdings" pitchFamily="2" charset="2"/>
              <a:buChar char="ü"/>
            </a:pPr>
            <a:r>
              <a:rPr lang="el-GR" dirty="0" smtClean="0">
                <a:solidFill>
                  <a:srgbClr val="0070C0"/>
                </a:solidFill>
                <a:latin typeface="Candara" pitchFamily="34" charset="0"/>
              </a:rPr>
              <a:t>Η βουλγαρική εκκλησία, η Εξαρχία, εργάστηκε για τα βουλγαρικά συμφέροντα στην περιοχή.</a:t>
            </a:r>
          </a:p>
          <a:p>
            <a:pPr algn="just">
              <a:buFont typeface="Wingdings" pitchFamily="2" charset="2"/>
              <a:buChar char="ü"/>
            </a:pPr>
            <a:r>
              <a:rPr lang="el-GR" dirty="0" smtClean="0">
                <a:solidFill>
                  <a:srgbClr val="0070C0"/>
                </a:solidFill>
                <a:latin typeface="Candara" pitchFamily="34" charset="0"/>
              </a:rPr>
              <a:t>Έστειλαν Βούλγαρους ιερείς στα χωριά και στόχος τους ήταν τα χωριά αυτά να προσχωρήσουν στην Εξαρχία. Όσα χωριά έμειναν πιστά στο Πατριαρχείο ταυτίστηκαν με το Οικουμενικό Πατριαρχείο και την Ελλάδα.</a:t>
            </a:r>
          </a:p>
          <a:p>
            <a:pPr algn="just">
              <a:buFont typeface="Wingdings" pitchFamily="2" charset="2"/>
              <a:buChar char="ü"/>
            </a:pPr>
            <a:r>
              <a:rPr lang="el-GR" dirty="0" smtClean="0">
                <a:solidFill>
                  <a:srgbClr val="0070C0"/>
                </a:solidFill>
                <a:latin typeface="Candara" pitchFamily="34" charset="0"/>
              </a:rPr>
              <a:t> Όσα χωριά προσχώρησαν στην Εξαρχία θεωρήθηκαν ότι είναι βουλγαρικά χωριά.  </a:t>
            </a:r>
            <a:endParaRPr lang="el-GR" dirty="0">
              <a:solidFill>
                <a:srgbClr val="0070C0"/>
              </a:solidFill>
              <a:latin typeface="Candara"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11</a:t>
            </a:fld>
            <a:endParaRPr lang="el-GR"/>
          </a:p>
        </p:txBody>
      </p:sp>
    </p:spTree>
    <p:extLst>
      <p:ext uri="{BB962C8B-B14F-4D97-AF65-F5344CB8AC3E}">
        <p14:creationId xmlns:p14="http://schemas.microsoft.com/office/powerpoint/2010/main" val="125566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6"/>
          </a:xfrm>
        </p:spPr>
        <p:txBody>
          <a:bodyPr>
            <a:norm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ΚΟΜΙΤΑΤΖΗΔΕΣ</a:t>
            </a:r>
          </a:p>
        </p:txBody>
      </p:sp>
      <p:sp>
        <p:nvSpPr>
          <p:cNvPr id="3" name="Θέση περιεχομένου 2"/>
          <p:cNvSpPr>
            <a:spLocks noGrp="1"/>
          </p:cNvSpPr>
          <p:nvPr>
            <p:ph idx="1"/>
          </p:nvPr>
        </p:nvSpPr>
        <p:spPr>
          <a:xfrm>
            <a:off x="936049" y="2204864"/>
            <a:ext cx="7271901" cy="3744416"/>
          </a:xfrm>
        </p:spPr>
        <p:txBody>
          <a:bodyPr>
            <a:normAutofit/>
          </a:bodyPr>
          <a:lstStyle/>
          <a:p>
            <a:pPr marL="0" indent="0" algn="just">
              <a:lnSpc>
                <a:spcPct val="90000"/>
              </a:lnSpc>
              <a:buNone/>
            </a:pPr>
            <a:r>
              <a:rPr lang="el-GR" dirty="0">
                <a:solidFill>
                  <a:srgbClr val="0070C0"/>
                </a:solidFill>
                <a:latin typeface="Candara" panose="020E0502030303020204" pitchFamily="34" charset="0"/>
              </a:rPr>
              <a:t>Οι Βούλγαροι </a:t>
            </a:r>
            <a:r>
              <a:rPr lang="el-GR" dirty="0" smtClean="0">
                <a:solidFill>
                  <a:srgbClr val="0070C0"/>
                </a:solidFill>
                <a:latin typeface="Candara" panose="020E0502030303020204" pitchFamily="34" charset="0"/>
              </a:rPr>
              <a:t>έστειλαν </a:t>
            </a:r>
            <a:r>
              <a:rPr lang="el-GR" dirty="0">
                <a:solidFill>
                  <a:srgbClr val="0070C0"/>
                </a:solidFill>
                <a:latin typeface="Candara" panose="020E0502030303020204" pitchFamily="34" charset="0"/>
              </a:rPr>
              <a:t>στην περιοχή αντάρτες που ονομάζονταν κομιτατζήδες. Οι κομιτατζήδες πίεζαν τους κατοίκους να δηλώσουν ότι ανήκουν στην ανεξάρτητη βουλγαρική εκκλησία δηλαδή στην Εξαρχία</a:t>
            </a:r>
            <a:r>
              <a:rPr lang="el-GR" dirty="0" smtClean="0">
                <a:solidFill>
                  <a:srgbClr val="0070C0"/>
                </a:solidFill>
                <a:latin typeface="Candara" panose="020E0502030303020204" pitchFamily="34" charset="0"/>
              </a:rPr>
              <a:t>. Οι κομιτατζήδες τρομοκρατούσαν τους κατοίκους, δολοφόνησαν δασκάλους και ιερείς και εκβίαζαν για να πετύχουν το σκοπό τους, που ήταν να γίνει η Μακεδονία τμήμα της Βουλγαρίας.  </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12</a:t>
            </a:fld>
            <a:endParaRPr lang="el-GR"/>
          </a:p>
        </p:txBody>
      </p:sp>
    </p:spTree>
    <p:extLst>
      <p:ext uri="{BB962C8B-B14F-4D97-AF65-F5344CB8AC3E}">
        <p14:creationId xmlns:p14="http://schemas.microsoft.com/office/powerpoint/2010/main" val="119134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115212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dirty="0"/>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13</a:t>
            </a:fld>
            <a:endParaRPr lang="el-GR"/>
          </a:p>
        </p:txBody>
      </p:sp>
      <p:pic>
        <p:nvPicPr>
          <p:cNvPr id="307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tretch/>
        </p:blipFill>
        <p:spPr bwMode="auto">
          <a:xfrm>
            <a:off x="997343" y="2032817"/>
            <a:ext cx="3513363" cy="348441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G:\ΜΑΚΕΔΟΝΙΚΟ 2\img03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8850" y="2048775"/>
            <a:ext cx="3462251" cy="3423112"/>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3522" y="764705"/>
            <a:ext cx="7244429" cy="1284069"/>
          </a:xfrm>
          <a:prstGeom prst="rect">
            <a:avLst/>
          </a:prstGeom>
          <a:noFill/>
        </p:spPr>
        <p:txBody>
          <a:bodyPr wrap="square" rtlCol="0">
            <a:spAutoFit/>
          </a:bodyPr>
          <a:lstStyle/>
          <a:p>
            <a:pPr algn="ctr">
              <a:lnSpc>
                <a:spcPct val="80000"/>
              </a:lnSpc>
            </a:pPr>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ea typeface="+mj-ea"/>
                <a:cs typeface="+mj-cs"/>
              </a:rPr>
              <a:t>ΠΩΣ </a:t>
            </a:r>
            <a:r>
              <a:rPr lang="el-GR"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ea typeface="+mj-ea"/>
                <a:cs typeface="+mj-cs"/>
              </a:rPr>
              <a:t>ΠΑΡΟΥΣΙΑΖΑΝ </a:t>
            </a:r>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ea typeface="+mj-ea"/>
                <a:cs typeface="+mj-cs"/>
              </a:rPr>
              <a:t>ΟΙ ΕΛΛΗΝΙΚΕΣ </a:t>
            </a:r>
            <a:endParaRPr lang="el-GR"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ea typeface="+mj-ea"/>
              <a:cs typeface="+mj-cs"/>
            </a:endParaRPr>
          </a:p>
          <a:p>
            <a:pPr algn="ctr">
              <a:lnSpc>
                <a:spcPct val="80000"/>
              </a:lnSpc>
            </a:pPr>
            <a:r>
              <a:rPr lang="el-GR"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ea typeface="+mj-ea"/>
                <a:cs typeface="+mj-cs"/>
              </a:rPr>
              <a:t>ΕΦΗΜΕΡΙΔΕΣ ΤΗ </a:t>
            </a:r>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ea typeface="+mj-ea"/>
                <a:cs typeface="+mj-cs"/>
              </a:rPr>
              <a:t>ΔΡΑΣΗ ΤΩΝ ΒΟΥΛΓΑΡΩΝ</a:t>
            </a:r>
          </a:p>
        </p:txBody>
      </p:sp>
    </p:spTree>
    <p:extLst>
      <p:ext uri="{BB962C8B-B14F-4D97-AF65-F5344CB8AC3E}">
        <p14:creationId xmlns:p14="http://schemas.microsoft.com/office/powerpoint/2010/main" val="157410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6"/>
          </a:xfrm>
        </p:spPr>
        <p:txBody>
          <a:bodyPr>
            <a:norm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ΕΚΠΑΙΔΕΥΣΗ</a:t>
            </a:r>
          </a:p>
        </p:txBody>
      </p:sp>
      <p:sp>
        <p:nvSpPr>
          <p:cNvPr id="4" name="Θέση υποσέλιδου 3"/>
          <p:cNvSpPr>
            <a:spLocks noGrp="1"/>
          </p:cNvSpPr>
          <p:nvPr>
            <p:ph type="ftr" sz="quarter" idx="11"/>
          </p:nvPr>
        </p:nvSpPr>
        <p:spPr>
          <a:xfrm>
            <a:off x="914400" y="5872187"/>
            <a:ext cx="7041976" cy="365125"/>
          </a:xfrm>
        </p:spPr>
        <p:txBody>
          <a:bodyPr/>
          <a:lstStyle/>
          <a:p>
            <a:pPr algn="ctr"/>
            <a:r>
              <a:rPr lang="el-GR" smtClean="0">
                <a:latin typeface="Candara" panose="020E0502030303020204" pitchFamily="34" charset="0"/>
              </a:rPr>
              <a:t>Διδακτικό σενάριο Στ' τάξης - Σ. Παπαδόπουλος εκπονητής Ι.Ε.Π.</a:t>
            </a:r>
            <a:endParaRPr lang="el-GR" dirty="0">
              <a:latin typeface="Candara" panose="020E0502030303020204" pitchFamily="34" charset="0"/>
            </a:endParaRP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14</a:t>
            </a:fld>
            <a:endParaRPr lang="el-GR"/>
          </a:p>
        </p:txBody>
      </p:sp>
      <p:pic>
        <p:nvPicPr>
          <p:cNvPr id="307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025832" y="1678794"/>
            <a:ext cx="3330144" cy="4253094"/>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4499992" y="1674322"/>
            <a:ext cx="3635951" cy="3914918"/>
          </a:xfrm>
          <a:prstGeom prst="rect">
            <a:avLst/>
          </a:prstGeom>
        </p:spPr>
        <p:txBody>
          <a:bodyPr wrap="square">
            <a:spAutoFit/>
          </a:bodyPr>
          <a:lstStyle/>
          <a:p>
            <a:pPr>
              <a:lnSpc>
                <a:spcPct val="90000"/>
              </a:lnSpc>
            </a:pPr>
            <a:r>
              <a:rPr lang="el-GR" sz="2300" dirty="0" smtClean="0">
                <a:solidFill>
                  <a:srgbClr val="0070C0"/>
                </a:solidFill>
                <a:latin typeface="Candara" panose="020E0502030303020204" pitchFamily="34" charset="0"/>
              </a:rPr>
              <a:t>Στο χώρο της εκπαίδευσης υπήρξε μεγάλος ανταγωνισμός μεταξύ Ελλάδας και Βουλγαρίας. Την περίοδο αυτή χτίστηκαν νέα κτήρια για σχολεία, ιδρύθηκαν πολλά σχολεία και πολλοί δάσκαλοι  πήγαν και διδάξαν σε αυτά. Στη φωτογραφία η Νίκειος Σχολή στο Νυμφαίο.</a:t>
            </a:r>
            <a:endParaRPr lang="el-GR" sz="2300" dirty="0">
              <a:latin typeface="Candara" panose="020E0502030303020204" pitchFamily="34" charset="0"/>
            </a:endParaRPr>
          </a:p>
        </p:txBody>
      </p:sp>
    </p:spTree>
    <p:extLst>
      <p:ext uri="{BB962C8B-B14F-4D97-AF65-F5344CB8AC3E}">
        <p14:creationId xmlns:p14="http://schemas.microsoft.com/office/powerpoint/2010/main" val="52019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115212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908720"/>
            <a:ext cx="7308359" cy="936104"/>
          </a:xfrm>
        </p:spPr>
        <p:txBody>
          <a:bodyPr>
            <a:noAutofit/>
          </a:bodyPr>
          <a:lstStyle/>
          <a:p>
            <a:pPr>
              <a:lnSpc>
                <a:spcPct val="80000"/>
              </a:lnSpc>
            </a:pPr>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rPr>
              <a:t>ΒΙΛΑΕΤΙ ΘΕΣΣΑΛΟΝΙΚΗΣ: ΜΕ ΚΟΚΚΙΝΟ ΧΡΩΜΑ ΤΑ ΕΛΛΗΝΙΚΑ ΣΧΟΛΕΙΑ ΚΑΙ ΜΕ ΠΡΑΣΙΝΟ ΤΑ ΒΟΥΛΓΑΡΙΚΑ</a:t>
            </a: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15</a:t>
            </a:fld>
            <a:endParaRPr lang="el-GR"/>
          </a:p>
        </p:txBody>
      </p:sp>
      <p:pic>
        <p:nvPicPr>
          <p:cNvPr id="7170" name="Picture 2" descr="G:\SCANS  ΜΑΚΕΔΟΝΙΚΟΣ ΑΓΩΝΑΣ\img010.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438877" y="1989679"/>
            <a:ext cx="4266247" cy="3968301"/>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4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6"/>
          </a:xfrm>
        </p:spPr>
        <p:txBody>
          <a:bodyPr>
            <a:normAutofit/>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ΕΚΠΑΙΔΕΥΣΗ</a:t>
            </a: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16</a:t>
            </a:fld>
            <a:endParaRPr lang="el-GR"/>
          </a:p>
        </p:txBody>
      </p:sp>
      <p:pic>
        <p:nvPicPr>
          <p:cNvPr id="409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36049" y="2344158"/>
            <a:ext cx="3923983" cy="281775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4967591" y="1712476"/>
            <a:ext cx="3240360" cy="4081117"/>
          </a:xfrm>
          <a:prstGeom prst="rect">
            <a:avLst/>
          </a:prstGeom>
        </p:spPr>
        <p:txBody>
          <a:bodyPr wrap="square">
            <a:spAutoFit/>
          </a:bodyPr>
          <a:lstStyle/>
          <a:p>
            <a:pPr>
              <a:lnSpc>
                <a:spcPct val="90000"/>
              </a:lnSpc>
            </a:pPr>
            <a:r>
              <a:rPr lang="el-GR" sz="2400" dirty="0">
                <a:solidFill>
                  <a:srgbClr val="0070C0"/>
                </a:solidFill>
                <a:latin typeface="Candara" panose="020E0502030303020204" pitchFamily="34" charset="0"/>
              </a:rPr>
              <a:t>Το 1900 στην περιοχή της Μακεδονίας υπήρχαν περισσότερα από 1000 ελληνικά σχολεία με 70.000 μαθητές  και 590 </a:t>
            </a:r>
            <a:r>
              <a:rPr lang="el-GR" sz="2400" dirty="0" smtClean="0">
                <a:solidFill>
                  <a:srgbClr val="0070C0"/>
                </a:solidFill>
                <a:latin typeface="Candara" panose="020E0502030303020204" pitchFamily="34" charset="0"/>
              </a:rPr>
              <a:t>βουλγαρικά σχολεία  </a:t>
            </a:r>
            <a:r>
              <a:rPr lang="el-GR" sz="2400" dirty="0">
                <a:solidFill>
                  <a:srgbClr val="0070C0"/>
                </a:solidFill>
                <a:latin typeface="Candara" panose="020E0502030303020204" pitchFamily="34" charset="0"/>
              </a:rPr>
              <a:t>με 30.000 μαθητές. </a:t>
            </a:r>
            <a:r>
              <a:rPr lang="el-GR" sz="2400" dirty="0" smtClean="0">
                <a:solidFill>
                  <a:srgbClr val="0070C0"/>
                </a:solidFill>
                <a:latin typeface="Candara" panose="020E0502030303020204" pitchFamily="34" charset="0"/>
              </a:rPr>
              <a:t>Στη φωτογραφία μαθητές του </a:t>
            </a:r>
            <a:r>
              <a:rPr lang="el-GR" sz="2400" dirty="0" err="1" smtClean="0">
                <a:solidFill>
                  <a:srgbClr val="0070C0"/>
                </a:solidFill>
                <a:latin typeface="Candara" panose="020E0502030303020204" pitchFamily="34" charset="0"/>
              </a:rPr>
              <a:t>Παπάφειου</a:t>
            </a:r>
            <a:r>
              <a:rPr lang="el-GR" sz="2400" dirty="0" smtClean="0">
                <a:solidFill>
                  <a:srgbClr val="0070C0"/>
                </a:solidFill>
                <a:latin typeface="Candara" panose="020E0502030303020204" pitchFamily="34" charset="0"/>
              </a:rPr>
              <a:t> Ορφανοτροφείου. </a:t>
            </a:r>
            <a:endParaRPr lang="el-GR" sz="2400" dirty="0">
              <a:solidFill>
                <a:srgbClr val="0070C0"/>
              </a:solidFill>
              <a:latin typeface="Candara" panose="020E0502030303020204" pitchFamily="34" charset="0"/>
            </a:endParaRPr>
          </a:p>
        </p:txBody>
      </p:sp>
    </p:spTree>
    <p:extLst>
      <p:ext uri="{BB962C8B-B14F-4D97-AF65-F5344CB8AC3E}">
        <p14:creationId xmlns:p14="http://schemas.microsoft.com/office/powerpoint/2010/main" val="191446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8"/>
          </a:xfrm>
        </p:spPr>
        <p:txBody>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ΕΚΠΑΙΔΕΥΣΗ</a:t>
            </a: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17</a:t>
            </a:fld>
            <a:endParaRPr lang="el-GR"/>
          </a:p>
        </p:txBody>
      </p:sp>
      <p:pic>
        <p:nvPicPr>
          <p:cNvPr id="3074" name="Picture 2" descr="G:\MAKEDONIA\img021.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62384" y="2096725"/>
            <a:ext cx="3383280" cy="3312622"/>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G:\MAKEDONIA\img02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44008" y="2455406"/>
            <a:ext cx="3491935" cy="2595259"/>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3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7"/>
          </a:xfrm>
        </p:spPr>
        <p:txBody>
          <a:bodyPr/>
          <a:lstStyle/>
          <a:p>
            <a:r>
              <a:rPr lang="el-GR" sz="36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ΕΚΠΑΙΔΕΥΣΗ</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a:xfrm>
            <a:off x="914400" y="5872187"/>
            <a:ext cx="7041975" cy="365125"/>
          </a:xfrm>
        </p:spPr>
        <p:txBody>
          <a:bodyPr/>
          <a:lstStyle/>
          <a:p>
            <a:r>
              <a:rPr lang="el-GR" smtClean="0"/>
              <a:t>Διδακτικό σενάριο Στ' τάξης - Σ. Παπαδόπουλος εκπονητής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18</a:t>
            </a:fld>
            <a:endParaRPr lang="el-GR"/>
          </a:p>
        </p:txBody>
      </p:sp>
      <p:pic>
        <p:nvPicPr>
          <p:cNvPr id="6" name="Picture 2" descr="E:\SCANS  ΜΑΚΕΔΟΝΙΚΟΣ ΑΓΩΝΑΣ\img007.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72294" y="2626632"/>
            <a:ext cx="3469077" cy="2105025"/>
          </a:xfrm>
          <a:prstGeom prst="rect">
            <a:avLst/>
          </a:prstGeom>
          <a:noFill/>
          <a:ln>
            <a:noFill/>
          </a:ln>
          <a:effectLst>
            <a:outerShdw blurRad="50800" dist="127000" dir="2700000" algn="tl" rotWithShape="0">
              <a:prstClr val="black">
                <a:alpha val="40000"/>
              </a:prstClr>
            </a:outerShdw>
          </a:effectLst>
        </p:spPr>
      </p:pic>
      <p:pic>
        <p:nvPicPr>
          <p:cNvPr id="7" name="Picture 3" descr="E:\SCANS  ΜΑΚΕΔΟΝΙΚΟΣ ΑΓΩΝΑΣ\img00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4876" y="1953330"/>
            <a:ext cx="3358342" cy="3599411"/>
          </a:xfrm>
          <a:prstGeom prst="rect">
            <a:avLst/>
          </a:prstGeom>
          <a:noFill/>
          <a:ln>
            <a:no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85862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7"/>
          </a:xfrm>
        </p:spPr>
        <p:txBody>
          <a:bodyPr>
            <a:normAutofit/>
          </a:bodyPr>
          <a:lstStyle/>
          <a:p>
            <a:r>
              <a:rPr lang="el-GR" sz="36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Η </a:t>
            </a: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ΕΛΛΗΝΙΚΗ ΑΝΤΙΔΡΑΣΗ </a:t>
            </a:r>
          </a:p>
        </p:txBody>
      </p:sp>
      <p:sp>
        <p:nvSpPr>
          <p:cNvPr id="3" name="Θέση περιεχομένου 2"/>
          <p:cNvSpPr>
            <a:spLocks noGrp="1"/>
          </p:cNvSpPr>
          <p:nvPr>
            <p:ph idx="1"/>
          </p:nvPr>
        </p:nvSpPr>
        <p:spPr>
          <a:xfrm>
            <a:off x="4572000" y="1560906"/>
            <a:ext cx="3635951" cy="4511300"/>
          </a:xfrm>
        </p:spPr>
        <p:txBody>
          <a:bodyPr>
            <a:normAutofit/>
          </a:bodyPr>
          <a:lstStyle/>
          <a:p>
            <a:pPr marL="0" indent="0">
              <a:lnSpc>
                <a:spcPct val="90000"/>
              </a:lnSpc>
              <a:buNone/>
            </a:pPr>
            <a:r>
              <a:rPr lang="el-GR" dirty="0" smtClean="0">
                <a:solidFill>
                  <a:srgbClr val="0070C0"/>
                </a:solidFill>
                <a:latin typeface="Candara" panose="020E0502030303020204" pitchFamily="34" charset="0"/>
              </a:rPr>
              <a:t>Το ελληνικό κράτος διόρισε Γενικό Πρόξενο στη Θεσσαλονίκη, τον Λάμπρο Κορομηλά και  υποπρόξενο στο Μοναστήρι τον Ίωνα Δραγούμη, οι οποίοι οργάνωσαν και  συντόνισαν την αντίδραση των Ελλήνων προσφέροντας πολύ σημαντικό έργο.  </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19</a:t>
            </a:fld>
            <a:endParaRPr lang="el-G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139149" y="1643885"/>
            <a:ext cx="3229750" cy="4226531"/>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6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1" cy="811217"/>
          </a:xfrm>
        </p:spPr>
        <p:txBody>
          <a:bodyPr>
            <a:normAutofit/>
          </a:bodyPr>
          <a:lstStyle/>
          <a:p>
            <a:r>
              <a:rPr lang="el-GR" sz="36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ΧΡΟΝΙΚΟ ΠΛΑΙΣΙΟ ΕΝΟΤΗΤΑΣ</a:t>
            </a:r>
            <a:endPar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endParaRPr>
          </a:p>
        </p:txBody>
      </p:sp>
      <p:sp>
        <p:nvSpPr>
          <p:cNvPr id="3" name="Θέση περιεχομένου 2"/>
          <p:cNvSpPr>
            <a:spLocks noGrp="1"/>
          </p:cNvSpPr>
          <p:nvPr>
            <p:ph idx="1"/>
          </p:nvPr>
        </p:nvSpPr>
        <p:spPr>
          <a:xfrm>
            <a:off x="936049" y="1556792"/>
            <a:ext cx="7271901" cy="4248472"/>
          </a:xfrm>
        </p:spPr>
        <p:txBody>
          <a:bodyPr>
            <a:normAutofit/>
          </a:bodyPr>
          <a:lstStyle/>
          <a:p>
            <a:pPr marL="0" indent="0" algn="just">
              <a:lnSpc>
                <a:spcPct val="90000"/>
              </a:lnSpc>
              <a:buNone/>
            </a:pPr>
            <a:r>
              <a:rPr lang="el-GR" dirty="0" smtClean="0">
                <a:solidFill>
                  <a:srgbClr val="0070C0"/>
                </a:solidFill>
                <a:latin typeface="Candara" panose="020E0502030303020204" pitchFamily="34" charset="0"/>
              </a:rPr>
              <a:t>Τα γεγονότα που παρουσιάζονται στην ενότητα εκτυλίσσονται την περίοδο 1878 </a:t>
            </a:r>
            <a:r>
              <a:rPr lang="en-US" dirty="0" smtClean="0">
                <a:solidFill>
                  <a:srgbClr val="0070C0"/>
                </a:solidFill>
                <a:latin typeface="Candara" panose="020E0502030303020204" pitchFamily="34" charset="0"/>
              </a:rPr>
              <a:t>- 1908.</a:t>
            </a:r>
            <a:r>
              <a:rPr lang="el-GR" dirty="0" smtClean="0">
                <a:solidFill>
                  <a:srgbClr val="0070C0"/>
                </a:solidFill>
                <a:latin typeface="Candara" panose="020E0502030303020204" pitchFamily="34" charset="0"/>
              </a:rPr>
              <a:t> Είναι μια σύντομη αλλά ιδιαίτερη κρίσιμη περίοδο 30 ετών.              </a:t>
            </a:r>
            <a:r>
              <a:rPr lang="el-GR" dirty="0">
                <a:solidFill>
                  <a:srgbClr val="0070C0"/>
                </a:solidFill>
                <a:latin typeface="Candara" panose="020E0502030303020204" pitchFamily="34" charset="0"/>
              </a:rPr>
              <a:t> </a:t>
            </a:r>
          </a:p>
          <a:p>
            <a:pPr marL="0" indent="0" algn="ctr">
              <a:lnSpc>
                <a:spcPct val="90000"/>
              </a:lnSpc>
              <a:buNone/>
            </a:pPr>
            <a:r>
              <a:rPr lang="el-GR" dirty="0" smtClean="0">
                <a:solidFill>
                  <a:srgbClr val="FF0000"/>
                </a:solidFill>
                <a:latin typeface="Candara" panose="020E0502030303020204" pitchFamily="34" charset="0"/>
              </a:rPr>
              <a:t>Τι έχει προηγηθεί</a:t>
            </a:r>
          </a:p>
          <a:p>
            <a:pPr marL="0" indent="0" algn="just">
              <a:lnSpc>
                <a:spcPct val="90000"/>
              </a:lnSpc>
              <a:buNone/>
            </a:pPr>
            <a:r>
              <a:rPr lang="el-GR" dirty="0" smtClean="0">
                <a:solidFill>
                  <a:srgbClr val="0070C0"/>
                </a:solidFill>
                <a:latin typeface="Candara" panose="020E0502030303020204" pitchFamily="34" charset="0"/>
              </a:rPr>
              <a:t>Η Οθωμανική αυτοκρατορία έχει χάσει τον πόλεμο με τη Ρωσία, η Σερβία, το Μαυροβούνιο, η Ρουμανία είναι ανεξάρτητα κράτη και η Βουλγαρία αυτόνομη. Η περιοχή της Μακεδονίας παραμένει υπό τουρκική κατοχή.  </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2</a:t>
            </a:fld>
            <a:endParaRPr lang="el-GR"/>
          </a:p>
        </p:txBody>
      </p:sp>
    </p:spTree>
    <p:extLst>
      <p:ext uri="{BB962C8B-B14F-4D97-AF65-F5344CB8AC3E}">
        <p14:creationId xmlns:p14="http://schemas.microsoft.com/office/powerpoint/2010/main" val="1745873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936049" y="764705"/>
            <a:ext cx="7271902" cy="806908"/>
          </a:xfrm>
        </p:spPr>
        <p:txBody>
          <a:bodyPr>
            <a:normAutofit/>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Η ΕΛΛΗΝΙΚΗ ΑΝΤΙΔΡΑΣΗ</a:t>
            </a:r>
          </a:p>
        </p:txBody>
      </p:sp>
      <p:sp>
        <p:nvSpPr>
          <p:cNvPr id="3" name="2 - Θέση περιεχομένου"/>
          <p:cNvSpPr>
            <a:spLocks noGrp="1"/>
          </p:cNvSpPr>
          <p:nvPr>
            <p:ph idx="1"/>
          </p:nvPr>
        </p:nvSpPr>
        <p:spPr>
          <a:xfrm>
            <a:off x="4571999" y="1573943"/>
            <a:ext cx="3635951" cy="4643470"/>
          </a:xfrm>
        </p:spPr>
        <p:txBody>
          <a:bodyPr>
            <a:normAutofit/>
          </a:bodyPr>
          <a:lstStyle/>
          <a:p>
            <a:pPr marL="0" indent="0">
              <a:lnSpc>
                <a:spcPct val="90000"/>
              </a:lnSpc>
              <a:buNone/>
            </a:pPr>
            <a:r>
              <a:rPr lang="el-GR" dirty="0" smtClean="0">
                <a:solidFill>
                  <a:srgbClr val="0070C0"/>
                </a:solidFill>
                <a:latin typeface="Candara" panose="020E0502030303020204" pitchFamily="34" charset="0"/>
              </a:rPr>
              <a:t>Σημαντικό έργο πρόσφερε η εκκλησία με πρωταγωνιστή τον μητροπολίτη Καστοριάς Γερμανό </a:t>
            </a:r>
            <a:r>
              <a:rPr lang="el-GR" dirty="0" err="1" smtClean="0">
                <a:solidFill>
                  <a:srgbClr val="0070C0"/>
                </a:solidFill>
                <a:latin typeface="Candara" panose="020E0502030303020204" pitchFamily="34" charset="0"/>
              </a:rPr>
              <a:t>Καραβαγγέλη</a:t>
            </a:r>
            <a:r>
              <a:rPr lang="el-GR" dirty="0" smtClean="0">
                <a:solidFill>
                  <a:srgbClr val="0070C0"/>
                </a:solidFill>
                <a:latin typeface="Candara" panose="020E0502030303020204" pitchFamily="34" charset="0"/>
              </a:rPr>
              <a:t>. Ο μητροπολίτης εμψύχωσε τους Έλληνες, οργάνωσε  ομάδες ανταρτών και συνεργάστηκε ενισχύοντας τον καπετάν </a:t>
            </a:r>
            <a:r>
              <a:rPr lang="el-GR" dirty="0" err="1" smtClean="0">
                <a:solidFill>
                  <a:srgbClr val="0070C0"/>
                </a:solidFill>
                <a:latin typeface="Candara" panose="020E0502030303020204" pitchFamily="34" charset="0"/>
              </a:rPr>
              <a:t>Κώττα</a:t>
            </a:r>
            <a:r>
              <a:rPr lang="el-GR" dirty="0" smtClean="0">
                <a:solidFill>
                  <a:srgbClr val="0070C0"/>
                </a:solidFill>
                <a:latin typeface="Candara" panose="020E0502030303020204" pitchFamily="34" charset="0"/>
              </a:rPr>
              <a:t> στον ένοπλο αγώνα στην Καστοριά και στη Φλώρινα. </a:t>
            </a:r>
            <a:endParaRPr lang="el-GR" dirty="0"/>
          </a:p>
        </p:txBody>
      </p:sp>
      <p:sp>
        <p:nvSpPr>
          <p:cNvPr id="4" name="3 - Θέση υποσέλιδου"/>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4 - Θέση αριθμού διαφάνειας"/>
          <p:cNvSpPr>
            <a:spLocks noGrp="1"/>
          </p:cNvSpPr>
          <p:nvPr>
            <p:ph type="sldNum" sz="quarter" idx="12"/>
          </p:nvPr>
        </p:nvSpPr>
        <p:spPr/>
        <p:txBody>
          <a:bodyPr/>
          <a:lstStyle/>
          <a:p>
            <a:fld id="{757683BB-089E-432E-B346-65AED4B7656F}" type="slidenum">
              <a:rPr lang="el-GR" smtClean="0"/>
              <a:pPr/>
              <a:t>20</a:t>
            </a:fld>
            <a:endParaRPr lang="el-GR"/>
          </a:p>
        </p:txBody>
      </p:sp>
      <p:pic>
        <p:nvPicPr>
          <p:cNvPr id="1026" name="Picture 2" descr="C:\Users\User\Desktop\untitled-3-28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47664" y="1700808"/>
            <a:ext cx="2391527" cy="4248473"/>
          </a:xfrm>
          <a:prstGeom prst="rect">
            <a:avLst/>
          </a:prstGeom>
          <a:noFill/>
          <a:ln>
            <a:noFill/>
          </a:ln>
          <a:effectLst>
            <a:outerShdw blurRad="50800" dist="1270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6"/>
          </a:xfrm>
        </p:spPr>
        <p:txBody>
          <a:bodyPr/>
          <a:lstStyle/>
          <a:p>
            <a:r>
              <a:rPr lang="el-GR" sz="36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Η </a:t>
            </a: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ΕΛΛΗΝΙΚΗ </a:t>
            </a:r>
            <a:r>
              <a:rPr lang="el-GR" sz="36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ΑΝΤΙΔΡΑΣΗ</a:t>
            </a:r>
            <a:endPar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endParaRPr>
          </a:p>
        </p:txBody>
      </p:sp>
      <p:sp>
        <p:nvSpPr>
          <p:cNvPr id="3" name="Θέση περιεχομένου 2"/>
          <p:cNvSpPr>
            <a:spLocks noGrp="1"/>
          </p:cNvSpPr>
          <p:nvPr>
            <p:ph idx="1"/>
          </p:nvPr>
        </p:nvSpPr>
        <p:spPr>
          <a:xfrm>
            <a:off x="4572000" y="1638986"/>
            <a:ext cx="3635950" cy="4166278"/>
          </a:xfrm>
        </p:spPr>
        <p:txBody>
          <a:bodyPr>
            <a:noAutofit/>
          </a:bodyPr>
          <a:lstStyle/>
          <a:p>
            <a:pPr marL="0" indent="0" algn="just">
              <a:lnSpc>
                <a:spcPct val="90000"/>
              </a:lnSpc>
              <a:buNone/>
            </a:pPr>
            <a:r>
              <a:rPr lang="el-GR" sz="2000" dirty="0" smtClean="0">
                <a:solidFill>
                  <a:srgbClr val="0070C0"/>
                </a:solidFill>
                <a:latin typeface="Candara" panose="020E0502030303020204" pitchFamily="34" charset="0"/>
              </a:rPr>
              <a:t>Νεαροί Έλληνες αξιωματικοί όπως ο Παύλος Μελάς, (φωτογραφία) ο </a:t>
            </a:r>
            <a:r>
              <a:rPr lang="el-GR" sz="2000" dirty="0" err="1" smtClean="0">
                <a:solidFill>
                  <a:srgbClr val="0070C0"/>
                </a:solidFill>
                <a:latin typeface="Candara" panose="020E0502030303020204" pitchFamily="34" charset="0"/>
              </a:rPr>
              <a:t>Τέλλος</a:t>
            </a:r>
            <a:r>
              <a:rPr lang="el-GR" sz="2000" dirty="0" smtClean="0">
                <a:solidFill>
                  <a:srgbClr val="0070C0"/>
                </a:solidFill>
                <a:latin typeface="Candara" panose="020E0502030303020204" pitchFamily="34" charset="0"/>
              </a:rPr>
              <a:t> Αγαπηνός, ο Κωνσταντίνος </a:t>
            </a:r>
            <a:r>
              <a:rPr lang="el-GR" sz="2000" dirty="0" err="1" smtClean="0">
                <a:solidFill>
                  <a:srgbClr val="0070C0"/>
                </a:solidFill>
                <a:latin typeface="Candara" panose="020E0502030303020204" pitchFamily="34" charset="0"/>
              </a:rPr>
              <a:t>Μαζαράκης</a:t>
            </a:r>
            <a:r>
              <a:rPr lang="el-GR" sz="2000" dirty="0" smtClean="0">
                <a:solidFill>
                  <a:srgbClr val="0070C0"/>
                </a:solidFill>
                <a:latin typeface="Candara" panose="020E0502030303020204" pitchFamily="34" charset="0"/>
              </a:rPr>
              <a:t>, πήγαν εθελοντικά στη Μακεδονία, οργάνωσαν αντάρτικες ένοπλες ομάδες και συγκρούστηκαν με τους κομιτατζήδες προστατεύοντας τους Έλληνες κατοίκους. Στις αντάρτικες ομάδες πολεμούσαν ντόπιοι και εθελοντές από πολλές περιοχές της Ελλάδας. </a:t>
            </a:r>
            <a:endParaRPr lang="el-GR" sz="2000"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21</a:t>
            </a:fld>
            <a:endParaRPr lang="el-GR"/>
          </a:p>
        </p:txBody>
      </p:sp>
      <p:pic>
        <p:nvPicPr>
          <p:cNvPr id="6" name="Θέση περιεχομένου 15"/>
          <p:cNvPicPr>
            <a:picLocks noChangeAspect="1"/>
          </p:cNvPicPr>
          <p:nvPr/>
        </p:nvPicPr>
        <p:blipFill rotWithShape="1">
          <a:blip r:embed="rId2">
            <a:extLst>
              <a:ext uri="{28A0092B-C50C-407E-A947-70E740481C1C}">
                <a14:useLocalDpi xmlns:a14="http://schemas.microsoft.com/office/drawing/2010/main"/>
              </a:ext>
            </a:extLst>
          </a:blip>
          <a:stretch/>
        </p:blipFill>
        <p:spPr>
          <a:xfrm>
            <a:off x="1403648" y="1700808"/>
            <a:ext cx="2596240" cy="4205299"/>
          </a:xfrm>
          <a:prstGeom prst="rect">
            <a:avLst/>
          </a:prstGeom>
          <a:noFill/>
          <a:ln>
            <a:no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18184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6"/>
          </a:xfrm>
        </p:spPr>
        <p:txBody>
          <a:bodyPr>
            <a:normAutofit/>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Η ΛΙΜΝΗ ΤΩΝ </a:t>
            </a:r>
            <a:r>
              <a:rPr lang="el-GR" sz="36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ΓΙΑΝΝΙΤΣΩΝ </a:t>
            </a:r>
            <a:endPar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endParaRPr>
          </a:p>
        </p:txBody>
      </p:sp>
      <p:sp>
        <p:nvSpPr>
          <p:cNvPr id="3" name="Θέση περιεχομένου 2"/>
          <p:cNvSpPr>
            <a:spLocks noGrp="1"/>
          </p:cNvSpPr>
          <p:nvPr>
            <p:ph idx="1"/>
          </p:nvPr>
        </p:nvSpPr>
        <p:spPr>
          <a:xfrm>
            <a:off x="4644008" y="1700808"/>
            <a:ext cx="3563943" cy="4320480"/>
          </a:xfrm>
        </p:spPr>
        <p:txBody>
          <a:bodyPr>
            <a:normAutofit lnSpcReduction="10000"/>
          </a:bodyPr>
          <a:lstStyle/>
          <a:p>
            <a:pPr marL="0" indent="0" algn="just">
              <a:lnSpc>
                <a:spcPct val="90000"/>
              </a:lnSpc>
              <a:buNone/>
            </a:pPr>
            <a:r>
              <a:rPr lang="el-GR" dirty="0">
                <a:solidFill>
                  <a:srgbClr val="0070C0"/>
                </a:solidFill>
                <a:latin typeface="Candara" panose="020E0502030303020204" pitchFamily="34" charset="0"/>
              </a:rPr>
              <a:t>Σημαντικές μάχες έγιναν στη Λίμνη των Γιαννιτσών. (λεγόταν και Βάλτος). Έλληνες και Βούλγαροι κρύβονταν σε καλύβες σε ρηχά νερά και κινούνταν με ξύλινες βάρκες που λέγονταν </a:t>
            </a:r>
            <a:r>
              <a:rPr lang="el-GR" dirty="0" smtClean="0">
                <a:solidFill>
                  <a:srgbClr val="0070C0"/>
                </a:solidFill>
                <a:latin typeface="Candara" panose="020E0502030303020204" pitchFamily="34" charset="0"/>
              </a:rPr>
              <a:t>«</a:t>
            </a:r>
            <a:r>
              <a:rPr lang="el-GR" dirty="0" err="1" smtClean="0">
                <a:solidFill>
                  <a:srgbClr val="0070C0"/>
                </a:solidFill>
                <a:latin typeface="Candara" panose="020E0502030303020204" pitchFamily="34" charset="0"/>
              </a:rPr>
              <a:t>πλάβες</a:t>
            </a:r>
            <a:r>
              <a:rPr lang="el-GR" dirty="0" smtClean="0">
                <a:solidFill>
                  <a:srgbClr val="0070C0"/>
                </a:solidFill>
                <a:latin typeface="Candara" panose="020E0502030303020204" pitchFamily="34" charset="0"/>
              </a:rPr>
              <a:t>».</a:t>
            </a:r>
            <a:endParaRPr lang="en-US" dirty="0" smtClean="0">
              <a:solidFill>
                <a:srgbClr val="0070C0"/>
              </a:solidFill>
              <a:latin typeface="Candara" panose="020E0502030303020204" pitchFamily="34" charset="0"/>
            </a:endParaRPr>
          </a:p>
          <a:p>
            <a:pPr marL="0" indent="0" algn="just">
              <a:lnSpc>
                <a:spcPct val="90000"/>
              </a:lnSpc>
              <a:buNone/>
            </a:pPr>
            <a:r>
              <a:rPr lang="el-GR" dirty="0" smtClean="0">
                <a:solidFill>
                  <a:srgbClr val="0070C0"/>
                </a:solidFill>
                <a:latin typeface="Candara" panose="020E0502030303020204" pitchFamily="34" charset="0"/>
              </a:rPr>
              <a:t>Στη φωτογραφία ο καπετάν Άγρας με τον καπετάν Νικηφόρο σε μια καλύβα στη λίμνη των Γιαννιτσών.</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22</a:t>
            </a:fld>
            <a:endParaRPr lang="el-GR"/>
          </a:p>
        </p:txBody>
      </p:sp>
      <p:pic>
        <p:nvPicPr>
          <p:cNvPr id="8194" name="Picture 2" descr="G:\ΜΑΚΕΔΟΝΙΚΟ 2\img04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7584" y="2593769"/>
            <a:ext cx="3744416" cy="2318535"/>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6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792086"/>
          </a:xfrm>
        </p:spPr>
        <p:txBody>
          <a:bodyPr>
            <a:normAutofit/>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Η ΛΙΜΝΗ ΤΩΝ ΓΙΑΝΝΙΤΣΩΝ</a:t>
            </a: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23</a:t>
            </a:fld>
            <a:endParaRPr lang="el-GR"/>
          </a:p>
        </p:txBody>
      </p:sp>
      <p:pic>
        <p:nvPicPr>
          <p:cNvPr id="6146" name="Picture 2" descr="G:\SCANS  ΜΑΚΕΔΟΝΙΚΟΣ ΑΓΩΝΑΣ\img02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30423" y="1605454"/>
            <a:ext cx="4083154" cy="434382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1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5"/>
            <a:ext cx="7271902" cy="806907"/>
          </a:xfrm>
        </p:spPr>
        <p:txBody>
          <a:bodyPr>
            <a:normAutofit/>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Η ΛΙΜΝΗ ΤΩΝ ΓΙΑΝΝΙΤΣΩΝ</a:t>
            </a: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24</a:t>
            </a:fld>
            <a:endParaRPr lang="el-GR"/>
          </a:p>
        </p:txBody>
      </p:sp>
      <p:pic>
        <p:nvPicPr>
          <p:cNvPr id="5122" name="Picture 2" descr="G:\SCANS  ΜΑΚΕΔΟΝΙΚΟΣ ΑΓΩΝΑΣ\img0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8282" y="2138795"/>
            <a:ext cx="3931220" cy="3228482"/>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947967" y="1912529"/>
            <a:ext cx="3368449" cy="3748719"/>
          </a:xfrm>
          <a:prstGeom prst="rect">
            <a:avLst/>
          </a:prstGeom>
        </p:spPr>
        <p:txBody>
          <a:bodyPr wrap="square">
            <a:spAutoFit/>
          </a:bodyPr>
          <a:lstStyle/>
          <a:p>
            <a:pPr>
              <a:lnSpc>
                <a:spcPct val="90000"/>
              </a:lnSpc>
            </a:pPr>
            <a:r>
              <a:rPr lang="el-GR" sz="2200" dirty="0">
                <a:solidFill>
                  <a:srgbClr val="0070C0"/>
                </a:solidFill>
                <a:latin typeface="Candara" pitchFamily="34" charset="0"/>
              </a:rPr>
              <a:t>Εκεί έδρασε ένα πολύ σημαντικός Μακεδονομάχος</a:t>
            </a:r>
            <a:r>
              <a:rPr lang="el-GR" sz="2200" dirty="0" smtClean="0">
                <a:solidFill>
                  <a:srgbClr val="0070C0"/>
                </a:solidFill>
                <a:latin typeface="Candara" panose="020E0502030303020204" pitchFamily="34" charset="0"/>
              </a:rPr>
              <a:t>, ο Τέλλος Αγαπηνός  (Καπετάν Άγρας)  </a:t>
            </a:r>
            <a:r>
              <a:rPr lang="el-GR" sz="2200" dirty="0">
                <a:solidFill>
                  <a:srgbClr val="0070C0"/>
                </a:solidFill>
                <a:latin typeface="Candara" panose="020E0502030303020204" pitchFamily="34" charset="0"/>
              </a:rPr>
              <a:t>με την ομάδα του και </a:t>
            </a:r>
            <a:r>
              <a:rPr lang="el-GR" sz="2200" dirty="0" smtClean="0">
                <a:solidFill>
                  <a:srgbClr val="0070C0"/>
                </a:solidFill>
                <a:latin typeface="Candara" panose="020E0502030303020204" pitchFamily="34" charset="0"/>
              </a:rPr>
              <a:t>με άλλους καπετάνιους αντιμετώπισαν </a:t>
            </a:r>
            <a:r>
              <a:rPr lang="el-GR" sz="2200" dirty="0">
                <a:solidFill>
                  <a:srgbClr val="0070C0"/>
                </a:solidFill>
                <a:latin typeface="Candara" panose="020E0502030303020204" pitchFamily="34" charset="0"/>
              </a:rPr>
              <a:t>με επιτυχία του κομιτατζήδες και ακύρωσαν τα βουλγαρικά σχέδια</a:t>
            </a:r>
            <a:r>
              <a:rPr lang="el-GR" sz="2200" dirty="0">
                <a:latin typeface="Candara" pitchFamily="34" charset="0"/>
              </a:rPr>
              <a:t>. </a:t>
            </a:r>
          </a:p>
        </p:txBody>
      </p:sp>
    </p:spTree>
    <p:extLst>
      <p:ext uri="{BB962C8B-B14F-4D97-AF65-F5344CB8AC3E}">
        <p14:creationId xmlns:p14="http://schemas.microsoft.com/office/powerpoint/2010/main" val="2044016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6"/>
            <a:ext cx="7271901" cy="792086"/>
          </a:xfrm>
        </p:spPr>
        <p:txBody>
          <a:bodyPr>
            <a:normAutofit/>
          </a:bodyPr>
          <a:lstStyle/>
          <a:p>
            <a:r>
              <a:rPr lang="el-GR" sz="3600" b="1" dirty="0">
                <a:solidFill>
                  <a:srgbClr val="0070C0"/>
                </a:solidFill>
                <a:effectLst>
                  <a:outerShdw blurRad="38100" dist="38100" dir="2700000" algn="tl">
                    <a:srgbClr val="000000">
                      <a:alpha val="43137"/>
                    </a:srgbClr>
                  </a:outerShdw>
                </a:effectLst>
                <a:latin typeface="Candara" panose="020E0502030303020204" pitchFamily="34" charset="0"/>
              </a:rPr>
              <a:t>ΚΙΝΗΜΑ ΝΕΟΤΟΥΡΚΩΝ </a:t>
            </a:r>
          </a:p>
        </p:txBody>
      </p:sp>
      <p:sp>
        <p:nvSpPr>
          <p:cNvPr id="3" name="Θέση περιεχομένου 2"/>
          <p:cNvSpPr>
            <a:spLocks noGrp="1"/>
          </p:cNvSpPr>
          <p:nvPr>
            <p:ph idx="1"/>
          </p:nvPr>
        </p:nvSpPr>
        <p:spPr>
          <a:xfrm>
            <a:off x="936049" y="1556792"/>
            <a:ext cx="7271901" cy="4392488"/>
          </a:xfrm>
        </p:spPr>
        <p:txBody>
          <a:bodyPr>
            <a:normAutofit/>
          </a:bodyPr>
          <a:lstStyle/>
          <a:p>
            <a:pPr marL="0" indent="0" algn="just">
              <a:lnSpc>
                <a:spcPct val="90000"/>
              </a:lnSpc>
              <a:buNone/>
            </a:pPr>
            <a:r>
              <a:rPr lang="el-GR" dirty="0" smtClean="0">
                <a:solidFill>
                  <a:srgbClr val="0070C0"/>
                </a:solidFill>
                <a:latin typeface="Candara" panose="020E0502030303020204" pitchFamily="34" charset="0"/>
              </a:rPr>
              <a:t>Το 1908 φιλελεύθεροι Τούρκοι που ονομάστηκαν Νεότουρκοι </a:t>
            </a:r>
            <a:r>
              <a:rPr lang="el-GR" dirty="0">
                <a:solidFill>
                  <a:srgbClr val="0070C0"/>
                </a:solidFill>
                <a:latin typeface="Candara" panose="020E0502030303020204" pitchFamily="34" charset="0"/>
              </a:rPr>
              <a:t>επαναστάτησαν στον τρόπο διοίκησης του </a:t>
            </a:r>
            <a:r>
              <a:rPr lang="el-GR" dirty="0" smtClean="0">
                <a:solidFill>
                  <a:srgbClr val="0070C0"/>
                </a:solidFill>
                <a:latin typeface="Candara" panose="020E0502030303020204" pitchFamily="34" charset="0"/>
              </a:rPr>
              <a:t>σουλτάνου και στην ανάμειξη </a:t>
            </a:r>
            <a:r>
              <a:rPr lang="el-GR" dirty="0">
                <a:solidFill>
                  <a:srgbClr val="0070C0"/>
                </a:solidFill>
                <a:latin typeface="Candara" panose="020E0502030303020204" pitchFamily="34" charset="0"/>
              </a:rPr>
              <a:t>των Μεγάλων δυνάμεων σε θέματα της Οθωμανικής  </a:t>
            </a:r>
            <a:r>
              <a:rPr lang="el-GR" dirty="0" smtClean="0">
                <a:solidFill>
                  <a:srgbClr val="0070C0"/>
                </a:solidFill>
                <a:latin typeface="Candara" panose="020E0502030303020204" pitchFamily="34" charset="0"/>
              </a:rPr>
              <a:t>Αυτοκρατορίας </a:t>
            </a:r>
            <a:r>
              <a:rPr lang="el-GR" dirty="0">
                <a:solidFill>
                  <a:srgbClr val="0070C0"/>
                </a:solidFill>
                <a:latin typeface="Candara" panose="020E0502030303020204" pitchFamily="34" charset="0"/>
              </a:rPr>
              <a:t>Οι Νεότουρκοι ήθελαν ένα σύγχρονο κράτος </a:t>
            </a:r>
            <a:r>
              <a:rPr lang="el-GR" dirty="0" smtClean="0">
                <a:solidFill>
                  <a:srgbClr val="0070C0"/>
                </a:solidFill>
                <a:latin typeface="Candara" panose="020E0502030303020204" pitchFamily="34" charset="0"/>
              </a:rPr>
              <a:t> </a:t>
            </a:r>
            <a:r>
              <a:rPr lang="el-GR" dirty="0">
                <a:solidFill>
                  <a:srgbClr val="0070C0"/>
                </a:solidFill>
                <a:latin typeface="Candara" panose="020E0502030303020204" pitchFamily="34" charset="0"/>
              </a:rPr>
              <a:t>με </a:t>
            </a:r>
            <a:r>
              <a:rPr lang="el-GR" dirty="0" smtClean="0">
                <a:solidFill>
                  <a:srgbClr val="0070C0"/>
                </a:solidFill>
                <a:latin typeface="Candara" panose="020E0502030303020204" pitchFamily="34" charset="0"/>
              </a:rPr>
              <a:t>  </a:t>
            </a:r>
            <a:r>
              <a:rPr lang="el-GR" dirty="0">
                <a:solidFill>
                  <a:srgbClr val="0070C0"/>
                </a:solidFill>
                <a:latin typeface="Candara" panose="020E0502030303020204" pitchFamily="34" charset="0"/>
              </a:rPr>
              <a:t>οργάνωση και </a:t>
            </a:r>
            <a:r>
              <a:rPr lang="el-GR" dirty="0" smtClean="0">
                <a:solidFill>
                  <a:srgbClr val="0070C0"/>
                </a:solidFill>
                <a:latin typeface="Candara" panose="020E0502030303020204" pitchFamily="34" charset="0"/>
              </a:rPr>
              <a:t> </a:t>
            </a:r>
            <a:r>
              <a:rPr lang="el-GR" dirty="0">
                <a:solidFill>
                  <a:srgbClr val="0070C0"/>
                </a:solidFill>
                <a:latin typeface="Candara" panose="020E0502030303020204" pitchFamily="34" charset="0"/>
              </a:rPr>
              <a:t>δομή </a:t>
            </a:r>
            <a:r>
              <a:rPr lang="el-GR" dirty="0" smtClean="0">
                <a:solidFill>
                  <a:srgbClr val="0070C0"/>
                </a:solidFill>
                <a:latin typeface="Candara" panose="020E0502030303020204" pitchFamily="34" charset="0"/>
              </a:rPr>
              <a:t>όπως τα  ευρωπαϊκά κράτη. Κέρδισαν τις εκλογές και υποσχέθηκαν ισονομία και περισσότερα δικαιώματα. Έδωσαν αμνηστία στους  ένοπλους Έλληνες και τους Βούλγαρους και  κατέθεσαν τα όπλα σταματώντας τον αγώνα.</a:t>
            </a:r>
            <a:endParaRPr lang="el-GR" dirty="0">
              <a:solidFill>
                <a:srgbClr val="0070C0"/>
              </a:solidFill>
              <a:latin typeface="Candara" panose="020E0502030303020204"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25</a:t>
            </a:fld>
            <a:endParaRPr lang="el-GR"/>
          </a:p>
        </p:txBody>
      </p:sp>
    </p:spTree>
    <p:extLst>
      <p:ext uri="{BB962C8B-B14F-4D97-AF65-F5344CB8AC3E}">
        <p14:creationId xmlns:p14="http://schemas.microsoft.com/office/powerpoint/2010/main" val="204152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50" y="764705"/>
            <a:ext cx="7288828" cy="806907"/>
          </a:xfrm>
        </p:spPr>
        <p:txBody>
          <a:bodyPr>
            <a:normAutofit/>
          </a:bodyPr>
          <a:lstStyle/>
          <a:p>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ΤΟ ΣΥΝΕΔΡΙΟ ΤΟΥ ΒΕΡΟΛΙΝΟΥ</a:t>
            </a:r>
          </a:p>
        </p:txBody>
      </p:sp>
      <p:sp>
        <p:nvSpPr>
          <p:cNvPr id="3" name="Θέση περιεχομένου 2"/>
          <p:cNvSpPr>
            <a:spLocks noGrp="1"/>
          </p:cNvSpPr>
          <p:nvPr>
            <p:ph idx="1"/>
          </p:nvPr>
        </p:nvSpPr>
        <p:spPr>
          <a:xfrm>
            <a:off x="936049" y="1571612"/>
            <a:ext cx="7271901" cy="4377668"/>
          </a:xfrm>
        </p:spPr>
        <p:txBody>
          <a:bodyPr>
            <a:noAutofit/>
          </a:bodyPr>
          <a:lstStyle/>
          <a:p>
            <a:pPr marL="0" indent="0" algn="just">
              <a:lnSpc>
                <a:spcPct val="90000"/>
              </a:lnSpc>
              <a:buNone/>
            </a:pPr>
            <a:r>
              <a:rPr lang="el-GR" sz="2300" dirty="0">
                <a:solidFill>
                  <a:srgbClr val="0070C0"/>
                </a:solidFill>
                <a:latin typeface="Candara" panose="020E0502030303020204" pitchFamily="34" charset="0"/>
              </a:rPr>
              <a:t>Το συνέδριο του </a:t>
            </a:r>
            <a:r>
              <a:rPr lang="el-GR" sz="2300" dirty="0" smtClean="0">
                <a:solidFill>
                  <a:srgbClr val="0070C0"/>
                </a:solidFill>
                <a:latin typeface="Candara" panose="020E0502030303020204" pitchFamily="34" charset="0"/>
              </a:rPr>
              <a:t>Βερολίνου πραγματοποιήθηκε τον Ιούλιο του  1878</a:t>
            </a:r>
            <a:r>
              <a:rPr lang="en-US" sz="2300" dirty="0" smtClean="0">
                <a:solidFill>
                  <a:srgbClr val="0070C0"/>
                </a:solidFill>
                <a:latin typeface="Candara" panose="020E0502030303020204" pitchFamily="34" charset="0"/>
              </a:rPr>
              <a:t> </a:t>
            </a:r>
            <a:r>
              <a:rPr lang="el-GR" sz="2300" dirty="0" smtClean="0">
                <a:solidFill>
                  <a:srgbClr val="0070C0"/>
                </a:solidFill>
                <a:latin typeface="Candara" panose="020E0502030303020204" pitchFamily="34" charset="0"/>
              </a:rPr>
              <a:t>και έφερε μεγάλες αλλαγές στη Συνθήκη του Αγίου Στεφάνου που είχε γίνει πριν λίγους μήνες (Φεβρουάριο 1878). Σύμφωνα με αυτό:</a:t>
            </a:r>
          </a:p>
          <a:p>
            <a:pPr algn="just">
              <a:lnSpc>
                <a:spcPct val="90000"/>
              </a:lnSpc>
              <a:buFont typeface="Wingdings" panose="05000000000000000000" pitchFamily="2" charset="2"/>
              <a:buChar char="ü"/>
            </a:pPr>
            <a:r>
              <a:rPr lang="el-GR" sz="2300" dirty="0" smtClean="0">
                <a:solidFill>
                  <a:srgbClr val="0070C0"/>
                </a:solidFill>
                <a:latin typeface="Candara" panose="020E0502030303020204" pitchFamily="34" charset="0"/>
              </a:rPr>
              <a:t>Η </a:t>
            </a:r>
            <a:r>
              <a:rPr lang="el-GR" sz="2300" dirty="0">
                <a:solidFill>
                  <a:srgbClr val="0070C0"/>
                </a:solidFill>
                <a:latin typeface="Candara" panose="020E0502030303020204" pitchFamily="34" charset="0"/>
              </a:rPr>
              <a:t>Μακεδονία παρέμενε στην κατοχή της Τουρκίας, </a:t>
            </a:r>
            <a:endParaRPr lang="el-GR" sz="2300" dirty="0" smtClean="0">
              <a:solidFill>
                <a:srgbClr val="0070C0"/>
              </a:solidFill>
              <a:latin typeface="Candara" panose="020E0502030303020204" pitchFamily="34" charset="0"/>
            </a:endParaRPr>
          </a:p>
          <a:p>
            <a:pPr algn="just">
              <a:lnSpc>
                <a:spcPct val="90000"/>
              </a:lnSpc>
              <a:buFont typeface="Wingdings" panose="05000000000000000000" pitchFamily="2" charset="2"/>
              <a:buChar char="ü"/>
            </a:pPr>
            <a:r>
              <a:rPr lang="el-GR" sz="2300" dirty="0">
                <a:solidFill>
                  <a:srgbClr val="0070C0"/>
                </a:solidFill>
                <a:latin typeface="Candara" panose="020E0502030303020204" pitchFamily="34" charset="0"/>
              </a:rPr>
              <a:t>Η</a:t>
            </a:r>
            <a:r>
              <a:rPr lang="el-GR" sz="2300" dirty="0" smtClean="0">
                <a:solidFill>
                  <a:srgbClr val="0070C0"/>
                </a:solidFill>
                <a:latin typeface="Candara" panose="020E0502030303020204" pitchFamily="34" charset="0"/>
              </a:rPr>
              <a:t> </a:t>
            </a:r>
            <a:r>
              <a:rPr lang="el-GR" sz="2300" dirty="0">
                <a:solidFill>
                  <a:srgbClr val="0070C0"/>
                </a:solidFill>
                <a:latin typeface="Candara" panose="020E0502030303020204" pitchFamily="34" charset="0"/>
              </a:rPr>
              <a:t>Βουλγαρία παρέμενε </a:t>
            </a:r>
            <a:r>
              <a:rPr lang="el-GR" sz="2300" dirty="0" smtClean="0">
                <a:solidFill>
                  <a:srgbClr val="0070C0"/>
                </a:solidFill>
                <a:latin typeface="Candara" panose="020E0502030303020204" pitchFamily="34" charset="0"/>
              </a:rPr>
              <a:t>αυτόνομη. Έχασε τις </a:t>
            </a:r>
            <a:r>
              <a:rPr lang="el-GR" sz="2300" dirty="0">
                <a:solidFill>
                  <a:srgbClr val="0070C0"/>
                </a:solidFill>
                <a:latin typeface="Candara" panose="020E0502030303020204" pitchFamily="34" charset="0"/>
              </a:rPr>
              <a:t>περισσότερες περιοχές που της είχαν παραχωρηθεί με τη συνθήκη του Αγίου Στεφάνου </a:t>
            </a:r>
            <a:r>
              <a:rPr lang="el-GR" sz="2300" dirty="0" smtClean="0">
                <a:solidFill>
                  <a:srgbClr val="0070C0"/>
                </a:solidFill>
                <a:latin typeface="Candara" panose="020E0502030303020204" pitchFamily="34" charset="0"/>
              </a:rPr>
              <a:t>και ανάμεσα </a:t>
            </a:r>
            <a:r>
              <a:rPr lang="el-GR" sz="2300" dirty="0">
                <a:solidFill>
                  <a:srgbClr val="0070C0"/>
                </a:solidFill>
                <a:latin typeface="Candara" panose="020E0502030303020204" pitchFamily="34" charset="0"/>
              </a:rPr>
              <a:t>σε αυτές </a:t>
            </a:r>
            <a:r>
              <a:rPr lang="el-GR" sz="2300" dirty="0" smtClean="0">
                <a:solidFill>
                  <a:srgbClr val="0070C0"/>
                </a:solidFill>
                <a:latin typeface="Candara" panose="020E0502030303020204" pitchFamily="34" charset="0"/>
              </a:rPr>
              <a:t>ήταν η </a:t>
            </a:r>
            <a:r>
              <a:rPr lang="el-GR" sz="2300" dirty="0">
                <a:solidFill>
                  <a:srgbClr val="0070C0"/>
                </a:solidFill>
                <a:latin typeface="Candara" panose="020E0502030303020204" pitchFamily="34" charset="0"/>
              </a:rPr>
              <a:t>Μακεδονία</a:t>
            </a:r>
            <a:r>
              <a:rPr lang="el-GR" sz="2300" dirty="0" smtClean="0">
                <a:solidFill>
                  <a:srgbClr val="0070C0"/>
                </a:solidFill>
                <a:latin typeface="Candara" panose="020E0502030303020204" pitchFamily="34" charset="0"/>
              </a:rPr>
              <a:t>.</a:t>
            </a:r>
          </a:p>
          <a:p>
            <a:pPr algn="just">
              <a:lnSpc>
                <a:spcPct val="90000"/>
              </a:lnSpc>
              <a:buFont typeface="Wingdings" panose="05000000000000000000" pitchFamily="2" charset="2"/>
              <a:buChar char="ü"/>
            </a:pPr>
            <a:r>
              <a:rPr lang="el-GR" sz="2300" dirty="0" smtClean="0">
                <a:solidFill>
                  <a:srgbClr val="0070C0"/>
                </a:solidFill>
                <a:latin typeface="Candara" panose="020E0502030303020204" pitchFamily="34" charset="0"/>
              </a:rPr>
              <a:t> </a:t>
            </a:r>
            <a:r>
              <a:rPr lang="el-GR" sz="2300" dirty="0">
                <a:solidFill>
                  <a:srgbClr val="0070C0"/>
                </a:solidFill>
                <a:latin typeface="Candara" panose="020E0502030303020204" pitchFamily="34" charset="0"/>
              </a:rPr>
              <a:t>Άνοιγε ο δρόμος για την παραχώρηση της Θεσσαλίας και της Άρτας στην Ελλάδα. </a:t>
            </a:r>
            <a:endParaRPr lang="el-GR" sz="2300" dirty="0" smtClean="0">
              <a:solidFill>
                <a:srgbClr val="0070C0"/>
              </a:solidFill>
              <a:latin typeface="Candara" panose="020E0502030303020204" pitchFamily="34" charset="0"/>
            </a:endParaRPr>
          </a:p>
          <a:p>
            <a:pPr algn="just">
              <a:lnSpc>
                <a:spcPct val="90000"/>
              </a:lnSpc>
              <a:buFont typeface="Wingdings" panose="05000000000000000000" pitchFamily="2" charset="2"/>
              <a:buChar char="ü"/>
            </a:pPr>
            <a:r>
              <a:rPr lang="el-GR" sz="2300" dirty="0" smtClean="0">
                <a:solidFill>
                  <a:srgbClr val="0070C0"/>
                </a:solidFill>
                <a:latin typeface="Candara" panose="020E0502030303020204" pitchFamily="34" charset="0"/>
              </a:rPr>
              <a:t>Η Σερβία, η Ρουμανία και το Μαυροβούνιο κέρδισαν την ανεξαρτησία τους. </a:t>
            </a:r>
            <a:endParaRPr lang="el-GR" sz="2300" dirty="0">
              <a:solidFill>
                <a:srgbClr val="0070C0"/>
              </a:solidFill>
              <a:latin typeface="Candara" pitchFamily="34" charset="0"/>
            </a:endParaRP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3</a:t>
            </a:fld>
            <a:endParaRPr lang="el-GR"/>
          </a:p>
        </p:txBody>
      </p:sp>
      <p:sp>
        <p:nvSpPr>
          <p:cNvPr id="12" name="Θέση υποσέλιδου 11"/>
          <p:cNvSpPr>
            <a:spLocks noGrp="1"/>
          </p:cNvSpPr>
          <p:nvPr>
            <p:ph type="ftr" sz="quarter" idx="11"/>
          </p:nvPr>
        </p:nvSpPr>
        <p:spPr/>
        <p:txBody>
          <a:bodyPr/>
          <a:lstStyle/>
          <a:p>
            <a:r>
              <a:rPr lang="el-GR" smtClean="0"/>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3298675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1008111"/>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1095023" y="817582"/>
            <a:ext cx="6965245" cy="883225"/>
          </a:xfrm>
        </p:spPr>
        <p:txBody>
          <a:bodyPr>
            <a:no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ΤΑ ΚΡΑΤΗ ΣΤΗ ΒΑΛΚΑΝΙΚΗ ΧΕΡΣΟΝΗΣΟ ΤΟ 1830</a:t>
            </a:r>
          </a:p>
        </p:txBody>
      </p:sp>
      <p:sp>
        <p:nvSpPr>
          <p:cNvPr id="4" name="3 - Θέση υποσέλιδου"/>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4 - Θέση αριθμού διαφάνειας"/>
          <p:cNvSpPr>
            <a:spLocks noGrp="1"/>
          </p:cNvSpPr>
          <p:nvPr>
            <p:ph type="sldNum" sz="quarter" idx="12"/>
          </p:nvPr>
        </p:nvSpPr>
        <p:spPr/>
        <p:txBody>
          <a:bodyPr/>
          <a:lstStyle/>
          <a:p>
            <a:fld id="{757683BB-089E-432E-B346-65AED4B7656F}" type="slidenum">
              <a:rPr lang="el-GR" smtClean="0"/>
              <a:pPr/>
              <a:t>4</a:t>
            </a:fld>
            <a:endParaRPr lang="el-GR"/>
          </a:p>
        </p:txBody>
      </p:sp>
      <p:pic>
        <p:nvPicPr>
          <p:cNvPr id="2050" name="Picture 2" descr="C:\Users\User\Desktop\B3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267287" y="1916832"/>
            <a:ext cx="6609427" cy="4013383"/>
          </a:xfrm>
          <a:prstGeom prst="rect">
            <a:avLst/>
          </a:prstGeom>
          <a:noFill/>
          <a:ln>
            <a:noFill/>
          </a:ln>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936049" y="764705"/>
            <a:ext cx="7271902" cy="1008111"/>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1095023" y="764704"/>
            <a:ext cx="6965245" cy="1202485"/>
          </a:xfrm>
        </p:spPr>
        <p:txBody>
          <a:bodyPr>
            <a:no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ΤΑ ΣΥΝΟΡΑ ΣΤΑ ΒΑΛΚΑΝΙΑ ΑΠΟ ΤΟ 1877-1881</a:t>
            </a:r>
          </a:p>
        </p:txBody>
      </p:sp>
      <p:sp>
        <p:nvSpPr>
          <p:cNvPr id="6" name="Θέση περιεχομένου 5"/>
          <p:cNvSpPr>
            <a:spLocks noGrp="1"/>
          </p:cNvSpPr>
          <p:nvPr>
            <p:ph idx="1"/>
          </p:nvPr>
        </p:nvSpPr>
        <p:spPr/>
        <p:txBody>
          <a:bodyPr/>
          <a:lstStyle/>
          <a:p>
            <a:endParaRPr lang="el-G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dirty="0"/>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5</a:t>
            </a:fld>
            <a:endParaRPr lang="el-GR"/>
          </a:p>
        </p:txBody>
      </p:sp>
      <p:pic>
        <p:nvPicPr>
          <p:cNvPr id="2050" name="Picture 2" descr="G:\ΜΑΚΕΔΟΝΙΚΟ 2\img028.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898817" y="1860624"/>
            <a:ext cx="5346367" cy="4088656"/>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3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1368151"/>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936049" y="764704"/>
            <a:ext cx="7271902" cy="1377149"/>
          </a:xfrm>
        </p:spPr>
        <p:txBody>
          <a:bodyPr>
            <a:no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ΤΑ ΚΡΑΤΗ ΣΤΗ ΒΑΛΚΑΝΙΚΗ ΧΕΡΣΟΝΗΣΟ ΜΕΤΑ ΤΟ ΣΥΝΕΔΡΙΟ ΤΟΥ ΒΕΡΟΛΙΝΟΥ 1878</a:t>
            </a:r>
          </a:p>
        </p:txBody>
      </p:sp>
      <p:sp>
        <p:nvSpPr>
          <p:cNvPr id="4" name="3 - Θέση υποσέλιδου"/>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4 - Θέση αριθμού διαφάνειας"/>
          <p:cNvSpPr>
            <a:spLocks noGrp="1"/>
          </p:cNvSpPr>
          <p:nvPr>
            <p:ph type="sldNum" sz="quarter" idx="12"/>
          </p:nvPr>
        </p:nvSpPr>
        <p:spPr/>
        <p:txBody>
          <a:bodyPr/>
          <a:lstStyle/>
          <a:p>
            <a:fld id="{757683BB-089E-432E-B346-65AED4B7656F}" type="slidenum">
              <a:rPr lang="el-GR" smtClean="0"/>
              <a:pPr/>
              <a:t>6</a:t>
            </a:fld>
            <a:endParaRPr lang="el-GR"/>
          </a:p>
        </p:txBody>
      </p:sp>
      <p:pic>
        <p:nvPicPr>
          <p:cNvPr id="3074" name="Picture 2" descr="C:\Users\User\Desktop\B4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790804" y="2215124"/>
            <a:ext cx="5562392" cy="3752863"/>
          </a:xfrm>
          <a:prstGeom prst="rect">
            <a:avLst/>
          </a:prstGeom>
          <a:noFill/>
          <a:ln>
            <a:noFill/>
          </a:ln>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1008111"/>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936049" y="764704"/>
            <a:ext cx="7271902" cy="968343"/>
          </a:xfrm>
        </p:spPr>
        <p:txBody>
          <a:bodyPr>
            <a:noAutofit/>
          </a:bodyPr>
          <a:lstStyle/>
          <a:p>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rPr>
              <a:t>ΤΑ ΚΡΑΤΗ ΣΤΗ ΒΑΛΚΑΝΙΚΗ </a:t>
            </a:r>
            <a:r>
              <a:rPr lang="en-US"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
            </a:r>
            <a:br>
              <a:rPr lang="en-US"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br>
            <a:r>
              <a:rPr lang="el-GR"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ΧΕΡΣΟΝΗΣΟ </a:t>
            </a:r>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rPr>
              <a:t>ΤΟ </a:t>
            </a:r>
            <a:r>
              <a:rPr lang="el-GR"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1900</a:t>
            </a:r>
            <a:r>
              <a:rPr lang="en-US"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 </a:t>
            </a:r>
            <a:r>
              <a:rPr lang="el-GR" sz="3200" b="1" dirty="0" smtClean="0">
                <a:solidFill>
                  <a:srgbClr val="0070C0"/>
                </a:solidFill>
                <a:effectLst>
                  <a:outerShdw blurRad="50800" dist="76200" dir="2700000" algn="tl" rotWithShape="0">
                    <a:prstClr val="black">
                      <a:alpha val="40000"/>
                    </a:prstClr>
                  </a:outerShdw>
                </a:effectLst>
                <a:latin typeface="Candara" panose="020E0502030303020204" pitchFamily="34" charset="0"/>
              </a:rPr>
              <a:t>- </a:t>
            </a:r>
            <a:r>
              <a:rPr lang="el-GR" sz="3200" b="1" dirty="0">
                <a:solidFill>
                  <a:srgbClr val="0070C0"/>
                </a:solidFill>
                <a:effectLst>
                  <a:outerShdw blurRad="50800" dist="76200" dir="2700000" algn="tl" rotWithShape="0">
                    <a:prstClr val="black">
                      <a:alpha val="40000"/>
                    </a:prstClr>
                  </a:outerShdw>
                </a:effectLst>
                <a:latin typeface="Candara" panose="020E0502030303020204" pitchFamily="34" charset="0"/>
              </a:rPr>
              <a:t>ΑΡΧΕΙΟ Ε.Λ.Ι.Α.</a:t>
            </a:r>
          </a:p>
        </p:txBody>
      </p:sp>
      <p:sp>
        <p:nvSpPr>
          <p:cNvPr id="4" name="3 - Θέση υποσέλιδου"/>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4 - Θέση αριθμού διαφάνειας"/>
          <p:cNvSpPr>
            <a:spLocks noGrp="1"/>
          </p:cNvSpPr>
          <p:nvPr>
            <p:ph type="sldNum" sz="quarter" idx="12"/>
          </p:nvPr>
        </p:nvSpPr>
        <p:spPr/>
        <p:txBody>
          <a:bodyPr/>
          <a:lstStyle/>
          <a:p>
            <a:fld id="{757683BB-089E-432E-B346-65AED4B7656F}" type="slidenum">
              <a:rPr lang="el-GR" smtClean="0"/>
              <a:pPr/>
              <a:t>7</a:t>
            </a:fld>
            <a:endParaRPr lang="el-GR"/>
          </a:p>
        </p:txBody>
      </p:sp>
      <p:pic>
        <p:nvPicPr>
          <p:cNvPr id="1026" name="Picture 2" descr="C:\Users\User\Desktop\MPSID.02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160643" y="1916832"/>
            <a:ext cx="2822714" cy="4032449"/>
          </a:xfrm>
          <a:prstGeom prst="rect">
            <a:avLst/>
          </a:prstGeom>
          <a:noFill/>
          <a:ln>
            <a:noFill/>
          </a:ln>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792087"/>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6"/>
            <a:ext cx="7271902" cy="792086"/>
          </a:xfrm>
        </p:spPr>
        <p:txBody>
          <a:bodyPr>
            <a:norm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ΜΑΚΕΔΟΝΙΚΟΣ ΑΓΩΝΑΣ </a:t>
            </a:r>
          </a:p>
        </p:txBody>
      </p:sp>
      <p:sp>
        <p:nvSpPr>
          <p:cNvPr id="3" name="Θέση περιεχομένου 2"/>
          <p:cNvSpPr>
            <a:spLocks noGrp="1"/>
          </p:cNvSpPr>
          <p:nvPr>
            <p:ph idx="1"/>
          </p:nvPr>
        </p:nvSpPr>
        <p:spPr>
          <a:xfrm>
            <a:off x="936049" y="2204864"/>
            <a:ext cx="7271901" cy="2955740"/>
          </a:xfrm>
        </p:spPr>
        <p:txBody>
          <a:bodyPr>
            <a:normAutofit/>
          </a:bodyPr>
          <a:lstStyle/>
          <a:p>
            <a:pPr marL="0" indent="0" algn="just">
              <a:lnSpc>
                <a:spcPct val="90000"/>
              </a:lnSpc>
              <a:buNone/>
            </a:pPr>
            <a:r>
              <a:rPr lang="el-GR" sz="2600" dirty="0" smtClean="0">
                <a:solidFill>
                  <a:srgbClr val="0070C0"/>
                </a:solidFill>
                <a:latin typeface="Candara" panose="020E0502030303020204" pitchFamily="34" charset="0"/>
              </a:rPr>
              <a:t>Ο ένοπλος αγώνας μεταξύ Ελλήνων και Βουλγάρων την περίοδο 1904 -</a:t>
            </a:r>
            <a:r>
              <a:rPr lang="en-US" sz="2600" dirty="0" smtClean="0">
                <a:solidFill>
                  <a:srgbClr val="0070C0"/>
                </a:solidFill>
                <a:latin typeface="Candara" panose="020E0502030303020204" pitchFamily="34" charset="0"/>
              </a:rPr>
              <a:t> </a:t>
            </a:r>
            <a:r>
              <a:rPr lang="el-GR" sz="2600" dirty="0" smtClean="0">
                <a:solidFill>
                  <a:srgbClr val="0070C0"/>
                </a:solidFill>
                <a:latin typeface="Candara" panose="020E0502030303020204" pitchFamily="34" charset="0"/>
              </a:rPr>
              <a:t>1908 για το ποιος θα κυριαρχήσει στην περιοχή της Μακεδονίας ονομάζεται Μακεδονικός αγώνας.</a:t>
            </a:r>
            <a:endParaRPr lang="el-GR" sz="2600" dirty="0">
              <a:latin typeface="Candara"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8</a:t>
            </a:fld>
            <a:endParaRPr lang="el-GR"/>
          </a:p>
        </p:txBody>
      </p:sp>
    </p:spTree>
    <p:extLst>
      <p:ext uri="{BB962C8B-B14F-4D97-AF65-F5344CB8AC3E}">
        <p14:creationId xmlns:p14="http://schemas.microsoft.com/office/powerpoint/2010/main" val="115095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936049" y="764705"/>
            <a:ext cx="7271902" cy="936103"/>
          </a:xfrm>
          <a:prstGeom prst="round2DiagRect">
            <a:avLst>
              <a:gd name="adj1" fmla="val 47818"/>
              <a:gd name="adj2" fmla="val 0"/>
            </a:avLst>
          </a:prstGeom>
          <a:solidFill>
            <a:schemeClr val="accent1">
              <a:lumMod val="40000"/>
              <a:lumOff val="60000"/>
            </a:schemeClr>
          </a:solidFill>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936049" y="764704"/>
            <a:ext cx="7271902" cy="1027241"/>
          </a:xfrm>
        </p:spPr>
        <p:txBody>
          <a:bodyPr>
            <a:noAutofit/>
          </a:bodyPr>
          <a:lstStyle/>
          <a:p>
            <a:pPr>
              <a:lnSpc>
                <a:spcPct val="80000"/>
              </a:lnSpc>
            </a:pPr>
            <a:r>
              <a:rPr lang="el-GR" sz="3600" b="1" dirty="0">
                <a:solidFill>
                  <a:srgbClr val="0070C0"/>
                </a:solidFill>
                <a:effectLst>
                  <a:outerShdw blurRad="50800" dist="76200" dir="2700000" algn="tl" rotWithShape="0">
                    <a:prstClr val="black">
                      <a:alpha val="40000"/>
                    </a:prstClr>
                  </a:outerShdw>
                </a:effectLst>
                <a:latin typeface="Candara" panose="020E0502030303020204" pitchFamily="34" charset="0"/>
              </a:rPr>
              <a:t>ΔΙΑΡΚΕΙΑ ΤΟΥ ΜΑΚΕΔΟΝΙΚΟΥ ΑΓΩΝΑ</a:t>
            </a:r>
          </a:p>
        </p:txBody>
      </p:sp>
      <p:sp>
        <p:nvSpPr>
          <p:cNvPr id="3" name="Θέση περιεχομένου 2"/>
          <p:cNvSpPr>
            <a:spLocks noGrp="1"/>
          </p:cNvSpPr>
          <p:nvPr>
            <p:ph idx="1"/>
          </p:nvPr>
        </p:nvSpPr>
        <p:spPr>
          <a:xfrm>
            <a:off x="936049" y="2204864"/>
            <a:ext cx="7271901" cy="3099756"/>
          </a:xfrm>
        </p:spPr>
        <p:txBody>
          <a:bodyPr>
            <a:normAutofit/>
          </a:bodyPr>
          <a:lstStyle/>
          <a:p>
            <a:pPr marL="0" indent="0" algn="just">
              <a:lnSpc>
                <a:spcPct val="90000"/>
              </a:lnSpc>
              <a:buNone/>
            </a:pPr>
            <a:r>
              <a:rPr lang="el-GR" sz="2600" dirty="0">
                <a:solidFill>
                  <a:srgbClr val="0070C0"/>
                </a:solidFill>
                <a:latin typeface="Candara" pitchFamily="34" charset="0"/>
              </a:rPr>
              <a:t>Ο ένοπλος Μακεδονικός αγώνας κράτησε 5 έτη από το 1904 μέχρι το 1908. Το 1908 σταμάτησε η ένοπλη φάση του Μακεδονικού αγώνα επειδή </a:t>
            </a:r>
            <a:r>
              <a:rPr lang="el-GR" sz="2600" dirty="0" smtClean="0">
                <a:solidFill>
                  <a:srgbClr val="0070C0"/>
                </a:solidFill>
                <a:latin typeface="Candara" pitchFamily="34" charset="0"/>
              </a:rPr>
              <a:t>είχαμε αλλαγές στην Τουρκία με  </a:t>
            </a:r>
            <a:r>
              <a:rPr lang="el-GR" sz="2600" dirty="0">
                <a:solidFill>
                  <a:srgbClr val="0070C0"/>
                </a:solidFill>
                <a:latin typeface="Candara" pitchFamily="34" charset="0"/>
              </a:rPr>
              <a:t>το Κίνημα των </a:t>
            </a:r>
            <a:r>
              <a:rPr lang="el-GR" sz="2600" dirty="0" smtClean="0">
                <a:solidFill>
                  <a:srgbClr val="0070C0"/>
                </a:solidFill>
                <a:latin typeface="Candara" pitchFamily="34" charset="0"/>
              </a:rPr>
              <a:t>Νεότουρκων, οι οποίοι υποσχέθηκαν ισονομία και παραχώρηση δικαιωμάτων και τότε Έλληνες και Βούλγαροι σταμάτησαν τις  συγκρούσεις.</a:t>
            </a:r>
            <a:endParaRPr lang="el-GR" sz="2600" dirty="0">
              <a:solidFill>
                <a:srgbClr val="0070C0"/>
              </a:solidFill>
              <a:latin typeface="Candara" pitchFamily="34" charset="0"/>
            </a:endParaRPr>
          </a:p>
        </p:txBody>
      </p:sp>
      <p:sp>
        <p:nvSpPr>
          <p:cNvPr id="4" name="Θέση υποσέλιδου 3"/>
          <p:cNvSpPr>
            <a:spLocks noGrp="1"/>
          </p:cNvSpPr>
          <p:nvPr>
            <p:ph type="ftr" sz="quarter" idx="11"/>
          </p:nvPr>
        </p:nvSpPr>
        <p:spPr/>
        <p:txBody>
          <a:bodyPr/>
          <a:lstStyle/>
          <a:p>
            <a:r>
              <a:rPr lang="el-GR" smtClean="0"/>
              <a:t>Διδακτικό σενάριο Στ' τάξης - Σ. Παπαδόπουλος εκπονητής Ι.Ε.Π.</a:t>
            </a:r>
            <a:endParaRPr lang="el-GR"/>
          </a:p>
        </p:txBody>
      </p:sp>
      <p:sp>
        <p:nvSpPr>
          <p:cNvPr id="5" name="Θέση αριθμού διαφάνειας 4"/>
          <p:cNvSpPr>
            <a:spLocks noGrp="1"/>
          </p:cNvSpPr>
          <p:nvPr>
            <p:ph type="sldNum" sz="quarter" idx="12"/>
          </p:nvPr>
        </p:nvSpPr>
        <p:spPr/>
        <p:txBody>
          <a:bodyPr/>
          <a:lstStyle/>
          <a:p>
            <a:fld id="{757683BB-089E-432E-B346-65AED4B7656F}" type="slidenum">
              <a:rPr lang="el-GR" smtClean="0"/>
              <a:pPr/>
              <a:t>9</a:t>
            </a:fld>
            <a:endParaRPr lang="el-GR"/>
          </a:p>
        </p:txBody>
      </p:sp>
    </p:spTree>
    <p:extLst>
      <p:ext uri="{BB962C8B-B14F-4D97-AF65-F5344CB8AC3E}">
        <p14:creationId xmlns:p14="http://schemas.microsoft.com/office/powerpoint/2010/main" val="1320054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3549</TotalTime>
  <Words>1164</Words>
  <Application>Microsoft Office PowerPoint</Application>
  <PresentationFormat>Προβολή στην οθόνη (4:3)</PresentationFormat>
  <Paragraphs>105</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Πινέζα</vt:lpstr>
      <vt:lpstr>Παρουσίαση του PowerPoint</vt:lpstr>
      <vt:lpstr>ΧΡΟΝΙΚΟ ΠΛΑΙΣΙΟ ΕΝΟΤΗΤΑΣ</vt:lpstr>
      <vt:lpstr>ΤΟ ΣΥΝΕΔΡΙΟ ΤΟΥ ΒΕΡΟΛΙΝΟΥ</vt:lpstr>
      <vt:lpstr>ΤΑ ΚΡΑΤΗ ΣΤΗ ΒΑΛΚΑΝΙΚΗ ΧΕΡΣΟΝΗΣΟ ΤΟ 1830</vt:lpstr>
      <vt:lpstr>ΤΑ ΣΥΝΟΡΑ ΣΤΑ ΒΑΛΚΑΝΙΑ ΑΠΟ ΤΟ 1877-1881</vt:lpstr>
      <vt:lpstr>ΤΑ ΚΡΑΤΗ ΣΤΗ ΒΑΛΚΑΝΙΚΗ ΧΕΡΣΟΝΗΣΟ ΜΕΤΑ ΤΟ ΣΥΝΕΔΡΙΟ ΤΟΥ ΒΕΡΟΛΙΝΟΥ 1878</vt:lpstr>
      <vt:lpstr>ΤΑ ΚΡΑΤΗ ΣΤΗ ΒΑΛΚΑΝΙΚΗ  ΧΕΡΣΟΝΗΣΟ ΤΟ 1900 - ΑΡΧΕΙΟ Ε.Λ.Ι.Α.</vt:lpstr>
      <vt:lpstr>ΜΑΚΕΔΟΝΙΚΟΣ ΑΓΩΝΑΣ </vt:lpstr>
      <vt:lpstr>ΔΙΑΡΚΕΙΑ ΤΟΥ ΜΑΚΕΔΟΝΙΚΟΥ ΑΓΩΝΑ</vt:lpstr>
      <vt:lpstr>ΒΟΥΛΓΑΡΙΑ ΚΑΙ ΕΛΛΑΔΑ ΔΙΕΚΔΙΚΟΥΝ ΤΗ ΜΑΚΕΔΟΝΙΑ</vt:lpstr>
      <vt:lpstr>Η ΒΟΥΛΓΑΡΙΚΗ ΕΞΑΡΧΙΑ</vt:lpstr>
      <vt:lpstr>ΚΟΜΙΤΑΤΖΗΔΕΣ</vt:lpstr>
      <vt:lpstr>Παρουσίαση του PowerPoint</vt:lpstr>
      <vt:lpstr>ΕΚΠΑΙΔΕΥΣΗ</vt:lpstr>
      <vt:lpstr>ΒΙΛΑΕΤΙ ΘΕΣΣΑΛΟΝΙΚΗΣ: ΜΕ ΚΟΚΚΙΝΟ ΧΡΩΜΑ ΤΑ ΕΛΛΗΝΙΚΑ ΣΧΟΛΕΙΑ ΚΑΙ ΜΕ ΠΡΑΣΙΝΟ ΤΑ ΒΟΥΛΓΑΡΙΚΑ</vt:lpstr>
      <vt:lpstr>ΕΚΠΑΙΔΕΥΣΗ</vt:lpstr>
      <vt:lpstr>ΕΚΠΑΙΔΕΥΣΗ</vt:lpstr>
      <vt:lpstr>ΕΚΠΑΙΔΕΥΣΗ</vt:lpstr>
      <vt:lpstr>Η ΕΛΛΗΝΙΚΗ ΑΝΤΙΔΡΑΣΗ </vt:lpstr>
      <vt:lpstr>Η ΕΛΛΗΝΙΚΗ ΑΝΤΙΔΡΑΣΗ</vt:lpstr>
      <vt:lpstr>Η ΕΛΛΗΝΙΚΗ ΑΝΤΙΔΡΑΣΗ</vt:lpstr>
      <vt:lpstr>Η ΛΙΜΝΗ ΤΩΝ ΓΙΑΝΝΙΤΣΩΝ </vt:lpstr>
      <vt:lpstr>Η ΛΙΜΝΗ ΤΩΝ ΓΙΑΝΝΙΤΣΩΝ</vt:lpstr>
      <vt:lpstr>Η ΛΙΜΝΗ ΤΩΝ ΓΙΑΝΝΙΤΣΩΝ</vt:lpstr>
      <vt:lpstr>ΚΙΝΗΜΑ ΝΕΟΤΟΥΡΚΩΝ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Νέα προγράμματα σπουδών</dc:title>
  <dc:creator>user</dc:creator>
  <cp:lastModifiedBy>user</cp:lastModifiedBy>
  <cp:revision>286</cp:revision>
  <dcterms:created xsi:type="dcterms:W3CDTF">2020-10-23T15:21:19Z</dcterms:created>
  <dcterms:modified xsi:type="dcterms:W3CDTF">2021-06-09T11:00:52Z</dcterms:modified>
</cp:coreProperties>
</file>