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sldIdLst>
    <p:sldId id="273" r:id="rId2"/>
    <p:sldId id="285" r:id="rId3"/>
    <p:sldId id="300" r:id="rId4"/>
    <p:sldId id="301" r:id="rId5"/>
    <p:sldId id="302" r:id="rId6"/>
    <p:sldId id="303" r:id="rId7"/>
    <p:sldId id="304" r:id="rId8"/>
    <p:sldId id="305" r:id="rId9"/>
    <p:sldId id="306" r:id="rId10"/>
    <p:sldId id="296" r:id="rId11"/>
    <p:sldId id="280" r:id="rId12"/>
    <p:sldId id="281" r:id="rId13"/>
    <p:sldId id="282" r:id="rId14"/>
    <p:sldId id="298"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0" autoAdjust="0"/>
  </p:normalViewPr>
  <p:slideViewPr>
    <p:cSldViewPr>
      <p:cViewPr varScale="1">
        <p:scale>
          <a:sx n="41" d="100"/>
          <a:sy n="41" d="100"/>
        </p:scale>
        <p:origin x="1356" y="42"/>
      </p:cViewPr>
      <p:guideLst>
        <p:guide orient="horz" pos="2160"/>
        <p:guide pos="2880"/>
      </p:guideLst>
    </p:cSldViewPr>
  </p:slideViewPr>
  <p:outlineViewPr>
    <p:cViewPr>
      <p:scale>
        <a:sx n="33" d="100"/>
        <a:sy n="33" d="100"/>
      </p:scale>
      <p:origin x="0" y="44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A627C-CBB8-4B3C-8DBB-1A3094D61B43}" type="datetimeFigureOut">
              <a:rPr lang="el-GR" smtClean="0"/>
              <a:pPr/>
              <a:t>13/8/2021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DF205-11A4-47AF-80DB-13DD1AAB8CFA}" type="slidenum">
              <a:rPr lang="el-GR" smtClean="0"/>
              <a:pPr/>
              <a:t>‹#›</a:t>
            </a:fld>
            <a:endParaRPr lang="el-GR"/>
          </a:p>
        </p:txBody>
      </p:sp>
    </p:spTree>
    <p:extLst>
      <p:ext uri="{BB962C8B-B14F-4D97-AF65-F5344CB8AC3E}">
        <p14:creationId xmlns:p14="http://schemas.microsoft.com/office/powerpoint/2010/main" val="539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C3B58C-A553-4BC0-B630-82735F7D2893}" type="datetime1">
              <a:rPr lang="el-GR" smtClean="0"/>
              <a:pPr/>
              <a:t>13/8/2021</a:t>
            </a:fld>
            <a:endParaRPr lang="el-GR"/>
          </a:p>
        </p:txBody>
      </p:sp>
      <p:sp>
        <p:nvSpPr>
          <p:cNvPr id="5" name="Footer Placeholder 4"/>
          <p:cNvSpPr>
            <a:spLocks noGrp="1"/>
          </p:cNvSpPr>
          <p:nvPr>
            <p:ph type="ftr" sz="quarter" idx="11"/>
          </p:nvPr>
        </p:nvSpPr>
        <p:spPr>
          <a:xfrm>
            <a:off x="1174044" y="5357592"/>
            <a:ext cx="5034845" cy="365125"/>
          </a:xfrm>
        </p:spPr>
        <p:txBody>
          <a:bodyPr/>
          <a:lstStyle/>
          <a:p>
            <a:r>
              <a:rPr lang="el-GR"/>
              <a:t>Διδακτικό σενάριο Στ' τάξης – Σ. Παπαδόπουλος εκπονητής Ι.Ε.Π.</a:t>
            </a: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57683BB-089E-432E-B346-65AED4B7656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E52808DB-359B-46CB-953B-BDA1E4B4F7F8}" type="datetime1">
              <a:rPr lang="el-GR" smtClean="0"/>
              <a:pPr/>
              <a:t>13/8/2021</a:t>
            </a:fld>
            <a:endParaRPr lang="el-GR"/>
          </a:p>
        </p:txBody>
      </p:sp>
      <p:sp>
        <p:nvSpPr>
          <p:cNvPr id="5" name="Footer Placeholder 4"/>
          <p:cNvSpPr>
            <a:spLocks noGrp="1"/>
          </p:cNvSpPr>
          <p:nvPr>
            <p:ph type="ftr" sz="quarter" idx="11"/>
          </p:nvPr>
        </p:nvSpPr>
        <p:spPr/>
        <p:txBody>
          <a:bodyPr/>
          <a:lstStyle/>
          <a:p>
            <a:r>
              <a:rPr lang="el-GR"/>
              <a:t>Διδακτικό σενάριο Στ' τάξης – Σ. Παπαδόπουλος εκπονητής Ι.Ε.Π.</a:t>
            </a:r>
          </a:p>
        </p:txBody>
      </p:sp>
      <p:sp>
        <p:nvSpPr>
          <p:cNvPr id="6" name="Slide Number Placeholder 5"/>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B1CB03DF-EB44-4389-90A1-59B969306CB4}" type="datetime1">
              <a:rPr lang="el-GR" smtClean="0"/>
              <a:pPr/>
              <a:t>13/8/2021</a:t>
            </a:fld>
            <a:endParaRPr lang="el-GR"/>
          </a:p>
        </p:txBody>
      </p:sp>
      <p:sp>
        <p:nvSpPr>
          <p:cNvPr id="5" name="Footer Placeholder 4"/>
          <p:cNvSpPr>
            <a:spLocks noGrp="1"/>
          </p:cNvSpPr>
          <p:nvPr>
            <p:ph type="ftr" sz="quarter" idx="11"/>
          </p:nvPr>
        </p:nvSpPr>
        <p:spPr/>
        <p:txBody>
          <a:bodyPr/>
          <a:lstStyle/>
          <a:p>
            <a:r>
              <a:rPr lang="el-GR"/>
              <a:t>Διδακτικό σενάριο Στ' τάξης – Σ. Παπαδόπουλος εκπονητής Ι.Ε.Π.</a:t>
            </a:r>
          </a:p>
        </p:txBody>
      </p:sp>
      <p:sp>
        <p:nvSpPr>
          <p:cNvPr id="6" name="Slide Number Placeholder 5"/>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a:xfrm>
            <a:off x="6454588" y="5872187"/>
            <a:ext cx="1213821" cy="365125"/>
          </a:xfrm>
        </p:spPr>
        <p:txBody>
          <a:bodyPr/>
          <a:lstStyle/>
          <a:p>
            <a:fld id="{1E7FEC5F-86FE-4071-9634-9EC4698795FC}" type="datetime1">
              <a:rPr lang="el-GR" smtClean="0"/>
              <a:pPr/>
              <a:t>13/8/2021</a:t>
            </a:fld>
            <a:endParaRPr lang="el-GR"/>
          </a:p>
        </p:txBody>
      </p:sp>
      <p:sp>
        <p:nvSpPr>
          <p:cNvPr id="5" name="Footer Placeholder 4"/>
          <p:cNvSpPr>
            <a:spLocks noGrp="1"/>
          </p:cNvSpPr>
          <p:nvPr>
            <p:ph type="ftr" sz="quarter" idx="11"/>
          </p:nvPr>
        </p:nvSpPr>
        <p:spPr>
          <a:xfrm>
            <a:off x="914401" y="5872187"/>
            <a:ext cx="5540188" cy="365125"/>
          </a:xfrm>
        </p:spPr>
        <p:txBody>
          <a:bodyPr/>
          <a:lstStyle/>
          <a:p>
            <a:r>
              <a:rPr lang="el-GR"/>
              <a:t>Διδακτικό σενάριο Στ' τάξης – Σ. Παπαδόπουλος εκπονητής Ι.Ε.Π.</a:t>
            </a:r>
          </a:p>
        </p:txBody>
      </p:sp>
      <p:sp>
        <p:nvSpPr>
          <p:cNvPr id="6" name="Slide Number Placeholder 5"/>
          <p:cNvSpPr>
            <a:spLocks noGrp="1"/>
          </p:cNvSpPr>
          <p:nvPr>
            <p:ph type="sldNum" sz="quarter" idx="12"/>
          </p:nvPr>
        </p:nvSpPr>
        <p:spPr>
          <a:xfrm>
            <a:off x="7670202" y="5944195"/>
            <a:ext cx="554023" cy="365125"/>
          </a:xfrm>
        </p:spPr>
        <p:txBody>
          <a:bodyPr/>
          <a:lstStyle/>
          <a:p>
            <a:fld id="{757683BB-089E-432E-B346-65AED4B7656F}"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015ECD35-3EA4-4023-A610-A2E045429C23}" type="datetime1">
              <a:rPr lang="el-GR" smtClean="0"/>
              <a:pPr/>
              <a:t>13/8/2021</a:t>
            </a:fld>
            <a:endParaRPr lang="el-GR"/>
          </a:p>
        </p:txBody>
      </p:sp>
      <p:sp>
        <p:nvSpPr>
          <p:cNvPr id="5" name="Footer Placeholder 4"/>
          <p:cNvSpPr>
            <a:spLocks noGrp="1"/>
          </p:cNvSpPr>
          <p:nvPr>
            <p:ph type="ftr" sz="quarter" idx="11"/>
          </p:nvPr>
        </p:nvSpPr>
        <p:spPr/>
        <p:txBody>
          <a:bodyPr/>
          <a:lstStyle/>
          <a:p>
            <a:r>
              <a:rPr lang="el-GR"/>
              <a:t>Διδακτικό σενάριο Στ' τάξης – Σ. Παπαδόπουλος εκπονητής Ι.Ε.Π.</a:t>
            </a:r>
          </a:p>
        </p:txBody>
      </p:sp>
      <p:sp>
        <p:nvSpPr>
          <p:cNvPr id="6" name="Slide Number Placeholder 5"/>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5" name="Date Placeholder 4"/>
          <p:cNvSpPr>
            <a:spLocks noGrp="1"/>
          </p:cNvSpPr>
          <p:nvPr>
            <p:ph type="dt" sz="half" idx="10"/>
          </p:nvPr>
        </p:nvSpPr>
        <p:spPr/>
        <p:txBody>
          <a:bodyPr/>
          <a:lstStyle/>
          <a:p>
            <a:fld id="{094B368A-5D74-439B-9628-755C15AFF71A}" type="datetime1">
              <a:rPr lang="el-GR" smtClean="0"/>
              <a:pPr/>
              <a:t>13/8/2021</a:t>
            </a:fld>
            <a:endParaRPr lang="el-GR"/>
          </a:p>
        </p:txBody>
      </p:sp>
      <p:sp>
        <p:nvSpPr>
          <p:cNvPr id="6" name="Footer Placeholder 5"/>
          <p:cNvSpPr>
            <a:spLocks noGrp="1"/>
          </p:cNvSpPr>
          <p:nvPr>
            <p:ph type="ftr" sz="quarter" idx="11"/>
          </p:nvPr>
        </p:nvSpPr>
        <p:spPr/>
        <p:txBody>
          <a:bodyPr/>
          <a:lstStyle/>
          <a:p>
            <a:r>
              <a:rPr lang="el-GR"/>
              <a:t>Διδακτικό σενάριο Στ' τάξης – Σ. Παπαδόπουλος εκπονητής Ι.Ε.Π.</a:t>
            </a:r>
          </a:p>
        </p:txBody>
      </p:sp>
      <p:sp>
        <p:nvSpPr>
          <p:cNvPr id="7" name="Slide Number Placeholder 6"/>
          <p:cNvSpPr>
            <a:spLocks noGrp="1"/>
          </p:cNvSpPr>
          <p:nvPr>
            <p:ph type="sldNum" sz="quarter" idx="12"/>
          </p:nvPr>
        </p:nvSpPr>
        <p:spPr/>
        <p:txBody>
          <a:bodyPr/>
          <a:lstStyle/>
          <a:p>
            <a:fld id="{757683BB-089E-432E-B346-65AED4B7656F}" type="slidenum">
              <a:rPr lang="el-GR" smtClean="0"/>
              <a:pPr/>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7" name="Date Placeholder 6"/>
          <p:cNvSpPr>
            <a:spLocks noGrp="1"/>
          </p:cNvSpPr>
          <p:nvPr>
            <p:ph type="dt" sz="half" idx="10"/>
          </p:nvPr>
        </p:nvSpPr>
        <p:spPr/>
        <p:txBody>
          <a:bodyPr/>
          <a:lstStyle/>
          <a:p>
            <a:fld id="{4A4C0903-E1C7-4AB2-B4A1-51477795465F}" type="datetime1">
              <a:rPr lang="el-GR" smtClean="0"/>
              <a:pPr/>
              <a:t>13/8/2021</a:t>
            </a:fld>
            <a:endParaRPr lang="el-GR"/>
          </a:p>
        </p:txBody>
      </p:sp>
      <p:sp>
        <p:nvSpPr>
          <p:cNvPr id="8" name="Footer Placeholder 7"/>
          <p:cNvSpPr>
            <a:spLocks noGrp="1"/>
          </p:cNvSpPr>
          <p:nvPr>
            <p:ph type="ftr" sz="quarter" idx="11"/>
          </p:nvPr>
        </p:nvSpPr>
        <p:spPr/>
        <p:txBody>
          <a:bodyPr/>
          <a:lstStyle/>
          <a:p>
            <a:r>
              <a:rPr lang="el-GR"/>
              <a:t>Διδακτικό σενάριο Στ' τάξης – Σ. Παπαδόπουλος εκπονητής Ι.Ε.Π.</a:t>
            </a:r>
          </a:p>
        </p:txBody>
      </p:sp>
      <p:sp>
        <p:nvSpPr>
          <p:cNvPr id="9" name="Slide Number Placeholder 8"/>
          <p:cNvSpPr>
            <a:spLocks noGrp="1"/>
          </p:cNvSpPr>
          <p:nvPr>
            <p:ph type="sldNum" sz="quarter" idx="12"/>
          </p:nvPr>
        </p:nvSpPr>
        <p:spPr/>
        <p:txBody>
          <a:bodyPr/>
          <a:lstStyle/>
          <a:p>
            <a:fld id="{757683BB-089E-432E-B346-65AED4B7656F}" type="slidenum">
              <a:rPr lang="el-GR" smtClean="0"/>
              <a:pPr/>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BA449E98-B6DC-43CC-BF1E-407121031C41}" type="datetime1">
              <a:rPr lang="el-GR" smtClean="0"/>
              <a:pPr/>
              <a:t>13/8/2021</a:t>
            </a:fld>
            <a:endParaRPr lang="el-GR"/>
          </a:p>
        </p:txBody>
      </p:sp>
      <p:sp>
        <p:nvSpPr>
          <p:cNvPr id="4" name="Footer Placeholder 3"/>
          <p:cNvSpPr>
            <a:spLocks noGrp="1"/>
          </p:cNvSpPr>
          <p:nvPr>
            <p:ph type="ftr" sz="quarter" idx="11"/>
          </p:nvPr>
        </p:nvSpPr>
        <p:spPr/>
        <p:txBody>
          <a:bodyPr/>
          <a:lstStyle/>
          <a:p>
            <a:r>
              <a:rPr lang="el-GR"/>
              <a:t>Διδακτικό σενάριο Στ' τάξης – Σ. Παπαδόπουλος εκπονητής Ι.Ε.Π.</a:t>
            </a:r>
          </a:p>
        </p:txBody>
      </p:sp>
      <p:sp>
        <p:nvSpPr>
          <p:cNvPr id="5" name="Slide Number Placeholder 4"/>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46351-2BC3-42AF-9352-F33B91C6189C}" type="datetime1">
              <a:rPr lang="el-GR" smtClean="0"/>
              <a:pPr/>
              <a:t>13/8/2021</a:t>
            </a:fld>
            <a:endParaRPr lang="el-GR"/>
          </a:p>
        </p:txBody>
      </p:sp>
      <p:sp>
        <p:nvSpPr>
          <p:cNvPr id="3" name="Footer Placeholder 2"/>
          <p:cNvSpPr>
            <a:spLocks noGrp="1"/>
          </p:cNvSpPr>
          <p:nvPr>
            <p:ph type="ftr" sz="quarter" idx="11"/>
          </p:nvPr>
        </p:nvSpPr>
        <p:spPr/>
        <p:txBody>
          <a:bodyPr/>
          <a:lstStyle/>
          <a:p>
            <a:r>
              <a:rPr lang="el-GR"/>
              <a:t>Διδακτικό σενάριο Στ' τάξης – Σ. Παπαδόπουλος εκπονητής Ι.Ε.Π.</a:t>
            </a:r>
          </a:p>
        </p:txBody>
      </p:sp>
      <p:sp>
        <p:nvSpPr>
          <p:cNvPr id="4" name="Slide Number Placeholder 3"/>
          <p:cNvSpPr>
            <a:spLocks noGrp="1"/>
          </p:cNvSpPr>
          <p:nvPr>
            <p:ph type="sldNum" sz="quarter" idx="12"/>
          </p:nvPr>
        </p:nvSpPr>
        <p:spPr/>
        <p:txBody>
          <a:bodyPr/>
          <a:lstStyle/>
          <a:p>
            <a:fld id="{757683BB-089E-432E-B346-65AED4B7656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27E21222-917F-43AD-8A13-38BB2F5C0B28}" type="datetime1">
              <a:rPr lang="el-GR" smtClean="0"/>
              <a:pPr/>
              <a:t>13/8/2021</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r>
              <a:rPr lang="el-GR"/>
              <a:t>Διδακτικό σενάριο Στ' τάξης – Σ. Παπαδόπουλος εκπονητής Ι.Ε.Π.</a:t>
            </a:r>
          </a:p>
        </p:txBody>
      </p:sp>
      <p:sp>
        <p:nvSpPr>
          <p:cNvPr id="7" name="Slide Number Placeholder 6"/>
          <p:cNvSpPr>
            <a:spLocks noGrp="1"/>
          </p:cNvSpPr>
          <p:nvPr>
            <p:ph type="sldNum" sz="quarter" idx="12"/>
          </p:nvPr>
        </p:nvSpPr>
        <p:spPr>
          <a:xfrm rot="60000">
            <a:off x="7557313" y="5896961"/>
            <a:ext cx="554023" cy="365125"/>
          </a:xfrm>
        </p:spPr>
        <p:txBody>
          <a:bodyPr/>
          <a:lstStyle/>
          <a:p>
            <a:fld id="{757683BB-089E-432E-B346-65AED4B7656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622767CD-DA0B-4705-9DA3-0FE6F4173FD6}" type="datetime1">
              <a:rPr lang="el-GR" smtClean="0"/>
              <a:pPr/>
              <a:t>13/8/2021</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r>
              <a:rPr lang="el-GR"/>
              <a:t>Διδακτικό σενάριο Στ' τάξης – Σ. Παπαδόπουλος εκπονητής Ι.Ε.Π.</a:t>
            </a:r>
          </a:p>
        </p:txBody>
      </p:sp>
      <p:sp>
        <p:nvSpPr>
          <p:cNvPr id="7" name="Slide Number Placeholder 6"/>
          <p:cNvSpPr>
            <a:spLocks noGrp="1"/>
          </p:cNvSpPr>
          <p:nvPr>
            <p:ph type="sldNum" sz="quarter" idx="12"/>
          </p:nvPr>
        </p:nvSpPr>
        <p:spPr>
          <a:xfrm rot="60000">
            <a:off x="7562089" y="5900026"/>
            <a:ext cx="554023" cy="365125"/>
          </a:xfrm>
        </p:spPr>
        <p:txBody>
          <a:bodyPr/>
          <a:lstStyle/>
          <a:p>
            <a:fld id="{757683BB-089E-432E-B346-65AED4B7656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5">
                <a:lumMod val="40000"/>
                <a:lumOff val="60000"/>
              </a:schemeClr>
            </a:gs>
            <a:gs pos="91000">
              <a:schemeClr val="bg2">
                <a:shade val="35000"/>
                <a:satMod val="250000"/>
              </a:schemeClr>
            </a:gs>
          </a:gsLst>
          <a:path path="circle">
            <a:fillToRect l="15000" t="50000" r="85000" b="60000"/>
          </a:path>
          <a:tileRect/>
        </a:gra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extLst>
                <a:ext uri="{28A0092B-C50C-407E-A947-70E740481C1C}">
                  <a14:useLocalDpi xmlns:a14="http://schemas.microsoft.com/office/drawing/2010/main"/>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3D67021-8CAD-4F63-B20D-CD87FFE47730}" type="datetime1">
              <a:rPr lang="el-GR" smtClean="0"/>
              <a:pPr/>
              <a:t>13/8/2021</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l-GR"/>
              <a:t>Διδακτικό σενάριο Στ' τάξης – Σ. Παπαδόπουλος εκπονητής Ι.Ε.Π.</a:t>
            </a:r>
          </a:p>
        </p:txBody>
      </p:sp>
      <p:sp>
        <p:nvSpPr>
          <p:cNvPr id="6" name="Slide Number Placeholder 5"/>
          <p:cNvSpPr>
            <a:spLocks noGrp="1"/>
          </p:cNvSpPr>
          <p:nvPr>
            <p:ph type="sldNum" sz="quarter" idx="4"/>
          </p:nvPr>
        </p:nvSpPr>
        <p:spPr>
          <a:xfrm>
            <a:off x="7670202" y="5872187"/>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57683BB-089E-432E-B346-65AED4B7656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63888" y="685456"/>
            <a:ext cx="2376264" cy="1743871"/>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757683BB-089E-432E-B346-65AED4B7656F}" type="slidenum">
              <a:rPr lang="el-GR" smtClean="0"/>
              <a:pPr/>
              <a:t>1</a:t>
            </a:fld>
            <a:endParaRPr lang="el-GR" dirty="0"/>
          </a:p>
        </p:txBody>
      </p:sp>
      <p:sp>
        <p:nvSpPr>
          <p:cNvPr id="3" name="Θέση υποσέλιδου 2"/>
          <p:cNvSpPr>
            <a:spLocks noGrp="1"/>
          </p:cNvSpPr>
          <p:nvPr>
            <p:ph type="ftr" sz="quarter" idx="11"/>
          </p:nvPr>
        </p:nvSpPr>
        <p:spPr>
          <a:xfrm>
            <a:off x="914400" y="5949280"/>
            <a:ext cx="7402015" cy="432048"/>
          </a:xfrm>
        </p:spPr>
        <p:txBody>
          <a:bodyPr/>
          <a:lstStyle/>
          <a:p>
            <a:pPr algn="ctr"/>
            <a:r>
              <a:rPr lang="el-GR" dirty="0"/>
              <a:t>Διδακτικό σενάριο Στ' τάξης – Σ. Παπαδόπουλος εκπονητής Ι.Ε.Π.</a:t>
            </a:r>
          </a:p>
        </p:txBody>
      </p:sp>
      <p:grpSp>
        <p:nvGrpSpPr>
          <p:cNvPr id="10" name="Ομάδα 9"/>
          <p:cNvGrpSpPr/>
          <p:nvPr/>
        </p:nvGrpSpPr>
        <p:grpSpPr>
          <a:xfrm>
            <a:off x="912070" y="620688"/>
            <a:ext cx="7319860" cy="2955826"/>
            <a:chOff x="880944" y="620688"/>
            <a:chExt cx="7319860" cy="2955826"/>
          </a:xfrm>
        </p:grpSpPr>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627685"/>
              <a:ext cx="1900612" cy="2948829"/>
            </a:xfrm>
            <a:prstGeom prst="rect">
              <a:avLst/>
            </a:prstGeom>
            <a:effectLst>
              <a:outerShdw blurRad="50800" dist="190500" dir="2700000" algn="tl" rotWithShape="0">
                <a:prstClr val="black">
                  <a:alpha val="40000"/>
                </a:prstClr>
              </a:outerShdw>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44" y="620688"/>
              <a:ext cx="2250896" cy="2945578"/>
            </a:xfrm>
            <a:prstGeom prst="rect">
              <a:avLst/>
            </a:prstGeom>
            <a:effectLst>
              <a:outerShdw blurRad="50800" dist="190500" dir="2700000" algn="tl" rotWithShape="0">
                <a:prstClr val="black">
                  <a:alpha val="40000"/>
                </a:prstClr>
              </a:outerShdw>
            </a:effectLst>
          </p:spPr>
        </p:pic>
      </p:grpSp>
      <p:grpSp>
        <p:nvGrpSpPr>
          <p:cNvPr id="7" name="Ομάδα 6"/>
          <p:cNvGrpSpPr/>
          <p:nvPr/>
        </p:nvGrpSpPr>
        <p:grpSpPr>
          <a:xfrm>
            <a:off x="1568601" y="3619806"/>
            <a:ext cx="6006798" cy="2338974"/>
            <a:chOff x="1763688" y="3619806"/>
            <a:chExt cx="6006798" cy="2338974"/>
          </a:xfrm>
        </p:grpSpPr>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619806"/>
              <a:ext cx="1830334" cy="2338974"/>
            </a:xfrm>
            <a:prstGeom prst="rect">
              <a:avLst/>
            </a:prstGeom>
            <a:effectLst>
              <a:outerShdw blurRad="50800" dist="190500" dir="2700000" algn="tl" rotWithShape="0">
                <a:prstClr val="black">
                  <a:alpha val="40000"/>
                </a:prstClr>
              </a:outerShdw>
            </a:effectLst>
          </p:spPr>
        </p:pic>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688" y="3619806"/>
              <a:ext cx="1800200" cy="2338974"/>
            </a:xfrm>
            <a:prstGeom prst="rect">
              <a:avLst/>
            </a:prstGeom>
            <a:effectLst>
              <a:outerShdw blurRad="50800" dist="190500" dir="2700000" algn="tl" rotWithShape="0">
                <a:prstClr val="black">
                  <a:alpha val="40000"/>
                </a:prstClr>
              </a:outerShdw>
            </a:effectLst>
          </p:spPr>
        </p:pic>
      </p:grpSp>
      <p:sp>
        <p:nvSpPr>
          <p:cNvPr id="2" name="Τίτλος 1"/>
          <p:cNvSpPr>
            <a:spLocks noGrp="1"/>
          </p:cNvSpPr>
          <p:nvPr>
            <p:ph type="title"/>
          </p:nvPr>
        </p:nvSpPr>
        <p:spPr>
          <a:xfrm>
            <a:off x="857058" y="1124744"/>
            <a:ext cx="7668852" cy="417646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l-G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l-GR" sz="5400" b="1" dirty="0">
                <a:ln w="17780" cmpd="sng">
                  <a:solidFill>
                    <a:schemeClr val="tx1"/>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ΠΡΩΤΑΓΩΝΙΣΤΕΣ ΤΟΥ ΜΑΚΕΔΟΝΙΚΟΥ ΑΓΩΝΑ</a:t>
            </a:r>
          </a:p>
        </p:txBody>
      </p:sp>
    </p:spTree>
    <p:extLst>
      <p:ext uri="{BB962C8B-B14F-4D97-AF65-F5344CB8AC3E}">
        <p14:creationId xmlns:p14="http://schemas.microsoft.com/office/powerpoint/2010/main" val="64160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548680"/>
            <a:ext cx="6965245" cy="811217"/>
          </a:xfrm>
        </p:spPr>
        <p:style>
          <a:lnRef idx="1">
            <a:schemeClr val="accent1"/>
          </a:lnRef>
          <a:fillRef idx="2">
            <a:schemeClr val="accent1"/>
          </a:fillRef>
          <a:effectRef idx="1">
            <a:schemeClr val="accent1"/>
          </a:effectRef>
          <a:fontRef idx="minor">
            <a:schemeClr val="dk1"/>
          </a:fontRef>
        </p:style>
        <p:txBody>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Λάμπρος</a:t>
            </a:r>
            <a:r>
              <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Κορομηλάς</a:t>
            </a:r>
            <a:endPar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10</a:t>
            </a:fld>
            <a:endParaRPr lang="el-G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93981" y="1650916"/>
            <a:ext cx="3136466" cy="4104456"/>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4697327" y="1628800"/>
            <a:ext cx="3613364" cy="4154984"/>
          </a:xfrm>
          <a:prstGeom prst="rect">
            <a:avLst/>
          </a:prstGeom>
        </p:spPr>
        <p:txBody>
          <a:bodyPr wrap="square">
            <a:spAutoFit/>
          </a:bodyPr>
          <a:lstStyle/>
          <a:p>
            <a:r>
              <a:rPr lang="el-GR" sz="2200" dirty="0"/>
              <a:t>Πρόξενος της Ελλάδας στη Θεσσαλονίκη το κρίσιμο διάστημα 1904-1907. Ο Κορομηλάς, οργάνωσε την αντίσταση στα σχέδια των Βουλγάρων και ήταν αυτός που είχε την ευθύνη και συντόνιζε όλα τα θέματα που αφορούσαν το Μακεδονικό Ζήτημα.</a:t>
            </a:r>
            <a:r>
              <a:rPr lang="el-GR" sz="2000" dirty="0"/>
              <a:t> </a:t>
            </a:r>
          </a:p>
        </p:txBody>
      </p:sp>
      <p:sp>
        <p:nvSpPr>
          <p:cNvPr id="5" name="Θέση υποσέλιδου 4"/>
          <p:cNvSpPr>
            <a:spLocks noGrp="1"/>
          </p:cNvSpPr>
          <p:nvPr>
            <p:ph type="ftr" sz="quarter" idx="11"/>
          </p:nvPr>
        </p:nvSpPr>
        <p:spPr>
          <a:xfrm>
            <a:off x="924311" y="6021288"/>
            <a:ext cx="7546031" cy="288032"/>
          </a:xfrm>
        </p:spPr>
        <p:txBody>
          <a:bodyPr/>
          <a:lstStyle/>
          <a:p>
            <a:pPr algn="ctr"/>
            <a:r>
              <a:rPr lang="el-GR"/>
              <a:t>Διδακτικό σενάριο Στ' τάξης – Σ. Παπαδόπουλος εκπονητής Ι.Ε.Π.</a:t>
            </a:r>
            <a:endParaRPr lang="el-GR" dirty="0"/>
          </a:p>
        </p:txBody>
      </p:sp>
    </p:spTree>
    <p:extLst>
      <p:ext uri="{BB962C8B-B14F-4D97-AF65-F5344CB8AC3E}">
        <p14:creationId xmlns:p14="http://schemas.microsoft.com/office/powerpoint/2010/main" val="274885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548680"/>
            <a:ext cx="6965245" cy="1027241"/>
          </a:xfrm>
        </p:spPr>
        <p:style>
          <a:lnRef idx="1">
            <a:schemeClr val="accent1"/>
          </a:lnRef>
          <a:fillRef idx="2">
            <a:schemeClr val="accent1"/>
          </a:fillRef>
          <a:effectRef idx="1">
            <a:schemeClr val="accent1"/>
          </a:effectRef>
          <a:fontRef idx="minor">
            <a:schemeClr val="dk1"/>
          </a:fontRef>
        </p:style>
        <p:txBody>
          <a:bodyPr>
            <a:no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Μητροπολίτης Γερμανός Καραβαγγέλης</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11</a:t>
            </a:fld>
            <a:endParaRPr lang="el-GR"/>
          </a:p>
        </p:txBody>
      </p:sp>
      <p:sp>
        <p:nvSpPr>
          <p:cNvPr id="3" name="Θέση περιεχομένου 2"/>
          <p:cNvSpPr>
            <a:spLocks noGrp="1"/>
          </p:cNvSpPr>
          <p:nvPr>
            <p:ph idx="1"/>
          </p:nvPr>
        </p:nvSpPr>
        <p:spPr>
          <a:xfrm>
            <a:off x="4719230" y="1844824"/>
            <a:ext cx="3533150" cy="3991628"/>
          </a:xfrm>
        </p:spPr>
        <p:txBody>
          <a:bodyPr>
            <a:normAutofit fontScale="92500" lnSpcReduction="10000"/>
          </a:bodyPr>
          <a:lstStyle/>
          <a:p>
            <a:pPr marL="0" indent="0">
              <a:buNone/>
            </a:pPr>
            <a:r>
              <a:rPr lang="el-GR" dirty="0"/>
              <a:t>Μητροπολίτης Καστοριάς 1900 - 1907. Εμψύχωνε και στήριζε τους Έλληνες της περιοχής να μην ακολουθήσουν τη Βουλγαρική Εξαρχία. Συνεργάστηκε με τους οπλαρχηγούς και στήριξε τον ένοπλο  αγώνα εναντίον των κομιτατζήδων.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2161" y="1844824"/>
            <a:ext cx="2962594" cy="3960440"/>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4"/>
          <p:cNvSpPr>
            <a:spLocks noGrp="1"/>
          </p:cNvSpPr>
          <p:nvPr>
            <p:ph type="ftr" sz="quarter" idx="11"/>
          </p:nvPr>
        </p:nvSpPr>
        <p:spPr>
          <a:xfrm>
            <a:off x="914400" y="6021288"/>
            <a:ext cx="7474023" cy="216024"/>
          </a:xfrm>
        </p:spPr>
        <p:txBody>
          <a:bodyPr/>
          <a:lstStyle/>
          <a:p>
            <a:pPr algn="ctr"/>
            <a:r>
              <a:rPr lang="el-GR"/>
              <a:t>Διδακτικό σενάριο Στ' τάξης – Σ. Παπαδόπουλος εκπονητής Ι.Ε.Π.</a:t>
            </a:r>
            <a:endParaRPr lang="el-GR" dirty="0"/>
          </a:p>
        </p:txBody>
      </p:sp>
    </p:spTree>
    <p:extLst>
      <p:ext uri="{BB962C8B-B14F-4D97-AF65-F5344CB8AC3E}">
        <p14:creationId xmlns:p14="http://schemas.microsoft.com/office/powerpoint/2010/main" val="36928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1366" y="548680"/>
            <a:ext cx="7181269" cy="792088"/>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Ίων Δραγούμης</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12</a:t>
            </a:fld>
            <a:endParaRPr lang="el-G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46205" y="1641326"/>
            <a:ext cx="3647565" cy="4101955"/>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4690964" y="1628800"/>
            <a:ext cx="3600400" cy="4101955"/>
          </a:xfrm>
          <a:prstGeom prst="rect">
            <a:avLst/>
          </a:prstGeom>
        </p:spPr>
        <p:txBody>
          <a:bodyPr wrap="square">
            <a:spAutoFit/>
          </a:bodyPr>
          <a:lstStyle/>
          <a:p>
            <a:r>
              <a:rPr lang="el-GR" sz="2000" dirty="0"/>
              <a:t>Τα κρίσιμα χρόνια του Μακεδονικού Αγώνα ήταν υποπρόξενος της Ελλάδας στο Μοναστήρι. Οργάνωσε τους Έλληνες της περιοχής στον αγώνα εναντίον των Βουλγάρων συνέβαλε αποφασιστικά στο να βοηθήσει  και να στηρίξει το Ελληνικό κράτος το Μακεδονικό Αγώνα. Γαμπρός του ήταν ο Παύλος Μελάς. </a:t>
            </a:r>
          </a:p>
        </p:txBody>
      </p:sp>
      <p:sp>
        <p:nvSpPr>
          <p:cNvPr id="5" name="Θέση υποσέλιδου 4"/>
          <p:cNvSpPr>
            <a:spLocks noGrp="1"/>
          </p:cNvSpPr>
          <p:nvPr>
            <p:ph type="ftr" sz="quarter" idx="11"/>
          </p:nvPr>
        </p:nvSpPr>
        <p:spPr>
          <a:xfrm>
            <a:off x="914400" y="6021288"/>
            <a:ext cx="7474023" cy="216024"/>
          </a:xfrm>
        </p:spPr>
        <p:txBody>
          <a:bodyPr/>
          <a:lstStyle/>
          <a:p>
            <a:pPr algn="ctr"/>
            <a:r>
              <a:rPr lang="el-GR" dirty="0"/>
              <a:t>Διδακτικό σενάριο Στ' τάξης – Σ. Παπαδόπουλος εκπονητής Ι.Ε.Π.</a:t>
            </a:r>
          </a:p>
        </p:txBody>
      </p:sp>
    </p:spTree>
    <p:extLst>
      <p:ext uri="{BB962C8B-B14F-4D97-AF65-F5344CB8AC3E}">
        <p14:creationId xmlns:p14="http://schemas.microsoft.com/office/powerpoint/2010/main" val="403853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548680"/>
            <a:ext cx="6965245" cy="1202485"/>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ΓΕΝΙΚΟ ΠΡΟΞΕΝΕΙΟ ΤΗΣ ΕΛΛΑΔΑΣ </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13</a:t>
            </a:fld>
            <a:endParaRPr lang="el-G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907704" y="1916832"/>
            <a:ext cx="5311056" cy="3829967"/>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υποσέλιδου 2"/>
          <p:cNvSpPr>
            <a:spLocks noGrp="1"/>
          </p:cNvSpPr>
          <p:nvPr>
            <p:ph type="ftr" sz="quarter" idx="11"/>
          </p:nvPr>
        </p:nvSpPr>
        <p:spPr>
          <a:xfrm>
            <a:off x="899592" y="5949280"/>
            <a:ext cx="7546031" cy="365125"/>
          </a:xfrm>
        </p:spPr>
        <p:txBody>
          <a:bodyPr/>
          <a:lstStyle/>
          <a:p>
            <a:pPr algn="ctr"/>
            <a:r>
              <a:rPr lang="el-GR"/>
              <a:t>Διδακτικό σενάριο Στ' τάξης – Σ. Παπαδόπουλος εκπονητής Ι.Ε.Π.</a:t>
            </a:r>
            <a:endParaRPr lang="el-GR" dirty="0"/>
          </a:p>
        </p:txBody>
      </p:sp>
    </p:spTree>
    <p:extLst>
      <p:ext uri="{BB962C8B-B14F-4D97-AF65-F5344CB8AC3E}">
        <p14:creationId xmlns:p14="http://schemas.microsoft.com/office/powerpoint/2010/main" val="380331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63040" y="1412776"/>
            <a:ext cx="6349320" cy="4310293"/>
          </a:xfrm>
        </p:spPr>
        <p:txBody>
          <a:bodyPr>
            <a:normAutofit/>
          </a:bodyPr>
          <a:lstStyle/>
          <a:p>
            <a:pPr marL="0" indent="0" algn="just">
              <a:buNone/>
            </a:pPr>
            <a:r>
              <a:rPr lang="el-GR" dirty="0"/>
              <a:t>Στο κτήριο αυτό στεγαζόταν το Γενικό Προξενείο της Ελλάδας. Εδώ παίρνονταν όλες οι αποφάσεις για τον αγώνα κατά των Βούλγαρων κομιτατζήδων.  Ήταν η έδρα του προξένου Λάμπρου Κορομηλά και από εδώ συντονίζονταν όλες οι αποφάσεις για τον Μακεδονικό Αγώνα προς αξιωματικούς, ιερείς, εκπαιδευτικούς, οπλαρχηγούς.</a:t>
            </a:r>
          </a:p>
          <a:p>
            <a:pPr marL="0" indent="0" algn="just">
              <a:buNone/>
            </a:pPr>
            <a:r>
              <a:rPr lang="el-GR" dirty="0"/>
              <a:t>Σήμερα στο κτήριο στεγάζεται το Μουσείο Μακεδονικού  Αγώνα. </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14</a:t>
            </a:fld>
            <a:endParaRPr lang="el-GR"/>
          </a:p>
        </p:txBody>
      </p:sp>
      <p:sp>
        <p:nvSpPr>
          <p:cNvPr id="2" name="Θέση υποσέλιδου 1"/>
          <p:cNvSpPr>
            <a:spLocks noGrp="1"/>
          </p:cNvSpPr>
          <p:nvPr>
            <p:ph type="ftr" sz="quarter" idx="11"/>
          </p:nvPr>
        </p:nvSpPr>
        <p:spPr>
          <a:xfrm>
            <a:off x="683568" y="6021288"/>
            <a:ext cx="7772436" cy="221109"/>
          </a:xfrm>
        </p:spPr>
        <p:txBody>
          <a:bodyPr/>
          <a:lstStyle/>
          <a:p>
            <a:pPr algn="ctr"/>
            <a:r>
              <a:rPr lang="el-GR"/>
              <a:t>Διδακτικό σενάριο Στ' τάξης – Σ. Παπαδόπουλος εκπονητής Ι.Ε.Π.</a:t>
            </a:r>
            <a:endParaRPr lang="el-GR" dirty="0"/>
          </a:p>
        </p:txBody>
      </p:sp>
    </p:spTree>
    <p:extLst>
      <p:ext uri="{BB962C8B-B14F-4D97-AF65-F5344CB8AC3E}">
        <p14:creationId xmlns:p14="http://schemas.microsoft.com/office/powerpoint/2010/main" val="387273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9378" y="548680"/>
            <a:ext cx="6965245" cy="883226"/>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ΠΑΥΛΟΣ ΜΕΛΑΣ </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2</a:t>
            </a:fld>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94476" y="1628800"/>
            <a:ext cx="2955048" cy="4248472"/>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υποσέλιδου 2"/>
          <p:cNvSpPr>
            <a:spLocks noGrp="1"/>
          </p:cNvSpPr>
          <p:nvPr>
            <p:ph type="ftr" sz="quarter" idx="11"/>
          </p:nvPr>
        </p:nvSpPr>
        <p:spPr>
          <a:xfrm>
            <a:off x="1115616" y="6021288"/>
            <a:ext cx="7056783" cy="216024"/>
          </a:xfrm>
        </p:spPr>
        <p:txBody>
          <a:bodyPr/>
          <a:lstStyle/>
          <a:p>
            <a:pPr algn="ctr"/>
            <a:r>
              <a:rPr lang="el-GR" dirty="0"/>
              <a:t>Διδακτικό σενάριο Στ' τάξης – Σ. Παπαδόπουλος εκπονητής Ι.Ε.Π.</a:t>
            </a:r>
          </a:p>
        </p:txBody>
      </p:sp>
    </p:spTree>
    <p:extLst>
      <p:ext uri="{BB962C8B-B14F-4D97-AF65-F5344CB8AC3E}">
        <p14:creationId xmlns:p14="http://schemas.microsoft.com/office/powerpoint/2010/main" val="324542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548680"/>
            <a:ext cx="6965245" cy="811217"/>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Παύλος Μελάς </a:t>
            </a:r>
          </a:p>
        </p:txBody>
      </p:sp>
      <p:sp>
        <p:nvSpPr>
          <p:cNvPr id="3" name="Θέση περιεχομένου 2"/>
          <p:cNvSpPr>
            <a:spLocks noGrp="1"/>
          </p:cNvSpPr>
          <p:nvPr>
            <p:ph idx="1"/>
          </p:nvPr>
        </p:nvSpPr>
        <p:spPr>
          <a:xfrm>
            <a:off x="4653386" y="1628800"/>
            <a:ext cx="3672408" cy="4464496"/>
          </a:xfrm>
        </p:spPr>
        <p:txBody>
          <a:bodyPr>
            <a:normAutofit/>
          </a:bodyPr>
          <a:lstStyle/>
          <a:p>
            <a:pPr marL="0" indent="0">
              <a:buNone/>
            </a:pPr>
            <a:r>
              <a:rPr lang="el-GR" dirty="0"/>
              <a:t>Ο Παύλος Μελάς μεγάλωσε στην Αθήνα και φοίτησε στη σχολή Ευελπίδων. Παντρεύτηκε τη Ναταλία Δραγούμη και απέκτησαν  δύο παιδιά. Από το 1900 ασχολήθηκε με το θέμα της Μακεδονίας</a:t>
            </a:r>
            <a:r>
              <a:rPr lang="en-US" dirty="0"/>
              <a:t>.</a:t>
            </a:r>
            <a:endParaRPr lang="el-GR" dirty="0"/>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3</a:t>
            </a:fld>
            <a:endParaRPr lang="el-G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0133" y="1628800"/>
            <a:ext cx="3105266" cy="4104456"/>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4"/>
          <p:cNvSpPr>
            <a:spLocks noGrp="1"/>
          </p:cNvSpPr>
          <p:nvPr>
            <p:ph type="ftr" sz="quarter" idx="11"/>
          </p:nvPr>
        </p:nvSpPr>
        <p:spPr>
          <a:xfrm>
            <a:off x="917548" y="5949280"/>
            <a:ext cx="7474023" cy="365125"/>
          </a:xfrm>
        </p:spPr>
        <p:txBody>
          <a:bodyPr/>
          <a:lstStyle/>
          <a:p>
            <a:pPr algn="ctr"/>
            <a:r>
              <a:rPr lang="el-GR" dirty="0"/>
              <a:t>Διδακτικό σενάριο Στ' τάξης – Σ. Παπαδόπουλος εκπονητής Ι.Ε.Π.</a:t>
            </a:r>
          </a:p>
        </p:txBody>
      </p:sp>
    </p:spTree>
    <p:extLst>
      <p:ext uri="{BB962C8B-B14F-4D97-AF65-F5344CB8AC3E}">
        <p14:creationId xmlns:p14="http://schemas.microsoft.com/office/powerpoint/2010/main" val="390941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628800"/>
            <a:ext cx="3240360" cy="4320480"/>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a:xfrm>
            <a:off x="1095023" y="548680"/>
            <a:ext cx="6965245" cy="811218"/>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Παύλος Μελάς</a:t>
            </a:r>
          </a:p>
        </p:txBody>
      </p:sp>
      <p:sp>
        <p:nvSpPr>
          <p:cNvPr id="3" name="Θέση περιεχομένου 2"/>
          <p:cNvSpPr>
            <a:spLocks noGrp="1"/>
          </p:cNvSpPr>
          <p:nvPr>
            <p:ph idx="1"/>
          </p:nvPr>
        </p:nvSpPr>
        <p:spPr>
          <a:xfrm>
            <a:off x="4555410" y="1628800"/>
            <a:ext cx="3688998" cy="4536504"/>
          </a:xfrm>
        </p:spPr>
        <p:txBody>
          <a:bodyPr>
            <a:normAutofit fontScale="77500" lnSpcReduction="20000"/>
          </a:bodyPr>
          <a:lstStyle/>
          <a:p>
            <a:pPr marL="0" indent="0">
              <a:buNone/>
            </a:pPr>
            <a:r>
              <a:rPr lang="el-GR" sz="3000" dirty="0"/>
              <a:t>Τον Μάρτιο του 1904 τον έστειλε η ελληνική κυβέρνηση να πραγματοποιήσει περιοδεία στη Δυτική Μακεδονία. Τον Ιούλιο της ίδιας χρονιάς οργάνωσε ανταρτικά τμήματα στην περιοχή. Τον Αύγουστο διορίστηκε αρχηγός των ελληνικών τμημάτων στην περιοχή της Καστοριάς και του Μοναστηρίου. </a:t>
            </a:r>
          </a:p>
          <a:p>
            <a:endParaRPr lang="el-GR" dirty="0"/>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4</a:t>
            </a:fld>
            <a:endParaRPr lang="el-GR" dirty="0"/>
          </a:p>
        </p:txBody>
      </p:sp>
      <p:sp>
        <p:nvSpPr>
          <p:cNvPr id="5" name="Θέση υποσέλιδου 4"/>
          <p:cNvSpPr>
            <a:spLocks noGrp="1"/>
          </p:cNvSpPr>
          <p:nvPr>
            <p:ph type="ftr" sz="quarter" idx="11"/>
          </p:nvPr>
        </p:nvSpPr>
        <p:spPr>
          <a:xfrm>
            <a:off x="914400" y="6021288"/>
            <a:ext cx="7330007" cy="216024"/>
          </a:xfrm>
        </p:spPr>
        <p:txBody>
          <a:bodyPr/>
          <a:lstStyle/>
          <a:p>
            <a:pPr algn="ctr"/>
            <a:r>
              <a:rPr lang="el-GR" dirty="0"/>
              <a:t>Διδακτικό σενάριο Στ' τάξης – Σ. Παπαδόπουλος εκπονητής Ι.Ε.Π.</a:t>
            </a:r>
          </a:p>
        </p:txBody>
      </p:sp>
    </p:spTree>
    <p:extLst>
      <p:ext uri="{BB962C8B-B14F-4D97-AF65-F5344CB8AC3E}">
        <p14:creationId xmlns:p14="http://schemas.microsoft.com/office/powerpoint/2010/main" val="411734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548680"/>
            <a:ext cx="6965245" cy="811217"/>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Παύλος Μελάς </a:t>
            </a:r>
          </a:p>
        </p:txBody>
      </p:sp>
      <p:sp>
        <p:nvSpPr>
          <p:cNvPr id="3" name="Θέση περιεχομένου 2"/>
          <p:cNvSpPr>
            <a:spLocks noGrp="1"/>
          </p:cNvSpPr>
          <p:nvPr>
            <p:ph idx="1"/>
          </p:nvPr>
        </p:nvSpPr>
        <p:spPr>
          <a:xfrm>
            <a:off x="4622104" y="1628800"/>
            <a:ext cx="3744416" cy="4359518"/>
          </a:xfrm>
        </p:spPr>
        <p:txBody>
          <a:bodyPr>
            <a:normAutofit fontScale="92500" lnSpcReduction="10000"/>
          </a:bodyPr>
          <a:lstStyle/>
          <a:p>
            <a:pPr marL="0" indent="0">
              <a:buNone/>
            </a:pPr>
            <a:r>
              <a:rPr lang="el-GR" dirty="0"/>
              <a:t> Ήταν γνωστός ως «καπετάν </a:t>
            </a:r>
            <a:r>
              <a:rPr lang="el-GR" dirty="0" err="1"/>
              <a:t>Ζέζας</a:t>
            </a:r>
            <a:r>
              <a:rPr lang="el-GR" dirty="0"/>
              <a:t>». Τον Οκτώβριο του 1904 στο χωριό </a:t>
            </a:r>
            <a:r>
              <a:rPr lang="el-GR" dirty="0" err="1"/>
              <a:t>Στάτιστα</a:t>
            </a:r>
            <a:r>
              <a:rPr lang="el-GR" dirty="0"/>
              <a:t> της Καστοριάς, δέχθηκε επίθεση το τμήμα του από τον Τουρκικό στρατό και πέθανε. Ο θάνατος του Έλληνα στρατιωτικού, συγκλόνισε όλη την Ελλάδα και ο ίδιος έγινε σύμβολο του Μακεδονικού Αγώνα.</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5</a:t>
            </a:fld>
            <a:endParaRPr lang="el-G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22486" y="1628800"/>
            <a:ext cx="2879480" cy="4299000"/>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4"/>
          <p:cNvSpPr>
            <a:spLocks noGrp="1"/>
          </p:cNvSpPr>
          <p:nvPr>
            <p:ph type="ftr" sz="quarter" idx="11"/>
          </p:nvPr>
        </p:nvSpPr>
        <p:spPr>
          <a:xfrm>
            <a:off x="914400" y="5872187"/>
            <a:ext cx="7330007" cy="365125"/>
          </a:xfrm>
        </p:spPr>
        <p:txBody>
          <a:bodyPr/>
          <a:lstStyle/>
          <a:p>
            <a:pPr algn="ctr"/>
            <a:r>
              <a:rPr lang="el-GR" dirty="0"/>
              <a:t>Διδακτικό σενάριο Στ' τάξης – Σ. Παπαδόπουλος εκπονητής </a:t>
            </a:r>
            <a:r>
              <a:rPr lang="en-US" dirty="0"/>
              <a:t> </a:t>
            </a:r>
            <a:r>
              <a:rPr lang="el-GR" dirty="0"/>
              <a:t>Ι.Ε.Π.</a:t>
            </a:r>
          </a:p>
        </p:txBody>
      </p:sp>
    </p:spTree>
    <p:extLst>
      <p:ext uri="{BB962C8B-B14F-4D97-AF65-F5344CB8AC3E}">
        <p14:creationId xmlns:p14="http://schemas.microsoft.com/office/powerpoint/2010/main" val="35193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548680"/>
            <a:ext cx="6965245" cy="883225"/>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Τέλλος Άγρας</a:t>
            </a:r>
          </a:p>
        </p:txBody>
      </p:sp>
      <p:sp>
        <p:nvSpPr>
          <p:cNvPr id="3" name="Θέση περιεχομένου 2"/>
          <p:cNvSpPr>
            <a:spLocks noGrp="1"/>
          </p:cNvSpPr>
          <p:nvPr>
            <p:ph idx="1"/>
          </p:nvPr>
        </p:nvSpPr>
        <p:spPr>
          <a:xfrm>
            <a:off x="4659682" y="1628800"/>
            <a:ext cx="3672408" cy="4320480"/>
          </a:xfrm>
        </p:spPr>
        <p:txBody>
          <a:bodyPr>
            <a:noAutofit/>
          </a:bodyPr>
          <a:lstStyle/>
          <a:p>
            <a:pPr marL="0" indent="0">
              <a:buNone/>
            </a:pPr>
            <a:r>
              <a:rPr lang="el-GR" sz="2100" dirty="0"/>
              <a:t>Ο Σαράντης </a:t>
            </a:r>
            <a:r>
              <a:rPr lang="el-GR" sz="2100" dirty="0" err="1"/>
              <a:t>Αγαπηνός</a:t>
            </a:r>
            <a:r>
              <a:rPr lang="el-GR" sz="2100" dirty="0"/>
              <a:t> γεννήθηκε στο Ναύπλιο. Φοίτησε στη Σχολή Ευελπίδων και όταν ήταν υπολοχαγός κατατάχθηκε εθελοντικά στα σώματα που πολεμούσαν τους Βούλγαρους κομιτατζήδες. Έγινε γνωστός ως «καπετάν Τέλλος Άγρας». Το 1906 το Γενικό Προξενείο τον έστειλε στη λίμνη των Γιαννιτσών. </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6</a:t>
            </a:fld>
            <a:endParaRPr lang="el-G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3517" y="1628800"/>
            <a:ext cx="3252342" cy="4232306"/>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4"/>
          <p:cNvSpPr>
            <a:spLocks noGrp="1"/>
          </p:cNvSpPr>
          <p:nvPr>
            <p:ph type="ftr" sz="quarter" idx="11"/>
          </p:nvPr>
        </p:nvSpPr>
        <p:spPr>
          <a:xfrm>
            <a:off x="914400" y="6021288"/>
            <a:ext cx="7402015" cy="216024"/>
          </a:xfrm>
        </p:spPr>
        <p:txBody>
          <a:bodyPr/>
          <a:lstStyle/>
          <a:p>
            <a:pPr algn="ctr"/>
            <a:r>
              <a:rPr lang="el-GR"/>
              <a:t>Διδακτικό σενάριο Στ' τάξης – Σ. Παπαδόπουλος εκπονητής Ι.Ε.Π.</a:t>
            </a:r>
            <a:endParaRPr lang="el-GR" dirty="0"/>
          </a:p>
        </p:txBody>
      </p:sp>
    </p:spTree>
    <p:extLst>
      <p:ext uri="{BB962C8B-B14F-4D97-AF65-F5344CB8AC3E}">
        <p14:creationId xmlns:p14="http://schemas.microsoft.com/office/powerpoint/2010/main" val="179967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548680"/>
            <a:ext cx="6965245" cy="811217"/>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Τέλλος Άγρας </a:t>
            </a:r>
          </a:p>
        </p:txBody>
      </p:sp>
      <p:sp>
        <p:nvSpPr>
          <p:cNvPr id="3" name="Θέση περιεχομένου 2"/>
          <p:cNvSpPr>
            <a:spLocks noGrp="1"/>
          </p:cNvSpPr>
          <p:nvPr>
            <p:ph idx="1"/>
          </p:nvPr>
        </p:nvSpPr>
        <p:spPr>
          <a:xfrm>
            <a:off x="4572000" y="1658491"/>
            <a:ext cx="3888432" cy="4506813"/>
          </a:xfrm>
        </p:spPr>
        <p:txBody>
          <a:bodyPr>
            <a:noAutofit/>
          </a:bodyPr>
          <a:lstStyle/>
          <a:p>
            <a:pPr marL="0" indent="0">
              <a:buNone/>
            </a:pPr>
            <a:r>
              <a:rPr lang="el-GR" sz="2000" dirty="0"/>
              <a:t>Τον Ιούνιο του 1907 στήθηκε παγίδα από τους Βούλγαρους και ο Άγρας πιάστηκε αιχμάλωτος, βασανίστηκε και τον κρέμασαν οι Βούλγαροι στις 7 Ιουνίου .  Ο θάνατός του και ο τρόπος που έγινε συγκλόνισαν τους Έλληνες. Η συμβολή του Άγρα ήταν τεράστια στο Μακεδονικό Αγώνα και ενέπνευσε την  Πηνελόπη Δέλτα να γράψει το βιβλίο «Τα Μυστικά του Βάλτου».</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7</a:t>
            </a:fld>
            <a:endParaRPr lang="el-G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8096" y="1616902"/>
            <a:ext cx="2269480" cy="4301958"/>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4"/>
          <p:cNvSpPr>
            <a:spLocks noGrp="1"/>
          </p:cNvSpPr>
          <p:nvPr>
            <p:ph type="ftr" sz="quarter" idx="11"/>
          </p:nvPr>
        </p:nvSpPr>
        <p:spPr>
          <a:xfrm>
            <a:off x="914400" y="6093296"/>
            <a:ext cx="7330008" cy="144016"/>
          </a:xfrm>
        </p:spPr>
        <p:txBody>
          <a:bodyPr/>
          <a:lstStyle/>
          <a:p>
            <a:pPr algn="ctr"/>
            <a:r>
              <a:rPr lang="el-GR"/>
              <a:t>Διδακτικό σενάριο Στ' τάξης – Σ. Παπαδόπουλος εκπονητής Ι.Ε.Π.</a:t>
            </a:r>
            <a:endParaRPr lang="el-GR" dirty="0"/>
          </a:p>
        </p:txBody>
      </p:sp>
    </p:spTree>
    <p:extLst>
      <p:ext uri="{BB962C8B-B14F-4D97-AF65-F5344CB8AC3E}">
        <p14:creationId xmlns:p14="http://schemas.microsoft.com/office/powerpoint/2010/main" val="248491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accent5">
                <a:lumMod val="40000"/>
                <a:lumOff val="60000"/>
              </a:schemeClr>
            </a:gs>
            <a:gs pos="91000">
              <a:schemeClr val="bg2">
                <a:shade val="35000"/>
                <a:satMod val="250000"/>
              </a:schemeClr>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548680"/>
            <a:ext cx="6965245" cy="955234"/>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Κωνσταντίνος Μαζαράκης</a:t>
            </a:r>
          </a:p>
        </p:txBody>
      </p:sp>
      <p:sp>
        <p:nvSpPr>
          <p:cNvPr id="3" name="Θέση περιεχομένου 2"/>
          <p:cNvSpPr>
            <a:spLocks noGrp="1"/>
          </p:cNvSpPr>
          <p:nvPr>
            <p:ph idx="1"/>
          </p:nvPr>
        </p:nvSpPr>
        <p:spPr>
          <a:xfrm>
            <a:off x="4618956" y="1628800"/>
            <a:ext cx="3744416" cy="4392488"/>
          </a:xfrm>
        </p:spPr>
        <p:txBody>
          <a:bodyPr>
            <a:normAutofit fontScale="92500" lnSpcReduction="10000"/>
          </a:bodyPr>
          <a:lstStyle/>
          <a:p>
            <a:pPr marL="0" indent="0">
              <a:buNone/>
            </a:pPr>
            <a:r>
              <a:rPr lang="el-GR" dirty="0"/>
              <a:t>Ο Κωνσταντίνος Μαζαράκης φοίτησε στη σχολή Ευελπίδων και ήταν φίλος του Παύλου Μελά. Το 1905 ανέλαβε αρχηγός αντάρτικου τμήματος, με το ψευδώνυμο «Καπετάν Ακρίτας» που πολέμησε με μεγάλη επιτυχία τους Βούλγαρους στην περιοχή της Νάουσας, της Έδεσσας και στη λίμνη των Γιαννιτσών. </a:t>
            </a:r>
          </a:p>
        </p:txBody>
      </p:sp>
      <p:sp>
        <p:nvSpPr>
          <p:cNvPr id="5" name="Θέση υποσέλιδου 4"/>
          <p:cNvSpPr>
            <a:spLocks noGrp="1"/>
          </p:cNvSpPr>
          <p:nvPr>
            <p:ph type="ftr" sz="quarter" idx="11"/>
          </p:nvPr>
        </p:nvSpPr>
        <p:spPr>
          <a:xfrm>
            <a:off x="914400" y="6021288"/>
            <a:ext cx="7474023" cy="216024"/>
          </a:xfrm>
        </p:spPr>
        <p:txBody>
          <a:bodyPr/>
          <a:lstStyle/>
          <a:p>
            <a:pPr algn="ctr"/>
            <a:r>
              <a:rPr lang="el-GR" dirty="0"/>
              <a:t>Διδακτικό σενάριο Στ' τάξης – Σ. Παπαδόπουλος εκπονητής Ι.Ε.Π.</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8</a:t>
            </a:fld>
            <a:endParaRPr lang="el-GR"/>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37379" y="1657251"/>
            <a:ext cx="3240359" cy="4140837"/>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61512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548680"/>
            <a:ext cx="6965245" cy="883226"/>
          </a:xfrm>
        </p:spPr>
        <p:style>
          <a:lnRef idx="1">
            <a:schemeClr val="accent1"/>
          </a:lnRef>
          <a:fillRef idx="2">
            <a:schemeClr val="accent1"/>
          </a:fillRef>
          <a:effectRef idx="1">
            <a:schemeClr val="accent1"/>
          </a:effectRef>
          <a:fontRef idx="minor">
            <a:schemeClr val="dk1"/>
          </a:fontRef>
        </p:style>
        <p:txBody>
          <a:bodyPr>
            <a:normAutofit/>
          </a:bodyPr>
          <a:lstStyle/>
          <a:p>
            <a:r>
              <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Καπετάν Κώττας</a:t>
            </a:r>
          </a:p>
        </p:txBody>
      </p:sp>
      <p:sp>
        <p:nvSpPr>
          <p:cNvPr id="3" name="Θέση περιεχομένου 2"/>
          <p:cNvSpPr>
            <a:spLocks noGrp="1"/>
          </p:cNvSpPr>
          <p:nvPr>
            <p:ph idx="1"/>
          </p:nvPr>
        </p:nvSpPr>
        <p:spPr>
          <a:xfrm>
            <a:off x="4547014" y="1644474"/>
            <a:ext cx="3888432" cy="4392488"/>
          </a:xfrm>
        </p:spPr>
        <p:txBody>
          <a:bodyPr>
            <a:noAutofit/>
          </a:bodyPr>
          <a:lstStyle/>
          <a:p>
            <a:pPr marL="0" indent="0">
              <a:buNone/>
            </a:pPr>
            <a:r>
              <a:rPr lang="el-GR" sz="2000" dirty="0"/>
              <a:t>Ο Καπετάν Κώττας ήταν οπλαρχηγός του Μακεδονικού Αγώνα και έδρασε την περίοδο 1896-1905. Έδρασε στην περιοχή της βορειοδυτικής Μακεδονίας (Καστοριάς και της Φλώρινας). Συνόδευσε τον Παύλο Μελά στην πρώτη του αποστολή στη Μακεδονία.  Τον Σεπτέμβριο του 1905 συνελήφθη από τους Βούλγαρους οι οποίοι τον εκτέλεσαν με απαγχονισμό.  </a:t>
            </a:r>
          </a:p>
        </p:txBody>
      </p:sp>
      <p:sp>
        <p:nvSpPr>
          <p:cNvPr id="4" name="Θέση αριθμού διαφάνειας 3"/>
          <p:cNvSpPr>
            <a:spLocks noGrp="1"/>
          </p:cNvSpPr>
          <p:nvPr>
            <p:ph type="sldNum" sz="quarter" idx="12"/>
          </p:nvPr>
        </p:nvSpPr>
        <p:spPr/>
        <p:txBody>
          <a:bodyPr/>
          <a:lstStyle/>
          <a:p>
            <a:fld id="{757683BB-089E-432E-B346-65AED4B7656F}" type="slidenum">
              <a:rPr lang="el-GR" smtClean="0"/>
              <a:pPr/>
              <a:t>9</a:t>
            </a:fld>
            <a:endParaRPr lang="el-GR"/>
          </a:p>
        </p:txBody>
      </p:sp>
      <p:sp>
        <p:nvSpPr>
          <p:cNvPr id="5" name="Θέση υποσέλιδου 4"/>
          <p:cNvSpPr>
            <a:spLocks noGrp="1"/>
          </p:cNvSpPr>
          <p:nvPr>
            <p:ph type="ftr" sz="quarter" idx="11"/>
          </p:nvPr>
        </p:nvSpPr>
        <p:spPr>
          <a:xfrm>
            <a:off x="914400" y="6021288"/>
            <a:ext cx="7546031" cy="288032"/>
          </a:xfrm>
        </p:spPr>
        <p:txBody>
          <a:bodyPr/>
          <a:lstStyle/>
          <a:p>
            <a:pPr algn="ctr"/>
            <a:r>
              <a:rPr lang="el-GR"/>
              <a:t>Διδακτικό σενάριο Στ' τάξης – Σ. Παπαδόπουλος εκπονητής Ι.Ε.Π.</a:t>
            </a: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14" y="1772816"/>
            <a:ext cx="3456378" cy="3753346"/>
          </a:xfrm>
          <a:prstGeom prst="rect">
            <a:avLst/>
          </a:prstGeom>
          <a:effectLst>
            <a:outerShdw blurRad="50800" dist="190500" dir="2700000" algn="tl" rotWithShape="0">
              <a:prstClr val="black">
                <a:alpha val="40000"/>
              </a:prstClr>
            </a:outerShdw>
          </a:effectLst>
        </p:spPr>
      </p:pic>
    </p:spTree>
    <p:extLst>
      <p:ext uri="{BB962C8B-B14F-4D97-AF65-F5344CB8AC3E}">
        <p14:creationId xmlns:p14="http://schemas.microsoft.com/office/powerpoint/2010/main" val="40782460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
  <TotalTime>1420</TotalTime>
  <Words>773</Words>
  <Application>Microsoft Office PowerPoint</Application>
  <PresentationFormat>Προβολή στην οθόνη (4:3)</PresentationFormat>
  <Paragraphs>53</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Brush Script MT</vt:lpstr>
      <vt:lpstr>Calibri</vt:lpstr>
      <vt:lpstr>Century Gothic</vt:lpstr>
      <vt:lpstr>Rage Italic</vt:lpstr>
      <vt:lpstr>Πινέζα</vt:lpstr>
      <vt:lpstr> ΠΡΩΤΑΓΩΝΙΣΤΕΣ ΤΟΥ ΜΑΚΕΔΟΝΙΚΟΥ ΑΓΩΝΑ</vt:lpstr>
      <vt:lpstr>ΠΑΥΛΟΣ ΜΕΛΑΣ </vt:lpstr>
      <vt:lpstr>Παύλος Μελάς </vt:lpstr>
      <vt:lpstr>Παύλος Μελάς</vt:lpstr>
      <vt:lpstr>Παύλος Μελάς </vt:lpstr>
      <vt:lpstr>Τέλλος Άγρας</vt:lpstr>
      <vt:lpstr>Τέλλος Άγρας </vt:lpstr>
      <vt:lpstr>Κωνσταντίνος Μαζαράκης</vt:lpstr>
      <vt:lpstr>Καπετάν Κώττας</vt:lpstr>
      <vt:lpstr>Λάμπρος Κορομηλάς</vt:lpstr>
      <vt:lpstr>Μητροπολίτης Γερμανός Καραβαγγέλης</vt:lpstr>
      <vt:lpstr>Ίων Δραγούμης</vt:lpstr>
      <vt:lpstr>ΓΕΝΙΚΟ ΠΡΟΞΕΝΕΙΟ ΤΗΣ ΕΛΛΑΔΑΣ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Νέα προγράμματα σπουδών</dc:title>
  <dc:creator>user</dc:creator>
  <cp:lastModifiedBy>Ιάκωβος Μιχαηλίδης</cp:lastModifiedBy>
  <cp:revision>126</cp:revision>
  <dcterms:created xsi:type="dcterms:W3CDTF">2020-10-23T15:21:19Z</dcterms:created>
  <dcterms:modified xsi:type="dcterms:W3CDTF">2021-08-13T08:31:21Z</dcterms:modified>
</cp:coreProperties>
</file>