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4" r:id="rId3"/>
    <p:sldId id="273" r:id="rId4"/>
    <p:sldId id="269" r:id="rId5"/>
    <p:sldId id="257" r:id="rId6"/>
    <p:sldId id="271" r:id="rId7"/>
    <p:sldId id="272" r:id="rId8"/>
    <p:sldId id="258" r:id="rId9"/>
    <p:sldId id="259" r:id="rId10"/>
    <p:sldId id="261" r:id="rId11"/>
    <p:sldId id="262" r:id="rId12"/>
    <p:sldId id="267" r:id="rId13"/>
    <p:sldId id="263" r:id="rId14"/>
    <p:sldId id="268" r:id="rId15"/>
    <p:sldId id="270" r:id="rId16"/>
    <p:sldId id="264" r:id="rId17"/>
    <p:sldId id="265" r:id="rId18"/>
    <p:sldId id="26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310" autoAdjust="0"/>
  </p:normalViewPr>
  <p:slideViewPr>
    <p:cSldViewPr>
      <p:cViewPr varScale="1">
        <p:scale>
          <a:sx n="69" d="100"/>
          <a:sy n="69" d="100"/>
        </p:scale>
        <p:origin x="-11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31E74-D8E9-4A71-9B30-64870C193280}" type="datetimeFigureOut">
              <a:rPr lang="el-GR" smtClean="0"/>
              <a:pPr/>
              <a:t>2/7/2018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ABD27-1BB6-4015-A3F7-5ACF79D550C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2/7/2018</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428604"/>
            <a:ext cx="8458200" cy="1222375"/>
          </a:xfrm>
        </p:spPr>
        <p:txBody>
          <a:bodyPr/>
          <a:lstStyle/>
          <a:p>
            <a:r>
              <a:rPr lang="en-US" dirty="0" smtClean="0"/>
              <a:t>TEACHERS  4EUROPE  2017-18</a:t>
            </a:r>
            <a:br>
              <a:rPr lang="en-US" dirty="0" smtClean="0"/>
            </a:br>
            <a:endParaRPr lang="el-GR" dirty="0"/>
          </a:p>
        </p:txBody>
      </p:sp>
      <p:sp>
        <p:nvSpPr>
          <p:cNvPr id="3" name="2 - Υπότιτλος"/>
          <p:cNvSpPr>
            <a:spLocks noGrp="1"/>
          </p:cNvSpPr>
          <p:nvPr>
            <p:ph type="subTitle" idx="1"/>
          </p:nvPr>
        </p:nvSpPr>
        <p:spPr>
          <a:xfrm>
            <a:off x="428596" y="3786190"/>
            <a:ext cx="8458200" cy="1657352"/>
          </a:xfrm>
        </p:spPr>
        <p:txBody>
          <a:bodyPr>
            <a:normAutofit/>
          </a:bodyPr>
          <a:lstStyle/>
          <a:p>
            <a:r>
              <a:rPr lang="el-GR" sz="3600" b="1" dirty="0" smtClean="0"/>
              <a:t>ΣΤ 2  ΔΗΜΟΤΙΚΟΥ  ΣΧΟΛΕΙΟΥ  ΓΡΑΙΚΟΧΩΡΙΟΥ-ΘΕΣΠΡΩΤΙΑΣ</a:t>
            </a:r>
          </a:p>
          <a:p>
            <a:endParaRPr lang="el-GR" dirty="0"/>
          </a:p>
        </p:txBody>
      </p:sp>
      <p:sp>
        <p:nvSpPr>
          <p:cNvPr id="4" name="1 - Τίτλος"/>
          <p:cNvSpPr txBox="1">
            <a:spLocks/>
          </p:cNvSpPr>
          <p:nvPr/>
        </p:nvSpPr>
        <p:spPr>
          <a:xfrm>
            <a:off x="214282" y="1643050"/>
            <a:ext cx="8686800" cy="1084158"/>
          </a:xfrm>
          <a:prstGeom prst="rect">
            <a:avLst/>
          </a:prstGeom>
        </p:spPr>
        <p:txBody>
          <a:bodyPr vert="horz" anchor="t">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ΕΚΠΑΙΔΕΥΣΗ – ΕΞΩΣΧΟΛΙΚΕΣ ΔΡΑΣΤΗΡΙΟΤΗΤΕΣ</a:t>
            </a: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l-GR"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l-GR"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l-GR"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             ΣΤΗΝ ΠΡΩΤΟΒΑΘΜΙΑ ΕΚΠΑΙΔΕΥΣΗ</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0"/>
            <a:ext cx="8686800" cy="1298448"/>
          </a:xfrm>
        </p:spPr>
        <p:txBody>
          <a:bodyPr/>
          <a:lstStyle/>
          <a:p>
            <a:r>
              <a:rPr lang="el-GR" dirty="0" smtClean="0"/>
              <a:t>   </a:t>
            </a:r>
            <a:endParaRPr lang="el-GR" dirty="0"/>
          </a:p>
        </p:txBody>
      </p:sp>
      <p:sp>
        <p:nvSpPr>
          <p:cNvPr id="3" name="2 - Θέση περιεχομένου"/>
          <p:cNvSpPr>
            <a:spLocks noGrp="1"/>
          </p:cNvSpPr>
          <p:nvPr>
            <p:ph sz="half" idx="1"/>
          </p:nvPr>
        </p:nvSpPr>
        <p:spPr>
          <a:xfrm>
            <a:off x="304800" y="1285860"/>
            <a:ext cx="4191000" cy="5038740"/>
          </a:xfrm>
        </p:spPr>
        <p:txBody>
          <a:bodyPr/>
          <a:lstStyle/>
          <a:p>
            <a:pPr>
              <a:buNone/>
            </a:pPr>
            <a:r>
              <a:rPr lang="el-GR" sz="1400" b="1" dirty="0" smtClean="0"/>
              <a:t>ΠΡΩΤΟΒΑΘΜΙΑ  ΕΚΠΑΙΔΕΥΣΗ</a:t>
            </a:r>
          </a:p>
          <a:p>
            <a:pPr>
              <a:buNone/>
            </a:pPr>
            <a:r>
              <a:rPr lang="el-GR" sz="1400" dirty="0" smtClean="0"/>
              <a:t>●</a:t>
            </a:r>
            <a:r>
              <a:rPr lang="el-GR" dirty="0" smtClean="0"/>
              <a:t> </a:t>
            </a:r>
            <a:r>
              <a:rPr lang="el-GR" sz="1400" b="1" dirty="0" smtClean="0"/>
              <a:t>Οι ώρες διδασκαλίας στην πρωτοβάθμια εκπαίδευση δεν ξεπερνούν τις 20 ανά εβδομάδα.</a:t>
            </a:r>
          </a:p>
          <a:p>
            <a:pPr>
              <a:buNone/>
            </a:pPr>
            <a:r>
              <a:rPr lang="el-GR" sz="1400" dirty="0" err="1" smtClean="0"/>
              <a:t>●</a:t>
            </a:r>
            <a:r>
              <a:rPr lang="el-GR" sz="1400" b="1" dirty="0" err="1" smtClean="0"/>
              <a:t>Οι</a:t>
            </a:r>
            <a:r>
              <a:rPr lang="el-GR" sz="1400" b="1" dirty="0" smtClean="0"/>
              <a:t> εκπαιδευτικοί αποφασίζουν μόνοι  τους  την  ύλη  που θα  διδάξουν.</a:t>
            </a:r>
          </a:p>
          <a:p>
            <a:pPr>
              <a:buNone/>
            </a:pPr>
            <a:r>
              <a:rPr lang="el-GR" sz="1400" b="1" dirty="0" smtClean="0"/>
              <a:t>● Δεν  υπάρχουν  εργασίες  για  το  σπίτι  , όλες  υλοποιούνται  μέσα  στο  σχολείο .</a:t>
            </a:r>
          </a:p>
          <a:p>
            <a:pPr>
              <a:buNone/>
            </a:pPr>
            <a:r>
              <a:rPr lang="el-GR" sz="1400" b="1" dirty="0" smtClean="0"/>
              <a:t>● Έχουν  το  μικρότερο  διδακτικό  έτος  του  δυτικού  κόσμου.</a:t>
            </a:r>
          </a:p>
          <a:p>
            <a:pPr>
              <a:buNone/>
            </a:pPr>
            <a:r>
              <a:rPr lang="el-GR" sz="1400" b="1" dirty="0" err="1" smtClean="0"/>
              <a:t>●Οι</a:t>
            </a:r>
            <a:r>
              <a:rPr lang="el-GR" sz="1400" b="1" dirty="0" smtClean="0"/>
              <a:t>  εκπαιδευτικοί  δίνουν  μεγάλη  σημασία  στην ψυχική  και  συναισθηματική  ισορροπία  των  μαθητών   και  τα  προτρέπουν  να  χαίρονται  και  να  διασκεδάζουν  την  παιδική  τους  ηλικία.</a:t>
            </a:r>
          </a:p>
          <a:p>
            <a:pPr>
              <a:buNone/>
            </a:pPr>
            <a:r>
              <a:rPr lang="el-GR" sz="1400" b="1" dirty="0" smtClean="0"/>
              <a:t> ●    Τα παραδοσιακά μαθήματα (όπως είναι για παράδειγμα τα Μαθηματικά, η Ιστορία, η Γεωγραφία, οι ξένες γλώσσες) παραμερίζονται, και στη θέση τους μπαίνει η διδασκαλία </a:t>
            </a:r>
            <a:r>
              <a:rPr lang="el-GR" sz="1400" b="1" dirty="0" err="1" smtClean="0"/>
              <a:t>διαθεματικών</a:t>
            </a:r>
            <a:r>
              <a:rPr lang="el-GR" sz="1400" b="1" dirty="0" smtClean="0"/>
              <a:t> «φαινομένων» που απαιτούν συνδυαστικές γνώσεις και συνδέονται πιο άμεσα με την καθημερινότητα των παιδιών.</a:t>
            </a:r>
          </a:p>
        </p:txBody>
      </p:sp>
      <p:sp>
        <p:nvSpPr>
          <p:cNvPr id="4" name="3 - Θέση περιεχομένου"/>
          <p:cNvSpPr>
            <a:spLocks noGrp="1"/>
          </p:cNvSpPr>
          <p:nvPr>
            <p:ph sz="half" idx="2"/>
          </p:nvPr>
        </p:nvSpPr>
        <p:spPr>
          <a:xfrm>
            <a:off x="4648200" y="1285860"/>
            <a:ext cx="4343400" cy="3857652"/>
          </a:xfrm>
        </p:spPr>
        <p:txBody>
          <a:bodyPr>
            <a:normAutofit/>
          </a:bodyPr>
          <a:lstStyle/>
          <a:p>
            <a:r>
              <a:rPr lang="el-GR" sz="1400" b="1" dirty="0" smtClean="0"/>
              <a:t>ΕΞΩΣΧΟΛΙΚΕΣ ΔΡΑΣΤΗΡΙΟΤΗΤΕΣ</a:t>
            </a:r>
          </a:p>
          <a:p>
            <a:endParaRPr lang="el-GR" sz="1400" b="1" dirty="0" smtClean="0"/>
          </a:p>
          <a:p>
            <a:r>
              <a:rPr lang="el-GR" sz="1400" b="1" dirty="0" smtClean="0"/>
              <a:t>Οι  μαθητές  έχουν  χρόνο  να  ασχοληθούν  με  την  εκμάθηση  ξένων  γλωσσών  (πολλοί  έφηβοι μιλούν  τουλάχιστον  3 ξένες γλώσσες).</a:t>
            </a:r>
          </a:p>
          <a:p>
            <a:r>
              <a:rPr lang="el-GR" sz="1400" b="1" dirty="0" smtClean="0"/>
              <a:t>Ασχολούνται  με  τον  αθλητισμό  ,  την  μουσική , άλλες  καλλιτεχνικές δραστηριότητες  όπως  χορό, θέατρο ,ζωγραφική.</a:t>
            </a:r>
          </a:p>
          <a:p>
            <a:r>
              <a:rPr lang="el-GR" sz="1400" b="1" dirty="0" smtClean="0"/>
              <a:t>Δίνουν  μεγάλη  σημασία  στην  </a:t>
            </a:r>
            <a:r>
              <a:rPr lang="el-GR" sz="1400" b="1" dirty="0" err="1" smtClean="0"/>
              <a:t>φιλαναγνωσία</a:t>
            </a:r>
            <a:r>
              <a:rPr lang="el-GR" sz="1400" b="1" dirty="0" smtClean="0"/>
              <a:t> .</a:t>
            </a:r>
          </a:p>
          <a:p>
            <a:r>
              <a:rPr lang="el-GR" sz="1400" b="1" dirty="0" smtClean="0"/>
              <a:t>Θεωρούν  πολύ  σημαντικό  να  αναπτύξουν  τα  παιδιά  δεξιότητες  όπως  μαγειρική , ενασχόληση  με  ασχολίες  του  κήπου , εξερεύνηση  της  φύσης.</a:t>
            </a:r>
          </a:p>
          <a:p>
            <a:r>
              <a:rPr lang="el-GR" sz="1400" b="1" dirty="0" smtClean="0"/>
              <a:t>Το  εκπαιδευτικό  σύστημα  δίνει  προτεραιότητα  στο  να  μεγαλώνουν  τα  παιδιά  ζώντας  την  παιδική  τους  ηλικία  και  στόχος  είναι  η  ευτυχία  των  παιδιών.</a:t>
            </a:r>
          </a:p>
          <a:p>
            <a:endParaRPr lang="el-GR" sz="1400" b="1" dirty="0" smtClean="0"/>
          </a:p>
        </p:txBody>
      </p:sp>
      <p:pic>
        <p:nvPicPr>
          <p:cNvPr id="17410" name="Picture 2" descr="C:\Users\user\Desktop\1.png"/>
          <p:cNvPicPr>
            <a:picLocks noChangeAspect="1" noChangeArrowheads="1"/>
          </p:cNvPicPr>
          <p:nvPr/>
        </p:nvPicPr>
        <p:blipFill>
          <a:blip r:embed="rId2" cstate="print"/>
          <a:srcRect/>
          <a:stretch>
            <a:fillRect/>
          </a:stretch>
        </p:blipFill>
        <p:spPr bwMode="auto">
          <a:xfrm>
            <a:off x="3571868" y="142852"/>
            <a:ext cx="1785950" cy="1000132"/>
          </a:xfrm>
          <a:prstGeom prst="rect">
            <a:avLst/>
          </a:prstGeom>
          <a:noFill/>
        </p:spPr>
      </p:pic>
      <p:pic>
        <p:nvPicPr>
          <p:cNvPr id="17411" name="Picture 3" descr="C:\Users\user\Desktop\1.jpg"/>
          <p:cNvPicPr>
            <a:picLocks noChangeAspect="1" noChangeArrowheads="1"/>
          </p:cNvPicPr>
          <p:nvPr/>
        </p:nvPicPr>
        <p:blipFill>
          <a:blip r:embed="rId3" cstate="print"/>
          <a:srcRect/>
          <a:stretch>
            <a:fillRect/>
          </a:stretch>
        </p:blipFill>
        <p:spPr bwMode="auto">
          <a:xfrm>
            <a:off x="6215074" y="5072074"/>
            <a:ext cx="1560181" cy="15811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4.png"/>
          <p:cNvPicPr>
            <a:picLocks noChangeAspect="1" noChangeArrowheads="1"/>
          </p:cNvPicPr>
          <p:nvPr/>
        </p:nvPicPr>
        <p:blipFill>
          <a:blip r:embed="rId2" cstate="print"/>
          <a:srcRect/>
          <a:stretch>
            <a:fillRect/>
          </a:stretch>
        </p:blipFill>
        <p:spPr bwMode="auto">
          <a:xfrm>
            <a:off x="1785918" y="285728"/>
            <a:ext cx="1143008" cy="760619"/>
          </a:xfrm>
          <a:prstGeom prst="rect">
            <a:avLst/>
          </a:prstGeom>
          <a:noFill/>
        </p:spPr>
      </p:pic>
      <p:sp>
        <p:nvSpPr>
          <p:cNvPr id="16" name="15 - Τίτλος"/>
          <p:cNvSpPr>
            <a:spLocks noGrp="1"/>
          </p:cNvSpPr>
          <p:nvPr>
            <p:ph type="title"/>
          </p:nvPr>
        </p:nvSpPr>
        <p:spPr>
          <a:xfrm>
            <a:off x="285720" y="428604"/>
            <a:ext cx="1285884" cy="509606"/>
          </a:xfrm>
        </p:spPr>
        <p:txBody>
          <a:bodyPr>
            <a:normAutofit/>
          </a:bodyPr>
          <a:lstStyle/>
          <a:p>
            <a:r>
              <a:rPr lang="el-GR" sz="2000" dirty="0" smtClean="0"/>
              <a:t>ΚΥΠΡΟΣ</a:t>
            </a:r>
            <a:endParaRPr lang="el-GR" sz="2000" dirty="0"/>
          </a:p>
        </p:txBody>
      </p:sp>
      <p:sp>
        <p:nvSpPr>
          <p:cNvPr id="17" name="16 - Θέση περιεχομένου"/>
          <p:cNvSpPr>
            <a:spLocks noGrp="1"/>
          </p:cNvSpPr>
          <p:nvPr>
            <p:ph idx="1"/>
          </p:nvPr>
        </p:nvSpPr>
        <p:spPr>
          <a:xfrm>
            <a:off x="304800" y="1142984"/>
            <a:ext cx="8686800" cy="5572164"/>
          </a:xfrm>
        </p:spPr>
        <p:txBody>
          <a:bodyPr>
            <a:normAutofit lnSpcReduction="10000"/>
          </a:bodyPr>
          <a:lstStyle/>
          <a:p>
            <a:r>
              <a:rPr lang="el-GR" sz="2000" b="1" dirty="0" smtClean="0"/>
              <a:t>Στην Κύπρο η πρωτοβάθμια εκπαίδευση διαρκεί 6  χρόνια. Εκτός από τα βασικά μαθήματα διδάσκονται και  Αγωγή Υγείας και η Συναισθηματική Αγωγή, η Αγωγή Καταναλωτή, η Κυκλοφοριακή Αγωγή, η Διαπολιτισμική Αγωγή, η Περιβαλλοντική Εκπαίδευση και η Εκπαίδευση για την Αειφόρο Ανάπτυξη, Λογοτεχνία  και  Θεατρική Αγωγή.</a:t>
            </a:r>
          </a:p>
          <a:p>
            <a:r>
              <a:rPr lang="el-GR" sz="2000" dirty="0" smtClean="0"/>
              <a:t>Μέσα από το σχολικό πρόγραμμα οι μαθητές μπορούν να επιλέγουν ενδιαφέροντα σαν κι αυτά που σήμερα επιλέγουν στον ελεύθερο απογευματινό τους χρόνο, όπως οι αθλοπαιδιές, οι χοροί, το θέατρο, η μουσική, οι καλές τέχνες, τα ολυμπιακά αθλήματα, κ.τ.λ.</a:t>
            </a:r>
            <a:endParaRPr lang="el-GR" sz="2000" b="1" dirty="0" smtClean="0"/>
          </a:p>
          <a:p>
            <a:r>
              <a:rPr lang="el-GR" sz="2000" b="1" dirty="0" smtClean="0"/>
              <a:t>Εμπέδωση:</a:t>
            </a:r>
            <a:r>
              <a:rPr lang="el-GR" sz="2000" dirty="0" smtClean="0"/>
              <a:t> Η «Εμπέδωση» εντάσσεται στο νέο Ωρολόγιο Πρόγραμμα με 5 </a:t>
            </a:r>
            <a:r>
              <a:rPr lang="el-GR" sz="2000" dirty="0" err="1" smtClean="0"/>
              <a:t>δ.π</a:t>
            </a:r>
            <a:r>
              <a:rPr lang="el-GR" sz="2000" dirty="0" smtClean="0"/>
              <a:t>. εβδομαδιαίως σε κάθε τάξη (ενώ στα υπόλοιπα σχολεία ο χρόνος είναι 5 </a:t>
            </a:r>
            <a:r>
              <a:rPr lang="el-GR" sz="2000" dirty="0" err="1" smtClean="0"/>
              <a:t>δ.π</a:t>
            </a:r>
            <a:r>
              <a:rPr lang="el-GR" sz="2000" dirty="0" smtClean="0"/>
              <a:t>. στις τάξεις Α’ – Β’ και μόνο 4 </a:t>
            </a:r>
            <a:r>
              <a:rPr lang="el-GR" sz="2000" dirty="0" err="1" smtClean="0"/>
              <a:t>δ.π</a:t>
            </a:r>
            <a:r>
              <a:rPr lang="el-GR" sz="2000" dirty="0" smtClean="0"/>
              <a:t>. για τις τάξεις Γ’ – Στ’) . Το μάθημα έχει ως στόχο να αποτελέσει, για τα παιδιά και τους εκπαιδευτικούς, ακόμα μια «ασφαλιστική δικλείδα» επίτευξης των στόχων των νέων Αναλυτικών Προγραμμάτων για όλα τα παιδιά. Δεν στοχεύει στη διεκπεραίωση της κατ’ οίκον εργασίας στο σχολείο, αλλά στην ενίσχυση των παιδιών που είτε αντιμετωπίζουν αδυναμίες είτε μπορούν να προχωρήσουν ένα βήμα παραπάνω. </a:t>
            </a:r>
            <a:br>
              <a:rPr lang="el-GR" sz="2000" dirty="0" smtClean="0"/>
            </a:br>
            <a:endParaRPr lang="el-GR" sz="20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ΙΤΑΛΙΑ</a:t>
            </a:r>
            <a:endParaRPr lang="el-GR" dirty="0"/>
          </a:p>
        </p:txBody>
      </p:sp>
      <p:sp>
        <p:nvSpPr>
          <p:cNvPr id="3" name="2 - Θέση περιεχομένου"/>
          <p:cNvSpPr>
            <a:spLocks noGrp="1"/>
          </p:cNvSpPr>
          <p:nvPr>
            <p:ph idx="1"/>
          </p:nvPr>
        </p:nvSpPr>
        <p:spPr>
          <a:xfrm>
            <a:off x="285720" y="1214423"/>
            <a:ext cx="8686800" cy="3929090"/>
          </a:xfrm>
        </p:spPr>
        <p:txBody>
          <a:bodyPr/>
          <a:lstStyle/>
          <a:p>
            <a:r>
              <a:rPr lang="el-GR" sz="2400" b="1" dirty="0" smtClean="0"/>
              <a:t>Στην Ιταλία οι μαθητές ξεκινούν την πρωτοβάθμια εκπαίδευση στην ηλικία των 6 ετών και τελειώνουν στην ηλικία των 11 ετών . Τα σχολικά έτη στο δημοτικό διαρκούν 5 χρόνια.</a:t>
            </a:r>
          </a:p>
          <a:p>
            <a:r>
              <a:rPr lang="el-GR" sz="2400" b="1" dirty="0" smtClean="0"/>
              <a:t>Συγκεκριμένοι μαθησιακοί στόχοι στο σχολικό επίπεδο έχουν οριστεί για τα παρακάτω μαθήματα: Καθολική θρησκεία, ιταλική γλώσσα, αγγλική γλώσσα, ιστορία, γεωγραφία, μαθηματικά, επιστήμη, τεχνική εκπαίδευση, μουσική, τέχνη και σχέδιο και αθλητικές επιστήμες.</a:t>
            </a:r>
          </a:p>
          <a:p>
            <a:r>
              <a:rPr lang="el-GR" sz="2400" b="1" dirty="0" smtClean="0"/>
              <a:t>Κατά τις απογευματινές ώρες ασχολούνται με αθλητικές και καλλιτεχνικές δραστηριότητες.</a:t>
            </a:r>
          </a:p>
        </p:txBody>
      </p:sp>
      <p:pic>
        <p:nvPicPr>
          <p:cNvPr id="16387" name="Picture 3" descr="C:\Users\user\Desktop\images.jpg"/>
          <p:cNvPicPr>
            <a:picLocks noChangeAspect="1" noChangeArrowheads="1"/>
          </p:cNvPicPr>
          <p:nvPr/>
        </p:nvPicPr>
        <p:blipFill>
          <a:blip r:embed="rId2" cstate="print"/>
          <a:srcRect/>
          <a:stretch>
            <a:fillRect/>
          </a:stretch>
        </p:blipFill>
        <p:spPr bwMode="auto">
          <a:xfrm>
            <a:off x="5429256" y="4857760"/>
            <a:ext cx="1985779" cy="1857388"/>
          </a:xfrm>
          <a:prstGeom prst="rect">
            <a:avLst/>
          </a:prstGeom>
          <a:noFill/>
        </p:spPr>
      </p:pic>
      <p:pic>
        <p:nvPicPr>
          <p:cNvPr id="16388" name="Picture 4" descr="C:\Users\user\Desktop\αρχείο λήψης (1).png"/>
          <p:cNvPicPr>
            <a:picLocks noChangeAspect="1" noChangeArrowheads="1"/>
          </p:cNvPicPr>
          <p:nvPr/>
        </p:nvPicPr>
        <p:blipFill>
          <a:blip r:embed="rId3" cstate="print"/>
          <a:srcRect/>
          <a:stretch>
            <a:fillRect/>
          </a:stretch>
        </p:blipFill>
        <p:spPr bwMode="auto">
          <a:xfrm>
            <a:off x="3428992" y="142852"/>
            <a:ext cx="1714512" cy="8667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686800" cy="1071570"/>
          </a:xfrm>
        </p:spPr>
        <p:txBody>
          <a:bodyPr/>
          <a:lstStyle/>
          <a:p>
            <a:r>
              <a:rPr lang="el-GR" dirty="0" smtClean="0"/>
              <a:t>ΓΕΡΜΑΝΙΑ</a:t>
            </a:r>
            <a:endParaRPr lang="el-GR" dirty="0"/>
          </a:p>
        </p:txBody>
      </p:sp>
      <p:sp>
        <p:nvSpPr>
          <p:cNvPr id="3" name="2 - Θέση περιεχομένου"/>
          <p:cNvSpPr>
            <a:spLocks noGrp="1"/>
          </p:cNvSpPr>
          <p:nvPr>
            <p:ph idx="1"/>
          </p:nvPr>
        </p:nvSpPr>
        <p:spPr>
          <a:xfrm>
            <a:off x="304800" y="1142984"/>
            <a:ext cx="8686800" cy="5429288"/>
          </a:xfrm>
        </p:spPr>
        <p:txBody>
          <a:bodyPr>
            <a:normAutofit/>
          </a:bodyPr>
          <a:lstStyle/>
          <a:p>
            <a:r>
              <a:rPr lang="el-GR" sz="2000" dirty="0" smtClean="0"/>
              <a:t>Στη Γερμανία στις περισσότερες περιοχές τα δημοτικά σχολεία διαρκούν 4 έτη .Από 6 ετών μέχρι 10. Μετά ακολουθούν την κατεύθυνση που θέλουν ανάλογα με το πώς θα συνεχίσουν την εκπαίδευσή τους.</a:t>
            </a:r>
          </a:p>
          <a:p>
            <a:r>
              <a:rPr lang="el-GR" sz="2000" dirty="0" smtClean="0"/>
              <a:t>Κατά τη διάρκεια αυτών των 4 χρόνων διδάσκονται βασικά μαθήματα: ανάγνωσης, γραφής , αριθμητικής καθώς και μουσική και αθλοπαιδιές.</a:t>
            </a:r>
          </a:p>
          <a:p>
            <a:endParaRPr lang="el-GR" sz="2000" dirty="0" smtClean="0"/>
          </a:p>
          <a:p>
            <a:endParaRPr lang="el-GR" sz="2000" dirty="0" smtClean="0"/>
          </a:p>
          <a:p>
            <a:endParaRPr lang="el-GR" sz="2000" dirty="0" smtClean="0"/>
          </a:p>
          <a:p>
            <a:endParaRPr lang="el-GR" sz="2000" dirty="0" smtClean="0"/>
          </a:p>
          <a:p>
            <a:endParaRPr lang="el-GR" sz="2000" dirty="0" smtClean="0"/>
          </a:p>
          <a:p>
            <a:r>
              <a:rPr lang="el-GR" sz="2000" dirty="0" smtClean="0"/>
              <a:t>Στις εξωσχολικές τους δραστηριότητες ασχολούνται πολύ με τον αθλητισμό κάθε είδους , τη  μουσική καθώς  και  άλλων  καλλιτεχνικών δραστηριοτήτων.</a:t>
            </a:r>
          </a:p>
          <a:p>
            <a:endParaRPr lang="el-GR" sz="2000" dirty="0" smtClean="0"/>
          </a:p>
          <a:p>
            <a:r>
              <a:rPr lang="el-GR" sz="2000" dirty="0" smtClean="0"/>
              <a:t>Οι καλοκαιρινές διακοπές διαρκούν  2 μήνες αλλά  κατά  τη  διάρκεια του σχολικού έτους  υπάρχουν  πολυήμερες διακοπές.</a:t>
            </a:r>
            <a:endParaRPr lang="el-GR" sz="2000" dirty="0"/>
          </a:p>
        </p:txBody>
      </p:sp>
      <p:pic>
        <p:nvPicPr>
          <p:cNvPr id="16386" name="Picture 2" descr="C:\Users\user\Desktop\αρχείο λήψης.png"/>
          <p:cNvPicPr>
            <a:picLocks noChangeAspect="1" noChangeArrowheads="1"/>
          </p:cNvPicPr>
          <p:nvPr/>
        </p:nvPicPr>
        <p:blipFill>
          <a:blip r:embed="rId2" cstate="print"/>
          <a:srcRect/>
          <a:stretch>
            <a:fillRect/>
          </a:stretch>
        </p:blipFill>
        <p:spPr bwMode="auto">
          <a:xfrm>
            <a:off x="2571736" y="142852"/>
            <a:ext cx="1428750" cy="857250"/>
          </a:xfrm>
          <a:prstGeom prst="rect">
            <a:avLst/>
          </a:prstGeom>
          <a:noFill/>
        </p:spPr>
      </p:pic>
      <p:pic>
        <p:nvPicPr>
          <p:cNvPr id="17410" name="Picture 2" descr="C:\Users\user\Desktop\αρχείο λήψης (1).jpg"/>
          <p:cNvPicPr>
            <a:picLocks noChangeAspect="1" noChangeArrowheads="1"/>
          </p:cNvPicPr>
          <p:nvPr/>
        </p:nvPicPr>
        <p:blipFill>
          <a:blip r:embed="rId3" cstate="print"/>
          <a:srcRect/>
          <a:stretch>
            <a:fillRect/>
          </a:stretch>
        </p:blipFill>
        <p:spPr bwMode="auto">
          <a:xfrm>
            <a:off x="3357554" y="2857496"/>
            <a:ext cx="1575242" cy="16764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686800" cy="838200"/>
          </a:xfrm>
        </p:spPr>
        <p:txBody>
          <a:bodyPr/>
          <a:lstStyle/>
          <a:p>
            <a:r>
              <a:rPr lang="el-GR" dirty="0" smtClean="0"/>
              <a:t>             ΛΙΘΟΥΑΝΙΑ </a:t>
            </a:r>
            <a:endParaRPr lang="el-GR" dirty="0"/>
          </a:p>
        </p:txBody>
      </p:sp>
      <p:sp>
        <p:nvSpPr>
          <p:cNvPr id="3" name="2 - Θέση περιεχομένου"/>
          <p:cNvSpPr>
            <a:spLocks noGrp="1"/>
          </p:cNvSpPr>
          <p:nvPr>
            <p:ph idx="1"/>
          </p:nvPr>
        </p:nvSpPr>
        <p:spPr>
          <a:xfrm>
            <a:off x="285720" y="1142985"/>
            <a:ext cx="8686800" cy="3714776"/>
          </a:xfrm>
        </p:spPr>
        <p:txBody>
          <a:bodyPr>
            <a:normAutofit/>
          </a:bodyPr>
          <a:lstStyle/>
          <a:p>
            <a:r>
              <a:rPr lang="el-GR" sz="2000" dirty="0" smtClean="0"/>
              <a:t>Στη Λιθουανία το εκπαιδευτικό σύστημα χωρίζεται σε επίπεδα. Η αρχική εκπαίδευση παρέχεται από τα δημοτικά και διαρκεί 4 έτη. Από την ηλικία των 7 μέχρι 10 ετών.</a:t>
            </a:r>
            <a:endParaRPr lang="en-US" sz="2000" dirty="0" smtClean="0"/>
          </a:p>
          <a:p>
            <a:r>
              <a:rPr lang="el-GR" sz="2000" dirty="0" smtClean="0"/>
              <a:t>Διδάσκονται  τα βασικά μαθήματα και  οι εργασίες  γίνονται  κυρίως  στο  σχολείο  . </a:t>
            </a:r>
          </a:p>
          <a:p>
            <a:endParaRPr lang="el-GR" sz="2000" dirty="0" smtClean="0"/>
          </a:p>
          <a:p>
            <a:r>
              <a:rPr lang="el-GR" sz="2000" dirty="0" smtClean="0"/>
              <a:t>Στις  εξωσχολικές τους  δραστηριότητες  δίνουν  μεγάλη  σημασία  στην  ενασχόληση  με  μια  αθλητική  δραστηριότητα , στην  εκμάθηση  κάποιου  μουσικού  οργάνου  και  σε  καλλιτεχνικές  δραστηριότητες  όπως  ο χορός, η ζωγραφική κ.ά.</a:t>
            </a:r>
          </a:p>
          <a:p>
            <a:endParaRPr lang="el-GR" sz="2000" dirty="0" smtClean="0"/>
          </a:p>
        </p:txBody>
      </p:sp>
      <p:pic>
        <p:nvPicPr>
          <p:cNvPr id="19458" name="Picture 2" descr="C:\Users\user\Desktop\αρχείο λήψης (2).jpg"/>
          <p:cNvPicPr>
            <a:picLocks noChangeAspect="1" noChangeArrowheads="1"/>
          </p:cNvPicPr>
          <p:nvPr/>
        </p:nvPicPr>
        <p:blipFill>
          <a:blip r:embed="rId2" cstate="print"/>
          <a:srcRect/>
          <a:stretch>
            <a:fillRect/>
          </a:stretch>
        </p:blipFill>
        <p:spPr bwMode="auto">
          <a:xfrm>
            <a:off x="4214810" y="142852"/>
            <a:ext cx="1285875" cy="857250"/>
          </a:xfrm>
          <a:prstGeom prst="rect">
            <a:avLst/>
          </a:prstGeom>
          <a:noFill/>
        </p:spPr>
      </p:pic>
      <p:pic>
        <p:nvPicPr>
          <p:cNvPr id="16386" name="Picture 2" descr="C:\Users\user\Desktop\αρχείο λήψης.jpg"/>
          <p:cNvPicPr>
            <a:picLocks noChangeAspect="1" noChangeArrowheads="1"/>
          </p:cNvPicPr>
          <p:nvPr/>
        </p:nvPicPr>
        <p:blipFill>
          <a:blip r:embed="rId3" cstate="print"/>
          <a:srcRect/>
          <a:stretch>
            <a:fillRect/>
          </a:stretch>
        </p:blipFill>
        <p:spPr bwMode="auto">
          <a:xfrm>
            <a:off x="2928926" y="4429132"/>
            <a:ext cx="2643206" cy="2190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ΑΝΘΟΥΛΑ\NEO FOTOS\FOTOS\ΣΧΟΛΕΙΟ1\ΓΡΑΙΚΟΧΩΡΙ\17-18\teachers\DSCN2631.JPG"/>
          <p:cNvPicPr>
            <a:picLocks noGrp="1" noChangeAspect="1" noChangeArrowheads="1"/>
          </p:cNvPicPr>
          <p:nvPr>
            <p:ph idx="1"/>
          </p:nvPr>
        </p:nvPicPr>
        <p:blipFill>
          <a:blip r:embed="rId2" cstate="print"/>
          <a:srcRect/>
          <a:stretch>
            <a:fillRect/>
          </a:stretch>
        </p:blipFill>
        <p:spPr bwMode="auto">
          <a:xfrm>
            <a:off x="1142976" y="571480"/>
            <a:ext cx="7143771" cy="53578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ΕΡΕΥΝΗΤΙΚΗ  ΟΜΑΔΑ </a:t>
            </a:r>
            <a:endParaRPr lang="el-GR" dirty="0"/>
          </a:p>
        </p:txBody>
      </p:sp>
      <p:sp>
        <p:nvSpPr>
          <p:cNvPr id="3" name="2 - Θέση περιεχομένου"/>
          <p:cNvSpPr>
            <a:spLocks noGrp="1"/>
          </p:cNvSpPr>
          <p:nvPr>
            <p:ph idx="1"/>
          </p:nvPr>
        </p:nvSpPr>
        <p:spPr>
          <a:xfrm>
            <a:off x="214282" y="1285860"/>
            <a:ext cx="8686800" cy="2732093"/>
          </a:xfrm>
        </p:spPr>
        <p:txBody>
          <a:bodyPr>
            <a:normAutofit fontScale="92500" lnSpcReduction="20000"/>
          </a:bodyPr>
          <a:lstStyle/>
          <a:p>
            <a:r>
              <a:rPr lang="el-GR" dirty="0" err="1" smtClean="0"/>
              <a:t>Νικολέττα</a:t>
            </a:r>
            <a:r>
              <a:rPr lang="el-GR" dirty="0" smtClean="0"/>
              <a:t>, Αλέξανδρος, Μελίνα, Δημήτρης, </a:t>
            </a:r>
            <a:r>
              <a:rPr lang="el-GR" dirty="0" err="1" smtClean="0"/>
              <a:t>Χαρά,Θοδωρής</a:t>
            </a:r>
            <a:r>
              <a:rPr lang="el-GR" dirty="0" smtClean="0"/>
              <a:t>, Έλενα, Νικόλας, Δήμητρα, </a:t>
            </a:r>
            <a:r>
              <a:rPr lang="el-GR" dirty="0" err="1" smtClean="0"/>
              <a:t>Ίωνας</a:t>
            </a:r>
            <a:r>
              <a:rPr lang="el-GR" dirty="0" smtClean="0"/>
              <a:t>, Μαρία, Χάρης, </a:t>
            </a:r>
            <a:r>
              <a:rPr lang="el-GR" dirty="0" err="1" smtClean="0"/>
              <a:t>Θένια</a:t>
            </a:r>
            <a:r>
              <a:rPr lang="el-GR" dirty="0" smtClean="0"/>
              <a:t>, Αχιλλέας, Μελίνα, Φίλλιπος, </a:t>
            </a:r>
            <a:r>
              <a:rPr lang="el-GR" dirty="0" err="1" smtClean="0"/>
              <a:t>Ιλιάνα</a:t>
            </a:r>
            <a:r>
              <a:rPr lang="el-GR" dirty="0" smtClean="0"/>
              <a:t> </a:t>
            </a:r>
          </a:p>
          <a:p>
            <a:r>
              <a:rPr lang="el-GR" dirty="0" smtClean="0"/>
              <a:t>Σύνταξη επιστολής: </a:t>
            </a:r>
            <a:r>
              <a:rPr lang="el-GR" dirty="0" err="1" smtClean="0"/>
              <a:t>Ντάτση</a:t>
            </a:r>
            <a:r>
              <a:rPr lang="el-GR" dirty="0" smtClean="0"/>
              <a:t>  Μαίρη</a:t>
            </a:r>
          </a:p>
          <a:p>
            <a:r>
              <a:rPr lang="el-GR" dirty="0" smtClean="0"/>
              <a:t>Υπεύθυνη συντονισμού: Αλεξίου </a:t>
            </a:r>
            <a:r>
              <a:rPr lang="el-GR" dirty="0" err="1" smtClean="0"/>
              <a:t>Ανθούλα</a:t>
            </a:r>
            <a:endParaRPr lang="el-GR" dirty="0"/>
          </a:p>
        </p:txBody>
      </p:sp>
      <p:pic>
        <p:nvPicPr>
          <p:cNvPr id="4" name="3 - Εικόνα" descr="C:\Users\user\Desktop\ΑΝΘΟΥΛΑ\NEO FOTOS\FOTOS\ΣΧΟΛΕΙΟ1\ΓΡΑΙΚΟΧΩΡΙ\17-18\DSCN2609.JPG"/>
          <p:cNvPicPr/>
          <p:nvPr/>
        </p:nvPicPr>
        <p:blipFill>
          <a:blip r:embed="rId2" cstate="print"/>
          <a:srcRect/>
          <a:stretch>
            <a:fillRect/>
          </a:stretch>
        </p:blipFill>
        <p:spPr bwMode="auto">
          <a:xfrm>
            <a:off x="2000232" y="3786190"/>
            <a:ext cx="5046649" cy="2654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ΣΑΣ  ΕΥΧΟΜΑΣΤΕ ….</a:t>
            </a:r>
            <a:endParaRPr lang="el-GR" dirty="0"/>
          </a:p>
        </p:txBody>
      </p:sp>
      <p:sp>
        <p:nvSpPr>
          <p:cNvPr id="3" name="2 - Θέση περιεχομένου"/>
          <p:cNvSpPr>
            <a:spLocks noGrp="1"/>
          </p:cNvSpPr>
          <p:nvPr>
            <p:ph idx="1"/>
          </p:nvPr>
        </p:nvSpPr>
        <p:spPr>
          <a:xfrm>
            <a:off x="928662" y="2357430"/>
            <a:ext cx="7643866" cy="4222761"/>
          </a:xfrm>
        </p:spPr>
        <p:txBody>
          <a:bodyPr>
            <a:normAutofit fontScale="92500"/>
          </a:bodyPr>
          <a:lstStyle/>
          <a:p>
            <a:r>
              <a:rPr lang="de-DE" dirty="0" smtClean="0"/>
              <a:t>Guter Sommer!</a:t>
            </a:r>
            <a:r>
              <a:rPr lang="el-GR" dirty="0" smtClean="0"/>
              <a:t> </a:t>
            </a:r>
            <a:r>
              <a:rPr lang="bg-BG" dirty="0" smtClean="0"/>
              <a:t>Добро лято!</a:t>
            </a:r>
            <a:r>
              <a:rPr lang="da-DK" dirty="0" smtClean="0"/>
              <a:t> God sommer!</a:t>
            </a:r>
            <a:r>
              <a:rPr lang="el-GR" dirty="0" smtClean="0"/>
              <a:t> </a:t>
            </a:r>
            <a:r>
              <a:rPr lang="en-US" dirty="0" smtClean="0"/>
              <a:t/>
            </a:r>
            <a:br>
              <a:rPr lang="en-US" dirty="0" smtClean="0"/>
            </a:br>
            <a:r>
              <a:rPr lang="en-US" dirty="0" err="1" smtClean="0"/>
              <a:t>Dobré</a:t>
            </a:r>
            <a:r>
              <a:rPr lang="en-US" dirty="0" smtClean="0"/>
              <a:t> </a:t>
            </a:r>
            <a:r>
              <a:rPr lang="en-US" dirty="0" err="1" smtClean="0"/>
              <a:t>léto</a:t>
            </a:r>
            <a:r>
              <a:rPr lang="en-US" dirty="0" smtClean="0"/>
              <a:t>!</a:t>
            </a:r>
            <a:r>
              <a:rPr lang="el-GR" dirty="0" smtClean="0"/>
              <a:t> </a:t>
            </a:r>
            <a:r>
              <a:rPr lang="et-EE" dirty="0" smtClean="0"/>
              <a:t>Hea suvi!</a:t>
            </a:r>
            <a:r>
              <a:rPr lang="el-GR" dirty="0" smtClean="0"/>
              <a:t> </a:t>
            </a:r>
            <a:r>
              <a:rPr lang="fr-FR" dirty="0" smtClean="0"/>
              <a:t>Bon été!</a:t>
            </a:r>
            <a:r>
              <a:rPr lang="el-GR" dirty="0" smtClean="0"/>
              <a:t> </a:t>
            </a:r>
            <a:r>
              <a:rPr lang="en-US" dirty="0" err="1" smtClean="0"/>
              <a:t>Dobar</a:t>
            </a:r>
            <a:r>
              <a:rPr lang="en-US" dirty="0" smtClean="0"/>
              <a:t> </a:t>
            </a:r>
            <a:r>
              <a:rPr lang="en-US" dirty="0" err="1" smtClean="0"/>
              <a:t>ljeto</a:t>
            </a:r>
            <a:r>
              <a:rPr lang="en-US" dirty="0" smtClean="0"/>
              <a:t>!</a:t>
            </a:r>
            <a:br>
              <a:rPr lang="en-US" dirty="0" smtClean="0"/>
            </a:br>
            <a:r>
              <a:rPr lang="en-US" dirty="0" err="1" smtClean="0"/>
              <a:t>Buen</a:t>
            </a:r>
            <a:r>
              <a:rPr lang="en-US" dirty="0" smtClean="0"/>
              <a:t> </a:t>
            </a:r>
            <a:r>
              <a:rPr lang="en-US" dirty="0" err="1" smtClean="0"/>
              <a:t>verano</a:t>
            </a:r>
            <a:r>
              <a:rPr lang="en-US" dirty="0" smtClean="0"/>
              <a:t>!</a:t>
            </a:r>
            <a:r>
              <a:rPr lang="el-GR" dirty="0" smtClean="0"/>
              <a:t> </a:t>
            </a:r>
            <a:r>
              <a:rPr lang="it-IT" dirty="0" smtClean="0"/>
              <a:t>Buona estate!</a:t>
            </a:r>
            <a:r>
              <a:rPr lang="el-GR" dirty="0" smtClean="0"/>
              <a:t> </a:t>
            </a:r>
            <a:r>
              <a:rPr lang="en-US" dirty="0" err="1" smtClean="0"/>
              <a:t>Laba</a:t>
            </a:r>
            <a:r>
              <a:rPr lang="en-US" dirty="0" smtClean="0"/>
              <a:t> </a:t>
            </a:r>
            <a:r>
              <a:rPr lang="en-US" dirty="0" err="1" smtClean="0"/>
              <a:t>vasara</a:t>
            </a:r>
            <a:r>
              <a:rPr lang="en-US" dirty="0" smtClean="0"/>
              <a:t>!</a:t>
            </a:r>
            <a:r>
              <a:rPr lang="el-GR" dirty="0" smtClean="0"/>
              <a:t> </a:t>
            </a:r>
          </a:p>
          <a:p>
            <a:r>
              <a:rPr lang="lt-LT" dirty="0" smtClean="0"/>
              <a:t>Gera vasara!</a:t>
            </a:r>
            <a:r>
              <a:rPr lang="el-GR" dirty="0" smtClean="0"/>
              <a:t> </a:t>
            </a:r>
            <a:r>
              <a:rPr lang="en-US" dirty="0" err="1" smtClean="0"/>
              <a:t>Gudden</a:t>
            </a:r>
            <a:r>
              <a:rPr lang="en-US" dirty="0" smtClean="0"/>
              <a:t> Summer!</a:t>
            </a:r>
            <a:r>
              <a:rPr lang="hu-HU" dirty="0" smtClean="0"/>
              <a:t> Jó nyár!</a:t>
            </a:r>
            <a:r>
              <a:rPr lang="el-GR" dirty="0" smtClean="0"/>
              <a:t> </a:t>
            </a:r>
          </a:p>
          <a:p>
            <a:r>
              <a:rPr lang="en-US" dirty="0" err="1" smtClean="0"/>
              <a:t>Sajf</a:t>
            </a:r>
            <a:r>
              <a:rPr lang="en-US" dirty="0" smtClean="0"/>
              <a:t> </a:t>
            </a:r>
            <a:r>
              <a:rPr lang="en-US" dirty="0" err="1" smtClean="0"/>
              <a:t>tajjeb</a:t>
            </a:r>
            <a:r>
              <a:rPr lang="en-US" dirty="0" smtClean="0"/>
              <a:t>!</a:t>
            </a:r>
            <a:r>
              <a:rPr lang="el-GR" dirty="0" smtClean="0"/>
              <a:t> </a:t>
            </a:r>
            <a:r>
              <a:rPr lang="en-US" dirty="0" err="1" smtClean="0"/>
              <a:t>Bom</a:t>
            </a:r>
            <a:r>
              <a:rPr lang="en-US" dirty="0" smtClean="0"/>
              <a:t> </a:t>
            </a:r>
            <a:r>
              <a:rPr lang="en-US" dirty="0" err="1" smtClean="0"/>
              <a:t>verão</a:t>
            </a:r>
            <a:r>
              <a:rPr lang="en-US" dirty="0" smtClean="0"/>
              <a:t>!</a:t>
            </a:r>
            <a:r>
              <a:rPr lang="ro-RO" dirty="0" smtClean="0"/>
              <a:t> Vara bună!</a:t>
            </a:r>
            <a:r>
              <a:rPr lang="el-GR" dirty="0" smtClean="0"/>
              <a:t> </a:t>
            </a:r>
            <a:r>
              <a:rPr lang="sl-SI" dirty="0" smtClean="0"/>
              <a:t>Dobro poletje!</a:t>
            </a:r>
            <a:r>
              <a:rPr lang="sk-SK" dirty="0" smtClean="0"/>
              <a:t> Dobré leto!</a:t>
            </a:r>
            <a:endParaRPr lang="el-GR" dirty="0" smtClean="0"/>
          </a:p>
          <a:p>
            <a:r>
              <a:rPr lang="el-GR" dirty="0" smtClean="0"/>
              <a:t> </a:t>
            </a:r>
            <a:endParaRPr lang="el-GR" dirty="0"/>
          </a:p>
        </p:txBody>
      </p:sp>
      <p:sp>
        <p:nvSpPr>
          <p:cNvPr id="4" name="3 - Καρδιά"/>
          <p:cNvSpPr/>
          <p:nvPr/>
        </p:nvSpPr>
        <p:spPr>
          <a:xfrm>
            <a:off x="4429124" y="285728"/>
            <a:ext cx="2928958" cy="200026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r>
              <a:rPr lang="el-GR" sz="2000" b="1" dirty="0" smtClean="0">
                <a:solidFill>
                  <a:srgbClr val="FF0000"/>
                </a:solidFill>
              </a:rPr>
              <a:t>ΚΑΛΟ  ΚΑΛΟΚΑΙΡΙ!!!</a:t>
            </a:r>
          </a:p>
          <a:p>
            <a:pPr algn="ct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user\Desktop\images.jpg"/>
          <p:cNvPicPr>
            <a:picLocks noChangeAspect="1" noChangeArrowheads="1"/>
          </p:cNvPicPr>
          <p:nvPr/>
        </p:nvPicPr>
        <p:blipFill>
          <a:blip r:embed="rId2" cstate="print"/>
          <a:srcRect/>
          <a:stretch>
            <a:fillRect/>
          </a:stretch>
        </p:blipFill>
        <p:spPr bwMode="auto">
          <a:xfrm>
            <a:off x="785786" y="785795"/>
            <a:ext cx="7715304" cy="5550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πολη</a:t>
            </a:r>
            <a:r>
              <a:rPr lang="el-GR" dirty="0" smtClean="0"/>
              <a:t>  </a:t>
            </a:r>
            <a:r>
              <a:rPr lang="el-GR" dirty="0" err="1" smtClean="0"/>
              <a:t>μασ</a:t>
            </a:r>
            <a:r>
              <a:rPr lang="el-GR" dirty="0" smtClean="0"/>
              <a:t>:  </a:t>
            </a:r>
            <a:r>
              <a:rPr lang="el-GR" dirty="0" err="1" smtClean="0"/>
              <a:t>ηγουμενιτσα</a:t>
            </a:r>
            <a:endParaRPr lang="el-GR" dirty="0"/>
          </a:p>
        </p:txBody>
      </p:sp>
      <p:pic>
        <p:nvPicPr>
          <p:cNvPr id="4" name="3 - Θέση περιεχομένου" descr="C:\Users\user\Desktop\igoum.jpg"/>
          <p:cNvPicPr>
            <a:picLocks noGrp="1"/>
          </p:cNvPicPr>
          <p:nvPr>
            <p:ph idx="1"/>
          </p:nvPr>
        </p:nvPicPr>
        <p:blipFill>
          <a:blip r:embed="rId2" cstate="print"/>
          <a:srcRect/>
          <a:stretch>
            <a:fillRect/>
          </a:stretch>
        </p:blipFill>
        <p:spPr bwMode="auto">
          <a:xfrm>
            <a:off x="928662" y="1428736"/>
            <a:ext cx="7358114" cy="45720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σχολειο</a:t>
            </a:r>
            <a:r>
              <a:rPr lang="el-GR" dirty="0" smtClean="0"/>
              <a:t> </a:t>
            </a:r>
            <a:r>
              <a:rPr lang="el-GR" dirty="0" err="1" smtClean="0"/>
              <a:t>μασ</a:t>
            </a:r>
            <a:r>
              <a:rPr lang="el-GR" dirty="0" smtClean="0"/>
              <a:t>!</a:t>
            </a:r>
            <a:endParaRPr lang="el-GR" dirty="0"/>
          </a:p>
        </p:txBody>
      </p:sp>
      <p:pic>
        <p:nvPicPr>
          <p:cNvPr id="4" name="3 - Θέση περιεχομένου" descr="C:\Users\user\Desktop\sxolio.jpg"/>
          <p:cNvPicPr>
            <a:picLocks noGrp="1"/>
          </p:cNvPicPr>
          <p:nvPr>
            <p:ph idx="1"/>
          </p:nvPr>
        </p:nvPicPr>
        <p:blipFill>
          <a:blip r:embed="rId2" cstate="print"/>
          <a:srcRect/>
          <a:stretch>
            <a:fillRect/>
          </a:stretch>
        </p:blipFill>
        <p:spPr bwMode="auto">
          <a:xfrm>
            <a:off x="928662" y="1357298"/>
            <a:ext cx="7572428" cy="49292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ΓΝΩΡΙΜΙΑ ΜΕ ΤΟ </a:t>
            </a:r>
            <a:r>
              <a:rPr lang="en-US" dirty="0" smtClean="0"/>
              <a:t>TEACHERS  4EUROPE</a:t>
            </a:r>
            <a:endParaRPr lang="el-GR" dirty="0"/>
          </a:p>
        </p:txBody>
      </p:sp>
      <p:pic>
        <p:nvPicPr>
          <p:cNvPr id="17411" name="Picture 3" descr="C:\Users\user\Desktop\ΑΝΘΟΥΛΑ\NEO FOTOS\FOTOS\ΣΧΟΛΕΙΟ1\ΓΡΑΙΚΟΧΩΡΙ\17-18\teachers\DSCN2626.JPG"/>
          <p:cNvPicPr>
            <a:picLocks noGrp="1" noChangeAspect="1" noChangeArrowheads="1"/>
          </p:cNvPicPr>
          <p:nvPr>
            <p:ph idx="1"/>
          </p:nvPr>
        </p:nvPicPr>
        <p:blipFill>
          <a:blip r:embed="rId2" cstate="print"/>
          <a:srcRect/>
          <a:stretch>
            <a:fillRect/>
          </a:stretch>
        </p:blipFill>
        <p:spPr bwMode="auto">
          <a:xfrm>
            <a:off x="714348" y="1554163"/>
            <a:ext cx="7786742" cy="47847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304800" y="1554162"/>
            <a:ext cx="8686800" cy="5232424"/>
          </a:xfrm>
        </p:spPr>
        <p:txBody>
          <a:bodyPr/>
          <a:lstStyle/>
          <a:p>
            <a:endParaRPr lang="el-GR" dirty="0"/>
          </a:p>
        </p:txBody>
      </p:sp>
      <p:graphicFrame>
        <p:nvGraphicFramePr>
          <p:cNvPr id="1028" name="Object 4"/>
          <p:cNvGraphicFramePr>
            <a:graphicFrameLocks noChangeAspect="1"/>
          </p:cNvGraphicFramePr>
          <p:nvPr/>
        </p:nvGraphicFramePr>
        <p:xfrm>
          <a:off x="142844" y="1000108"/>
          <a:ext cx="8786874" cy="5318148"/>
        </p:xfrm>
        <a:graphic>
          <a:graphicData uri="http://schemas.openxmlformats.org/presentationml/2006/ole">
            <p:oleObj spid="_x0000_s1028" name="Acrobat Document" r:id="rId3" imgW="17148960" imgH="17157600" progId="AcroExch.Document.DC">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ΠΩΣ  ΕΡΓΑΣΤΗΚΑΜΕ!</a:t>
            </a:r>
            <a:endParaRPr lang="el-GR" dirty="0"/>
          </a:p>
        </p:txBody>
      </p:sp>
      <p:sp>
        <p:nvSpPr>
          <p:cNvPr id="3" name="2 - Θέση περιεχομένου"/>
          <p:cNvSpPr>
            <a:spLocks noGrp="1"/>
          </p:cNvSpPr>
          <p:nvPr>
            <p:ph idx="1"/>
          </p:nvPr>
        </p:nvSpPr>
        <p:spPr>
          <a:xfrm>
            <a:off x="214282" y="1554162"/>
            <a:ext cx="8858312" cy="4525963"/>
          </a:xfrm>
        </p:spPr>
        <p:txBody>
          <a:bodyPr/>
          <a:lstStyle/>
          <a:p>
            <a:r>
              <a:rPr lang="el-GR" dirty="0" smtClean="0"/>
              <a:t>Μελετήσαμε το υλικό που μας δόθηκε .</a:t>
            </a:r>
          </a:p>
          <a:p>
            <a:r>
              <a:rPr lang="el-GR" dirty="0" smtClean="0"/>
              <a:t>Βρήκαμε θέματα που αφορούν την Ευρώπη μέσα από τα μαθήματά μας : Γεωγραφία, </a:t>
            </a:r>
            <a:r>
              <a:rPr lang="el-GR" dirty="0" err="1" smtClean="0"/>
              <a:t>Ιστορία,Αγγλικά</a:t>
            </a:r>
            <a:r>
              <a:rPr lang="el-GR" dirty="0" smtClean="0"/>
              <a:t>.</a:t>
            </a:r>
          </a:p>
          <a:p>
            <a:r>
              <a:rPr lang="el-GR" dirty="0" smtClean="0"/>
              <a:t>Ταξιδέψαμε διαδικτυακά σε διάφορες Ευρωπαϊκές χώρες.</a:t>
            </a:r>
          </a:p>
          <a:p>
            <a:r>
              <a:rPr lang="el-GR" dirty="0" smtClean="0"/>
              <a:t>Επικοινωνήσαμε με </a:t>
            </a:r>
            <a:r>
              <a:rPr lang="en-US" dirty="0" smtClean="0"/>
              <a:t>mail</a:t>
            </a:r>
            <a:r>
              <a:rPr lang="el-GR" dirty="0" smtClean="0"/>
              <a:t> στέλνοντας επιστολή σε διάφορα Ευρωπαϊκά κράτη.</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επιστολη</a:t>
            </a:r>
            <a:r>
              <a:rPr lang="el-GR" dirty="0" smtClean="0"/>
              <a:t>  </a:t>
            </a:r>
            <a:r>
              <a:rPr lang="el-GR" dirty="0" err="1" smtClean="0"/>
              <a:t>μασ</a:t>
            </a:r>
            <a:r>
              <a:rPr lang="el-GR" dirty="0" smtClean="0"/>
              <a:t>!</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n-US" dirty="0" smtClean="0"/>
              <a:t>Dear  European  friends,</a:t>
            </a:r>
            <a:endParaRPr lang="el-GR" dirty="0" smtClean="0"/>
          </a:p>
          <a:p>
            <a:r>
              <a:rPr lang="en-US" dirty="0" smtClean="0"/>
              <a:t>Hello!  How  are  you?</a:t>
            </a:r>
            <a:endParaRPr lang="el-GR" dirty="0" smtClean="0"/>
          </a:p>
          <a:p>
            <a:r>
              <a:rPr lang="en-US" dirty="0" smtClean="0"/>
              <a:t>We  are  sending  </a:t>
            </a:r>
            <a:r>
              <a:rPr lang="en-US" dirty="0" err="1" smtClean="0"/>
              <a:t>thiw</a:t>
            </a:r>
            <a:r>
              <a:rPr lang="en-US" dirty="0" smtClean="0"/>
              <a:t>  e-mail  in  order  to get  to  know  </a:t>
            </a:r>
            <a:r>
              <a:rPr lang="en-US" dirty="0" err="1" smtClean="0"/>
              <a:t>eachother</a:t>
            </a:r>
            <a:r>
              <a:rPr lang="en-US" dirty="0" smtClean="0"/>
              <a:t>.</a:t>
            </a:r>
            <a:endParaRPr lang="el-GR" dirty="0" smtClean="0"/>
          </a:p>
          <a:p>
            <a:r>
              <a:rPr lang="en-US" dirty="0" smtClean="0"/>
              <a:t>We  are  pupils  in  the  6</a:t>
            </a:r>
            <a:r>
              <a:rPr lang="en-US" baseline="30000" dirty="0" smtClean="0"/>
              <a:t>th</a:t>
            </a:r>
            <a:r>
              <a:rPr lang="en-US" dirty="0" smtClean="0"/>
              <a:t>  grade  of  a  Primary  school  in  </a:t>
            </a:r>
            <a:r>
              <a:rPr lang="en-US" dirty="0" err="1" smtClean="0"/>
              <a:t>Igoumenitsa</a:t>
            </a:r>
            <a:r>
              <a:rPr lang="en-US" dirty="0" smtClean="0"/>
              <a:t>.</a:t>
            </a:r>
            <a:endParaRPr lang="el-GR" dirty="0" smtClean="0"/>
          </a:p>
          <a:p>
            <a:r>
              <a:rPr lang="en-US" dirty="0" err="1" smtClean="0"/>
              <a:t>Igoumenitsa</a:t>
            </a:r>
            <a:r>
              <a:rPr lang="en-US" dirty="0" smtClean="0"/>
              <a:t>  </a:t>
            </a:r>
            <a:r>
              <a:rPr lang="en-US" dirty="0" err="1" smtClean="0"/>
              <a:t>iw</a:t>
            </a:r>
            <a:r>
              <a:rPr lang="en-US" dirty="0" smtClean="0"/>
              <a:t>  a  small  town  in  the  west  part  of  Greece. It  has got  many  beautiful  beaches  and  a  port. I  </a:t>
            </a:r>
            <a:r>
              <a:rPr lang="en-US" dirty="0" err="1" smtClean="0"/>
              <a:t>goumenitsa</a:t>
            </a:r>
            <a:r>
              <a:rPr lang="en-US" dirty="0" smtClean="0"/>
              <a:t>  borders  with  Albania  and  </a:t>
            </a:r>
            <a:r>
              <a:rPr lang="en-US" dirty="0" err="1" smtClean="0"/>
              <a:t>Ioaninna</a:t>
            </a:r>
            <a:r>
              <a:rPr lang="en-US" dirty="0" smtClean="0"/>
              <a:t>.</a:t>
            </a:r>
            <a:endParaRPr lang="el-GR" dirty="0" smtClean="0"/>
          </a:p>
          <a:p>
            <a:r>
              <a:rPr lang="en-US" dirty="0" smtClean="0"/>
              <a:t>Our  school  starts  at  8:15’  and  finishes  at  13: 15’ . We  study  </a:t>
            </a:r>
            <a:r>
              <a:rPr lang="en-US" dirty="0" err="1" smtClean="0"/>
              <a:t>Language,Maths</a:t>
            </a:r>
            <a:r>
              <a:rPr lang="en-US" dirty="0" smtClean="0"/>
              <a:t>, History, Science, Geography, Religious Education, Physical  Education, Citizenship, Information  technology, Art, English  and  German.</a:t>
            </a:r>
            <a:endParaRPr lang="el-GR" dirty="0" smtClean="0"/>
          </a:p>
          <a:p>
            <a:r>
              <a:rPr lang="en-US" dirty="0" smtClean="0"/>
              <a:t>Our  school  closes  for  holidays at  Christmas  for  two  weeks, at Easter for another two  weeks  and  in  the  summer  for  three  months.</a:t>
            </a:r>
            <a:endParaRPr lang="el-GR" dirty="0" smtClean="0"/>
          </a:p>
          <a:p>
            <a:r>
              <a:rPr lang="en-US" dirty="0" smtClean="0"/>
              <a:t>We  have  many  hobbies and our  afternoons  are  very  busy. Most  of  us  do  sports. The  most  popular  are : football, basketball, volleyball, tennis, </a:t>
            </a:r>
            <a:r>
              <a:rPr lang="en-US" dirty="0" err="1" smtClean="0"/>
              <a:t>raung</a:t>
            </a:r>
            <a:r>
              <a:rPr lang="en-US" dirty="0" smtClean="0"/>
              <a:t>,  </a:t>
            </a:r>
            <a:r>
              <a:rPr lang="en-US" dirty="0" err="1" smtClean="0"/>
              <a:t>karate,dancing</a:t>
            </a:r>
            <a:r>
              <a:rPr lang="en-US" dirty="0" smtClean="0"/>
              <a:t>,  cycling  and  hiking.  We  also </a:t>
            </a:r>
            <a:r>
              <a:rPr lang="en-US" dirty="0" err="1" smtClean="0"/>
              <a:t>attens</a:t>
            </a:r>
            <a:r>
              <a:rPr lang="en-US" dirty="0" smtClean="0"/>
              <a:t>  music  and  art  classes.</a:t>
            </a:r>
            <a:endParaRPr lang="el-GR" dirty="0" smtClean="0"/>
          </a:p>
          <a:p>
            <a:r>
              <a:rPr lang="en-US" dirty="0" smtClean="0"/>
              <a:t>Now  we  would  like  to  know  some  thing  about  you.</a:t>
            </a:r>
            <a:endParaRPr lang="el-GR" dirty="0" smtClean="0"/>
          </a:p>
          <a:p>
            <a:r>
              <a:rPr lang="en-US" dirty="0" smtClean="0"/>
              <a:t>Where  do  you  live?</a:t>
            </a:r>
            <a:endParaRPr lang="el-GR" dirty="0" smtClean="0"/>
          </a:p>
          <a:p>
            <a:r>
              <a:rPr lang="en-US" dirty="0" smtClean="0"/>
              <a:t>Could  you  tell  us about  the  place  you  live?</a:t>
            </a:r>
            <a:endParaRPr lang="el-GR" dirty="0" smtClean="0"/>
          </a:p>
          <a:p>
            <a:r>
              <a:rPr lang="en-US" dirty="0" smtClean="0"/>
              <a:t>What  subjects  do  you  study  at  your  school  and  when  does  your  school  close  for  holidays?</a:t>
            </a:r>
            <a:endParaRPr lang="el-GR" dirty="0" smtClean="0"/>
          </a:p>
          <a:p>
            <a:r>
              <a:rPr lang="en-US" dirty="0" smtClean="0"/>
              <a:t>Finally  could  you  tell  us  about  your  hobbies?</a:t>
            </a:r>
            <a:endParaRPr lang="el-GR" dirty="0" smtClean="0"/>
          </a:p>
          <a:p>
            <a:r>
              <a:rPr lang="en-US" dirty="0" smtClean="0"/>
              <a:t>We  are  looking  </a:t>
            </a:r>
            <a:r>
              <a:rPr lang="en-US" dirty="0" err="1" smtClean="0"/>
              <a:t>forworld</a:t>
            </a:r>
            <a:r>
              <a:rPr lang="en-US" dirty="0" smtClean="0"/>
              <a:t>  to  hearing  from  you!</a:t>
            </a:r>
            <a:endParaRPr lang="el-GR" dirty="0" smtClean="0"/>
          </a:p>
          <a:p>
            <a:r>
              <a:rPr lang="en-US" dirty="0" smtClean="0"/>
              <a:t>Love, </a:t>
            </a:r>
            <a:endParaRPr lang="el-GR" dirty="0" smtClean="0"/>
          </a:p>
          <a:p>
            <a:r>
              <a:rPr lang="en-US" dirty="0" smtClean="0"/>
              <a:t>Our  names: Maria, Fillip ,Elena,  </a:t>
            </a:r>
            <a:r>
              <a:rPr lang="en-US" dirty="0" err="1" smtClean="0"/>
              <a:t>Charis</a:t>
            </a:r>
            <a:r>
              <a:rPr lang="en-US" dirty="0" smtClean="0"/>
              <a:t>, </a:t>
            </a:r>
            <a:r>
              <a:rPr lang="en-US" dirty="0" err="1" smtClean="0"/>
              <a:t>Iliana</a:t>
            </a:r>
            <a:r>
              <a:rPr lang="en-US" dirty="0" smtClean="0"/>
              <a:t>, Theo, </a:t>
            </a:r>
            <a:r>
              <a:rPr lang="en-US" dirty="0" err="1" smtClean="0"/>
              <a:t>Athina</a:t>
            </a:r>
            <a:r>
              <a:rPr lang="en-US" dirty="0" smtClean="0"/>
              <a:t>,  </a:t>
            </a:r>
            <a:r>
              <a:rPr lang="en-US" dirty="0" err="1" smtClean="0"/>
              <a:t>Alexandros</a:t>
            </a:r>
            <a:r>
              <a:rPr lang="en-US" dirty="0" smtClean="0"/>
              <a:t>, Melina, </a:t>
            </a:r>
            <a:r>
              <a:rPr lang="en-US" dirty="0" err="1" smtClean="0"/>
              <a:t>Dimitris</a:t>
            </a:r>
            <a:r>
              <a:rPr lang="en-US" dirty="0" smtClean="0"/>
              <a:t>, Melina,  </a:t>
            </a:r>
            <a:r>
              <a:rPr lang="en-US" dirty="0" err="1" smtClean="0"/>
              <a:t>Ionas</a:t>
            </a:r>
            <a:r>
              <a:rPr lang="en-US" dirty="0" smtClean="0"/>
              <a:t>, </a:t>
            </a:r>
            <a:r>
              <a:rPr lang="en-US" dirty="0" err="1" smtClean="0"/>
              <a:t>Dimitra</a:t>
            </a:r>
            <a:r>
              <a:rPr lang="en-US" dirty="0" smtClean="0"/>
              <a:t>, Nic ,</a:t>
            </a:r>
            <a:r>
              <a:rPr lang="en-US" dirty="0" err="1" smtClean="0"/>
              <a:t>Nikoletta</a:t>
            </a:r>
            <a:r>
              <a:rPr lang="en-US" dirty="0" smtClean="0"/>
              <a:t>, </a:t>
            </a:r>
            <a:r>
              <a:rPr lang="en-US" dirty="0" err="1" smtClean="0"/>
              <a:t>Achilleas</a:t>
            </a:r>
            <a:r>
              <a:rPr lang="en-US" dirty="0" smtClean="0"/>
              <a:t>, </a:t>
            </a:r>
            <a:r>
              <a:rPr lang="en-US" dirty="0" err="1" smtClean="0"/>
              <a:t>Chara</a:t>
            </a:r>
            <a:endParaRPr lang="el-GR" dirty="0" smtClean="0"/>
          </a:p>
          <a:p>
            <a:r>
              <a:rPr lang="en-US" dirty="0" smtClean="0"/>
              <a:t>Teachers  names : </a:t>
            </a:r>
            <a:r>
              <a:rPr lang="en-US" dirty="0" err="1" smtClean="0"/>
              <a:t>Alexiou</a:t>
            </a:r>
            <a:r>
              <a:rPr lang="en-US" dirty="0" smtClean="0"/>
              <a:t>  </a:t>
            </a:r>
            <a:r>
              <a:rPr lang="en-US" dirty="0" err="1" smtClean="0"/>
              <a:t>Anthoula</a:t>
            </a:r>
            <a:r>
              <a:rPr lang="en-US" dirty="0" smtClean="0"/>
              <a:t>  and  </a:t>
            </a:r>
            <a:r>
              <a:rPr lang="en-US" dirty="0" err="1" smtClean="0"/>
              <a:t>Ntatsi</a:t>
            </a:r>
            <a:r>
              <a:rPr lang="en-US" dirty="0" smtClean="0"/>
              <a:t>  Maria (English teacher)</a:t>
            </a:r>
            <a:endParaRPr lang="el-GR" dirty="0" smtClean="0"/>
          </a:p>
          <a:p>
            <a:endParaRPr lang="el-GR" dirty="0"/>
          </a:p>
        </p:txBody>
      </p:sp>
      <p:pic>
        <p:nvPicPr>
          <p:cNvPr id="19458" name="Picture 2" descr="C:\Users\user\Desktop\αρχείο λήψης.jpg"/>
          <p:cNvPicPr>
            <a:picLocks noChangeAspect="1" noChangeArrowheads="1"/>
          </p:cNvPicPr>
          <p:nvPr/>
        </p:nvPicPr>
        <p:blipFill>
          <a:blip r:embed="rId2" cstate="print"/>
          <a:srcRect/>
          <a:stretch>
            <a:fillRect/>
          </a:stretch>
        </p:blipFill>
        <p:spPr bwMode="auto">
          <a:xfrm>
            <a:off x="4857751" y="214290"/>
            <a:ext cx="1483189" cy="1571636"/>
          </a:xfrm>
          <a:prstGeom prst="rect">
            <a:avLst/>
          </a:prstGeom>
          <a:noFill/>
        </p:spPr>
      </p:pic>
      <p:cxnSp>
        <p:nvCxnSpPr>
          <p:cNvPr id="6" name="5 - Ευθύγραμμο βέλος σύνδεσης"/>
          <p:cNvCxnSpPr/>
          <p:nvPr/>
        </p:nvCxnSpPr>
        <p:spPr>
          <a:xfrm>
            <a:off x="4500562" y="285728"/>
            <a:ext cx="571504" cy="4286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2"/>
          </p:nvPr>
        </p:nvSpPr>
        <p:spPr>
          <a:xfrm>
            <a:off x="2071670" y="1428736"/>
            <a:ext cx="6643734" cy="4643470"/>
          </a:xfrm>
        </p:spPr>
        <p:txBody>
          <a:bodyPr/>
          <a:lstStyle/>
          <a:p>
            <a:r>
              <a:rPr lang="el-GR" dirty="0" smtClean="0"/>
              <a:t>● Οι μαθητές παρακολουθούν το πρόγραμμα  της υποχρεωτικής εκπαίδευσης από την ηλικία 5 ετών μέχρι 12 στην πρωτοβάθμια. </a:t>
            </a:r>
          </a:p>
          <a:p>
            <a:r>
              <a:rPr lang="el-GR" dirty="0" smtClean="0"/>
              <a:t>● 5-6 ετών Νηπιαγωγείο  και 6-12 ετών τις έξι τάξεις  του Δημοτικού Σχολείου</a:t>
            </a:r>
          </a:p>
          <a:p>
            <a:r>
              <a:rPr lang="el-GR" dirty="0" smtClean="0"/>
              <a:t>● Το ημερήσιο ωρολόγιο πρόγραμμα του  δημοτικού διαρκεί από τις 08:15΄π.μ. ως τις 13:15΄μ.μ.</a:t>
            </a:r>
          </a:p>
          <a:p>
            <a:endParaRPr lang="el-GR" dirty="0" smtClean="0"/>
          </a:p>
        </p:txBody>
      </p:sp>
      <p:pic>
        <p:nvPicPr>
          <p:cNvPr id="16386" name="Picture 2" descr="C:\Users\user\Desktop\1.jpg"/>
          <p:cNvPicPr>
            <a:picLocks noGrp="1" noChangeAspect="1" noChangeArrowheads="1"/>
          </p:cNvPicPr>
          <p:nvPr>
            <p:ph sz="half" idx="1"/>
          </p:nvPr>
        </p:nvPicPr>
        <p:blipFill>
          <a:blip r:embed="rId2" cstate="print"/>
          <a:srcRect/>
          <a:stretch>
            <a:fillRect/>
          </a:stretch>
        </p:blipFill>
        <p:spPr bwMode="auto">
          <a:xfrm>
            <a:off x="71406" y="1928802"/>
            <a:ext cx="2143125" cy="2143125"/>
          </a:xfrm>
          <a:prstGeom prst="rect">
            <a:avLst/>
          </a:prstGeom>
          <a:noFill/>
        </p:spPr>
      </p:pic>
      <p:sp>
        <p:nvSpPr>
          <p:cNvPr id="7" name="6 - Τίτλος"/>
          <p:cNvSpPr>
            <a:spLocks noGrp="1"/>
          </p:cNvSpPr>
          <p:nvPr>
            <p:ph type="title"/>
          </p:nvPr>
        </p:nvSpPr>
        <p:spPr>
          <a:xfrm>
            <a:off x="214282" y="214290"/>
            <a:ext cx="8686800" cy="1055562"/>
          </a:xfrm>
        </p:spPr>
        <p:txBody>
          <a:bodyPr/>
          <a:lstStyle/>
          <a:p>
            <a:r>
              <a:rPr lang="el-GR" b="1" dirty="0" smtClean="0">
                <a:solidFill>
                  <a:srgbClr val="0070C0"/>
                </a:solidFill>
              </a:rPr>
              <a:t>                            ΕΛΛΑΔΑ</a:t>
            </a:r>
            <a:endParaRPr lang="el-GR" b="1" dirty="0">
              <a:solidFill>
                <a:srgbClr val="0070C0"/>
              </a:solidFill>
            </a:endParaRPr>
          </a:p>
        </p:txBody>
      </p:sp>
      <p:pic>
        <p:nvPicPr>
          <p:cNvPr id="16387" name="Picture 3" descr="C:\Users\user\Desktop\αρχείο λήψης.png"/>
          <p:cNvPicPr>
            <a:picLocks noChangeAspect="1" noChangeArrowheads="1"/>
          </p:cNvPicPr>
          <p:nvPr/>
        </p:nvPicPr>
        <p:blipFill>
          <a:blip r:embed="rId3" cstate="print"/>
          <a:srcRect/>
          <a:stretch>
            <a:fillRect/>
          </a:stretch>
        </p:blipFill>
        <p:spPr bwMode="auto">
          <a:xfrm>
            <a:off x="357158" y="285728"/>
            <a:ext cx="1521809" cy="9286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err="1" smtClean="0"/>
              <a:t>Εξωσχολικεσ</a:t>
            </a:r>
            <a:r>
              <a:rPr lang="el-GR" dirty="0" smtClean="0"/>
              <a:t>   </a:t>
            </a:r>
            <a:r>
              <a:rPr lang="el-GR" dirty="0" err="1" smtClean="0"/>
              <a:t>δραστηριοτητεσ</a:t>
            </a:r>
            <a:endParaRPr lang="el-GR" dirty="0"/>
          </a:p>
        </p:txBody>
      </p:sp>
      <p:sp>
        <p:nvSpPr>
          <p:cNvPr id="7" name="6 - Θέση περιεχομένου"/>
          <p:cNvSpPr>
            <a:spLocks noGrp="1"/>
          </p:cNvSpPr>
          <p:nvPr>
            <p:ph sz="half" idx="1"/>
          </p:nvPr>
        </p:nvSpPr>
        <p:spPr/>
        <p:txBody>
          <a:bodyPr>
            <a:normAutofit fontScale="92500" lnSpcReduction="10000"/>
          </a:bodyPr>
          <a:lstStyle/>
          <a:p>
            <a:r>
              <a:rPr lang="el-GR" dirty="0" smtClean="0"/>
              <a:t>● </a:t>
            </a:r>
            <a:r>
              <a:rPr lang="el-GR" sz="2800" dirty="0" smtClean="0"/>
              <a:t>Οι εξωσχολικές δραστηριότητες των  μαθητών πραγματοποιούνται τις απογευματινές ώρες και είναι</a:t>
            </a:r>
            <a:r>
              <a:rPr lang="en-US" sz="2800" dirty="0" smtClean="0"/>
              <a:t> </a:t>
            </a:r>
            <a:r>
              <a:rPr lang="el-GR" sz="2800" dirty="0" smtClean="0"/>
              <a:t>κυρίως:</a:t>
            </a:r>
          </a:p>
          <a:p>
            <a:r>
              <a:rPr lang="el-GR" sz="2800" dirty="0" smtClean="0"/>
              <a:t>Ξένες γλώσσες, αθλητικές δραστηριότητες, μουσική, χορός (παραδοσιακός, μπαλέτο, μοντέρνος),ζωγραφική  κ.ά.</a:t>
            </a:r>
          </a:p>
          <a:p>
            <a:endParaRPr lang="el-GR" sz="2800" dirty="0" smtClean="0"/>
          </a:p>
          <a:p>
            <a:endParaRPr lang="el-GR" dirty="0"/>
          </a:p>
        </p:txBody>
      </p:sp>
      <p:pic>
        <p:nvPicPr>
          <p:cNvPr id="16387" name="Picture 3" descr="C:\Users\user\Desktop\5.jpg"/>
          <p:cNvPicPr>
            <a:picLocks noGrp="1" noChangeAspect="1" noChangeArrowheads="1"/>
          </p:cNvPicPr>
          <p:nvPr>
            <p:ph sz="half" idx="2"/>
          </p:nvPr>
        </p:nvPicPr>
        <p:blipFill>
          <a:blip r:embed="rId2" cstate="print"/>
          <a:srcRect/>
          <a:stretch>
            <a:fillRect/>
          </a:stretch>
        </p:blipFill>
        <p:spPr bwMode="auto">
          <a:xfrm>
            <a:off x="4572000" y="1285860"/>
            <a:ext cx="1695453" cy="1433057"/>
          </a:xfrm>
          <a:prstGeom prst="rect">
            <a:avLst/>
          </a:prstGeom>
          <a:noFill/>
        </p:spPr>
      </p:pic>
      <p:pic>
        <p:nvPicPr>
          <p:cNvPr id="16388" name="Picture 4" descr="C:\Users\user\Desktop\8.jpg"/>
          <p:cNvPicPr>
            <a:picLocks noChangeAspect="1" noChangeArrowheads="1"/>
          </p:cNvPicPr>
          <p:nvPr/>
        </p:nvPicPr>
        <p:blipFill>
          <a:blip r:embed="rId3" cstate="print"/>
          <a:srcRect/>
          <a:stretch>
            <a:fillRect/>
          </a:stretch>
        </p:blipFill>
        <p:spPr bwMode="auto">
          <a:xfrm>
            <a:off x="6786578" y="1285860"/>
            <a:ext cx="1771653" cy="1396967"/>
          </a:xfrm>
          <a:prstGeom prst="rect">
            <a:avLst/>
          </a:prstGeom>
          <a:noFill/>
        </p:spPr>
      </p:pic>
      <p:pic>
        <p:nvPicPr>
          <p:cNvPr id="16389" name="Picture 5" descr="C:\Users\user\Desktop\1.png"/>
          <p:cNvPicPr>
            <a:picLocks noChangeAspect="1" noChangeArrowheads="1"/>
          </p:cNvPicPr>
          <p:nvPr/>
        </p:nvPicPr>
        <p:blipFill>
          <a:blip r:embed="rId4" cstate="print"/>
          <a:srcRect/>
          <a:stretch>
            <a:fillRect/>
          </a:stretch>
        </p:blipFill>
        <p:spPr bwMode="auto">
          <a:xfrm>
            <a:off x="4643438" y="2857496"/>
            <a:ext cx="1643074" cy="1143008"/>
          </a:xfrm>
          <a:prstGeom prst="rect">
            <a:avLst/>
          </a:prstGeom>
          <a:noFill/>
        </p:spPr>
      </p:pic>
      <p:pic>
        <p:nvPicPr>
          <p:cNvPr id="16390" name="Picture 6" descr="C:\Users\user\Desktop\9.jpg"/>
          <p:cNvPicPr>
            <a:picLocks noChangeAspect="1" noChangeArrowheads="1"/>
          </p:cNvPicPr>
          <p:nvPr/>
        </p:nvPicPr>
        <p:blipFill>
          <a:blip r:embed="rId5" cstate="print"/>
          <a:srcRect/>
          <a:stretch>
            <a:fillRect/>
          </a:stretch>
        </p:blipFill>
        <p:spPr bwMode="auto">
          <a:xfrm>
            <a:off x="6500826" y="2786059"/>
            <a:ext cx="2224083" cy="1285884"/>
          </a:xfrm>
          <a:prstGeom prst="rect">
            <a:avLst/>
          </a:prstGeom>
          <a:noFill/>
        </p:spPr>
      </p:pic>
      <p:pic>
        <p:nvPicPr>
          <p:cNvPr id="16391" name="Picture 7" descr="C:\Users\user\Desktop\6.jpg"/>
          <p:cNvPicPr>
            <a:picLocks noChangeAspect="1" noChangeArrowheads="1"/>
          </p:cNvPicPr>
          <p:nvPr/>
        </p:nvPicPr>
        <p:blipFill>
          <a:blip r:embed="rId6" cstate="print"/>
          <a:srcRect/>
          <a:stretch>
            <a:fillRect/>
          </a:stretch>
        </p:blipFill>
        <p:spPr bwMode="auto">
          <a:xfrm>
            <a:off x="4572000" y="4143380"/>
            <a:ext cx="1666887" cy="1214446"/>
          </a:xfrm>
          <a:prstGeom prst="rect">
            <a:avLst/>
          </a:prstGeom>
          <a:noFill/>
        </p:spPr>
      </p:pic>
      <p:pic>
        <p:nvPicPr>
          <p:cNvPr id="16392" name="Picture 8" descr="C:\Users\user\Desktop\7.jpg"/>
          <p:cNvPicPr>
            <a:picLocks noChangeAspect="1" noChangeArrowheads="1"/>
          </p:cNvPicPr>
          <p:nvPr/>
        </p:nvPicPr>
        <p:blipFill>
          <a:blip r:embed="rId7" cstate="print"/>
          <a:srcRect/>
          <a:stretch>
            <a:fillRect/>
          </a:stretch>
        </p:blipFill>
        <p:spPr bwMode="auto">
          <a:xfrm>
            <a:off x="6715140" y="4214818"/>
            <a:ext cx="1876425" cy="2000250"/>
          </a:xfrm>
          <a:prstGeom prst="rect">
            <a:avLst/>
          </a:prstGeom>
          <a:noFill/>
        </p:spPr>
      </p:pic>
      <p:pic>
        <p:nvPicPr>
          <p:cNvPr id="16393" name="Picture 9" descr="C:\Users\user\Desktop\4.jpg"/>
          <p:cNvPicPr>
            <a:picLocks noChangeAspect="1" noChangeArrowheads="1"/>
          </p:cNvPicPr>
          <p:nvPr/>
        </p:nvPicPr>
        <p:blipFill>
          <a:blip r:embed="rId8" cstate="print"/>
          <a:srcRect/>
          <a:stretch>
            <a:fillRect/>
          </a:stretch>
        </p:blipFill>
        <p:spPr bwMode="auto">
          <a:xfrm>
            <a:off x="4714876" y="5429265"/>
            <a:ext cx="1643074" cy="13096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418</TotalTime>
  <Words>999</Words>
  <Application>Microsoft Office PowerPoint</Application>
  <PresentationFormat>Προβολή στην οθόνη (4:3)</PresentationFormat>
  <Paragraphs>86</Paragraphs>
  <Slides>18</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18</vt:i4>
      </vt:variant>
    </vt:vector>
  </HeadingPairs>
  <TitlesOfParts>
    <vt:vector size="20" baseType="lpstr">
      <vt:lpstr>Διαστημικό</vt:lpstr>
      <vt:lpstr>Acrobat Document</vt:lpstr>
      <vt:lpstr>TEACHERS  4EUROPE  2017-18 </vt:lpstr>
      <vt:lpstr>Η πολη  μασ:  ηγουμενιτσα</vt:lpstr>
      <vt:lpstr>Το σχολειο μασ!</vt:lpstr>
      <vt:lpstr>ΓΝΩΡΙΜΙΑ ΜΕ ΤΟ TEACHERS  4EUROPE</vt:lpstr>
      <vt:lpstr>Διαφάνεια 5</vt:lpstr>
      <vt:lpstr>ΠΩΣ  ΕΡΓΑΣΤΗΚΑΜΕ!</vt:lpstr>
      <vt:lpstr>Η  επιστολη  μασ!</vt:lpstr>
      <vt:lpstr>                            ΕΛΛΑΔΑ</vt:lpstr>
      <vt:lpstr>Εξωσχολικεσ   δραστηριοτητεσ</vt:lpstr>
      <vt:lpstr>   </vt:lpstr>
      <vt:lpstr>ΚΥΠΡΟΣ</vt:lpstr>
      <vt:lpstr>ΙΤΑΛΙΑ</vt:lpstr>
      <vt:lpstr>ΓΕΡΜΑΝΙΑ</vt:lpstr>
      <vt:lpstr>             ΛΙΘΟΥΑΝΙΑ </vt:lpstr>
      <vt:lpstr>Διαφάνεια 15</vt:lpstr>
      <vt:lpstr>ΕΡΕΥΝΗΤΙΚΗ  ΟΜΑΔΑ </vt:lpstr>
      <vt:lpstr>ΣΑΣ  ΕΥΧΟΜΑΣΤΕ ….</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4EUROPE  2017-18</dc:title>
  <dc:creator>user</dc:creator>
  <cp:lastModifiedBy>INFAMOUS</cp:lastModifiedBy>
  <cp:revision>62</cp:revision>
  <dcterms:created xsi:type="dcterms:W3CDTF">2018-05-08T17:20:14Z</dcterms:created>
  <dcterms:modified xsi:type="dcterms:W3CDTF">2018-07-02T20:03:03Z</dcterms:modified>
</cp:coreProperties>
</file>