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2"/>
  </p:notesMasterIdLst>
  <p:sldIdLst>
    <p:sldId id="288" r:id="rId2"/>
    <p:sldId id="289" r:id="rId3"/>
    <p:sldId id="290" r:id="rId4"/>
    <p:sldId id="291" r:id="rId5"/>
    <p:sldId id="292" r:id="rId6"/>
    <p:sldId id="293" r:id="rId7"/>
    <p:sldId id="294" r:id="rId8"/>
    <p:sldId id="295" r:id="rId9"/>
    <p:sldId id="296" r:id="rId10"/>
    <p:sldId id="297"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092AC-A1F5-4EF0-840E-F6703FC3CDD3}" type="datetimeFigureOut">
              <a:rPr lang="el-GR" smtClean="0"/>
              <a:pPr/>
              <a:t>13/8/2021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3A328-9A53-42E9-99AF-455179748EAC}" type="slidenum">
              <a:rPr lang="el-GR" smtClean="0"/>
              <a:pPr/>
              <a:t>‹#›</a:t>
            </a:fld>
            <a:endParaRPr lang="el-GR"/>
          </a:p>
        </p:txBody>
      </p:sp>
    </p:spTree>
    <p:extLst>
      <p:ext uri="{BB962C8B-B14F-4D97-AF65-F5344CB8AC3E}">
        <p14:creationId xmlns:p14="http://schemas.microsoft.com/office/powerpoint/2010/main" val="3085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9C3A328-9A53-42E9-99AF-455179748EAC}" type="slidenum">
              <a:rPr lang="el-GR" smtClean="0"/>
              <a:pPr/>
              <a:t>8</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D75E2261-408E-4225-AF15-6BA495C27BF5}"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3B4CB9DD-B079-4954-81A0-E38759FD65DE}"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CF9CC2A-1850-4D01-9ED7-D60BB445C8E3}"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56176" y="5733256"/>
            <a:ext cx="2514600" cy="365125"/>
          </a:xfrm>
        </p:spPr>
        <p:txBody>
          <a:bodyPr/>
          <a:lstStyle/>
          <a:p>
            <a:fld id="{506C49E7-CC8C-4925-9723-12484F5EB2FC}" type="datetime1">
              <a:rPr lang="el-GR" smtClean="0"/>
              <a:pPr/>
              <a:t>13/8/2021</a:t>
            </a:fld>
            <a:endParaRPr lang="el-GR"/>
          </a:p>
        </p:txBody>
      </p:sp>
      <p:sp>
        <p:nvSpPr>
          <p:cNvPr id="5" name="Footer Placeholder 4"/>
          <p:cNvSpPr>
            <a:spLocks noGrp="1"/>
          </p:cNvSpPr>
          <p:nvPr>
            <p:ph type="ftr" sz="quarter" idx="11"/>
          </p:nvPr>
        </p:nvSpPr>
        <p:spPr>
          <a:xfrm>
            <a:off x="457199" y="6165304"/>
            <a:ext cx="8219257" cy="360041"/>
          </a:xfrm>
        </p:spPr>
        <p:txBody>
          <a:bodyPr/>
          <a:lstStyle>
            <a:lvl1pPr algn="ctr">
              <a:defRPr sz="1400">
                <a:latin typeface="Candara" pitchFamily="34" charset="0"/>
              </a:defRPr>
            </a:lvl1p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12"/>
          </p:nvPr>
        </p:nvSpPr>
        <p:spPr>
          <a:xfrm>
            <a:off x="7308304" y="6165304"/>
            <a:ext cx="1354832" cy="372021"/>
          </a:xfrm>
        </p:spPr>
        <p:txBody>
          <a:bodyPr/>
          <a:lstStyle>
            <a:lvl1pPr algn="r">
              <a:defRPr sz="1400">
                <a:latin typeface="Candara" pitchFamily="34" charset="0"/>
              </a:defRPr>
            </a:lvl1pPr>
          </a:lstStyle>
          <a:p>
            <a:fld id="{822AD56F-711E-45EA-80E3-1F2C2AD9974E}" type="slidenum">
              <a:rPr lang="el-GR" smtClean="0"/>
              <a:pPr/>
              <a:t>‹#›</a:t>
            </a:fld>
            <a:endParaRPr lang="el-GR" dirty="0"/>
          </a:p>
        </p:txBody>
      </p:sp>
      <p:sp>
        <p:nvSpPr>
          <p:cNvPr id="8" name="Title 7"/>
          <p:cNvSpPr>
            <a:spLocks noGrp="1"/>
          </p:cNvSpPr>
          <p:nvPr>
            <p:ph type="title"/>
          </p:nvPr>
        </p:nvSpPr>
        <p:spPr>
          <a:xfrm>
            <a:off x="1315745" y="476672"/>
            <a:ext cx="6512511" cy="720080"/>
          </a:xfrm>
        </p:spPr>
        <p:txBody>
          <a:bodyPr/>
          <a:lstStyle>
            <a:lvl1pPr marL="0" indent="0" algn="ctr" defTabSz="914400" rtl="0" eaLnBrk="1" latinLnBrk="0" hangingPunct="1">
              <a:lnSpc>
                <a:spcPct val="80000"/>
              </a:lnSpc>
              <a:spcBef>
                <a:spcPct val="0"/>
              </a:spcBef>
              <a:buClr>
                <a:schemeClr val="accent6">
                  <a:lumMod val="75000"/>
                </a:schemeClr>
              </a:buClr>
              <a:buSzPct val="128000"/>
              <a:buFont typeface="Georgia" pitchFamily="18" charset="0"/>
              <a:buNone/>
              <a:defRPr lang="en-US" sz="4400" b="0" i="0" kern="12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Candara" pitchFamily="34" charset="0"/>
                <a:ea typeface="+mj-ea"/>
                <a:cs typeface="+mj-cs"/>
              </a:defRPr>
            </a:lvl1pPr>
          </a:lstStyle>
          <a:p>
            <a:r>
              <a:rPr lang="el-GR" dirty="0"/>
              <a:t>Στυλ κύριου τίτλου</a:t>
            </a:r>
            <a:endParaRPr lang="en-US" dirty="0"/>
          </a:p>
        </p:txBody>
      </p:sp>
      <p:sp>
        <p:nvSpPr>
          <p:cNvPr id="10" name="Content Placeholder 9"/>
          <p:cNvSpPr>
            <a:spLocks noGrp="1"/>
          </p:cNvSpPr>
          <p:nvPr>
            <p:ph sz="quarter" idx="13"/>
          </p:nvPr>
        </p:nvSpPr>
        <p:spPr>
          <a:xfrm>
            <a:off x="539552" y="1196752"/>
            <a:ext cx="8064896" cy="4320480"/>
          </a:xfrm>
        </p:spPr>
        <p:txBody>
          <a:bodyPr/>
          <a:lstStyle>
            <a:lvl1pPr marL="0" indent="0" algn="just" defTabSz="914400" rtl="0" eaLnBrk="1" latinLnBrk="0" hangingPunct="1">
              <a:lnSpc>
                <a:spcPct val="90000"/>
              </a:lnSpc>
              <a:spcBef>
                <a:spcPct val="20000"/>
              </a:spcBef>
              <a:spcAft>
                <a:spcPts val="300"/>
              </a:spcAft>
              <a:buClr>
                <a:schemeClr val="accent6">
                  <a:lumMod val="75000"/>
                </a:schemeClr>
              </a:buClr>
              <a:buSzPct val="130000"/>
              <a:buFont typeface="Georgia" pitchFamily="18" charset="0"/>
              <a:buNone/>
              <a:defRPr lang="el-GR" sz="2200" kern="1200" dirty="0" smtClean="0">
                <a:solidFill>
                  <a:srgbClr val="0070C0"/>
                </a:solidFill>
                <a:latin typeface="Candara" pitchFamily="34" charset="0"/>
                <a:ea typeface="+mn-ea"/>
                <a:cs typeface="+mn-cs"/>
              </a:defRPr>
            </a:lvl1pPr>
            <a:lvl2pPr indent="0">
              <a:lnSpc>
                <a:spcPct val="90000"/>
              </a:lnSpc>
              <a:defRPr>
                <a:latin typeface="Candara" pitchFamily="34" charset="0"/>
              </a:defRPr>
            </a:lvl2pPr>
            <a:lvl3pPr indent="0">
              <a:lnSpc>
                <a:spcPct val="90000"/>
              </a:lnSpc>
              <a:defRPr>
                <a:latin typeface="Candara" pitchFamily="34" charset="0"/>
              </a:defRPr>
            </a:lvl3pPr>
            <a:lvl4pPr indent="0">
              <a:lnSpc>
                <a:spcPct val="90000"/>
              </a:lnSpc>
              <a:defRPr>
                <a:latin typeface="Candara" pitchFamily="34" charset="0"/>
              </a:defRPr>
            </a:lvl4pPr>
            <a:lvl5pPr indent="0">
              <a:lnSpc>
                <a:spcPct val="90000"/>
              </a:lnSpc>
              <a:defRPr>
                <a:latin typeface="Candara"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34841D5A-6E37-4F6D-BA43-AA836CE28946}"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BE581-20CA-4000-82FF-8C54A862D2AB}" type="datetime1">
              <a:rPr lang="el-GR" smtClean="0"/>
              <a:pPr/>
              <a:t>13/8/2021</a:t>
            </a:fld>
            <a:endParaRPr lang="el-GR"/>
          </a:p>
        </p:txBody>
      </p:sp>
      <p:sp>
        <p:nvSpPr>
          <p:cNvPr id="6" name="Footer Placeholder 5"/>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8" name="Title 7"/>
          <p:cNvSpPr>
            <a:spLocks noGrp="1"/>
          </p:cNvSpPr>
          <p:nvPr>
            <p:ph type="title"/>
          </p:nvPr>
        </p:nvSpPr>
        <p:spPr/>
        <p:txBody>
          <a:bodyPr/>
          <a:lstStyle/>
          <a:p>
            <a:r>
              <a:rPr lang="el-GR"/>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CA9D1079-263C-4A8A-A1A0-AC39C65C9D1F}" type="datetime1">
              <a:rPr lang="el-GR" smtClean="0"/>
              <a:pPr/>
              <a:t>13/8/2021</a:t>
            </a:fld>
            <a:endParaRPr lang="el-GR"/>
          </a:p>
        </p:txBody>
      </p:sp>
      <p:sp>
        <p:nvSpPr>
          <p:cNvPr id="8" name="Footer Placeholder 7"/>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9" name="Slide Number Placeholder 8"/>
          <p:cNvSpPr>
            <a:spLocks noGrp="1"/>
          </p:cNvSpPr>
          <p:nvPr>
            <p:ph type="sldNum" sz="quarter" idx="12"/>
          </p:nvPr>
        </p:nvSpPr>
        <p:spPr/>
        <p:txBody>
          <a:bodyPr/>
          <a:lstStyle/>
          <a:p>
            <a:fld id="{822AD56F-711E-45EA-80E3-1F2C2AD9974E}" type="slidenum">
              <a:rPr lang="el-GR" smtClean="0"/>
              <a:pPr/>
              <a:t>‹#›</a:t>
            </a:fld>
            <a:endParaRPr lang="el-GR"/>
          </a:p>
        </p:txBody>
      </p:sp>
      <p:sp>
        <p:nvSpPr>
          <p:cNvPr id="10" name="Title 9"/>
          <p:cNvSpPr>
            <a:spLocks noGrp="1"/>
          </p:cNvSpPr>
          <p:nvPr>
            <p:ph type="title"/>
          </p:nvPr>
        </p:nvSpPr>
        <p:spPr/>
        <p:txBody>
          <a:bodyPr/>
          <a:lstStyle/>
          <a:p>
            <a:r>
              <a:rPr lang="el-GR"/>
              <a:t>Στυλ κύριου τίτλου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7D6E2F0D-7743-4016-A2D8-3DB142A9F297}" type="datetime1">
              <a:rPr lang="el-GR" smtClean="0"/>
              <a:pPr/>
              <a:t>13/8/2021</a:t>
            </a:fld>
            <a:endParaRPr lang="el-GR"/>
          </a:p>
        </p:txBody>
      </p:sp>
      <p:sp>
        <p:nvSpPr>
          <p:cNvPr id="4" name="Footer Placeholder 3"/>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5" name="Slide Number Placeholder 4"/>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42EE-95DA-4C9F-937A-EDE3FA8BCF5C}" type="datetime1">
              <a:rPr lang="el-GR" smtClean="0"/>
              <a:pPr/>
              <a:t>13/8/2021</a:t>
            </a:fld>
            <a:endParaRPr lang="el-GR"/>
          </a:p>
        </p:txBody>
      </p:sp>
      <p:sp>
        <p:nvSpPr>
          <p:cNvPr id="3" name="Footer Placeholder 2"/>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4" name="Slide Number Placeholder 3"/>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236452CC-3CD0-4145-AE7C-6E2D6CF497A4}" type="datetime1">
              <a:rPr lang="el-GR" smtClean="0"/>
              <a:pPr/>
              <a:t>13/8/2021</a:t>
            </a:fld>
            <a:endParaRPr lang="el-GR"/>
          </a:p>
        </p:txBody>
      </p:sp>
      <p:sp>
        <p:nvSpPr>
          <p:cNvPr id="6" name="Footer Placeholder 5"/>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945B4C7-39D5-4F7C-A7D2-1EFC0E9E249D}" type="datetime1">
              <a:rPr lang="el-GR" smtClean="0"/>
              <a:pPr/>
              <a:t>13/8/2021</a:t>
            </a:fld>
            <a:endParaRPr lang="el-GR"/>
          </a:p>
        </p:txBody>
      </p:sp>
      <p:sp>
        <p:nvSpPr>
          <p:cNvPr id="6" name="Footer Placeholder 5"/>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a:t>Στυλ κύριου τίτλου</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748C08-DFB2-4D5D-BA1C-879137AE2ADC}" type="datetime1">
              <a:rPr lang="el-GR" smtClean="0"/>
              <a:pPr/>
              <a:t>13/8/2021</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l-GR"/>
              <a:t>Διδακτικό σενάριο Γ' τάξης - Σ. Παπαδόπουλος εκπονητής Ι.Ε.Π.</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22AD56F-711E-45EA-80E3-1F2C2AD9974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ΠΥΛΗ ΤΟΥ ΦΩΤΟΣ: Ο δίσκος της Φαιστού''...ποιητικό ευαγγέλιο της μινωικής  εποχής"/>
          <p:cNvPicPr>
            <a:picLocks noChangeAspect="1" noChangeArrowheads="1"/>
          </p:cNvPicPr>
          <p:nvPr/>
        </p:nvPicPr>
        <p:blipFill rotWithShape="1">
          <a:blip r:embed="rId2"/>
          <a:srcRect r="50000"/>
          <a:stretch/>
        </p:blipFill>
        <p:spPr bwMode="auto">
          <a:xfrm>
            <a:off x="404592" y="373737"/>
            <a:ext cx="3672408" cy="3672408"/>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pic>
        <p:nvPicPr>
          <p:cNvPr id="13" name="Picture 4" descr="ΠΥΛΗ ΤΟΥ ΦΩΤΟΣ: Ο δίσκος της Φαιστού''...ποιητικό ευαγγέλιο της μινωικής  εποχής"/>
          <p:cNvPicPr>
            <a:picLocks noChangeAspect="1" noChangeArrowheads="1"/>
          </p:cNvPicPr>
          <p:nvPr/>
        </p:nvPicPr>
        <p:blipFill rotWithShape="1">
          <a:blip r:embed="rId2"/>
          <a:srcRect l="50740"/>
          <a:stretch/>
        </p:blipFill>
        <p:spPr bwMode="auto">
          <a:xfrm>
            <a:off x="5121338" y="373737"/>
            <a:ext cx="3618071" cy="3672408"/>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a:t>
            </a:fld>
            <a:endParaRPr lang="el-GR" dirty="0"/>
          </a:p>
        </p:txBody>
      </p:sp>
      <p:sp>
        <p:nvSpPr>
          <p:cNvPr id="7" name="Θέση υποσέλιδου 6"/>
          <p:cNvSpPr>
            <a:spLocks noGrp="1"/>
          </p:cNvSpPr>
          <p:nvPr>
            <p:ph type="ftr" sz="quarter" idx="11"/>
          </p:nvPr>
        </p:nvSpPr>
        <p:spPr/>
        <p:txBody>
          <a:bodyPr/>
          <a:lstStyle/>
          <a:p>
            <a:r>
              <a:rPr lang="el-GR" dirty="0"/>
              <a:t>Διδακτικό σενάριο Γ' τάξης - Σ. Παπαδόπουλος </a:t>
            </a:r>
            <a:r>
              <a:rPr lang="el-GR" dirty="0" err="1"/>
              <a:t>εκπονητής</a:t>
            </a:r>
            <a:r>
              <a:rPr lang="el-GR"/>
              <a:t> Ι.Ε.Π.</a:t>
            </a:r>
          </a:p>
        </p:txBody>
      </p:sp>
      <p:pic>
        <p:nvPicPr>
          <p:cNvPr id="15" name="Picture 2" descr="E:\Screenshot_2021-03-21 heraklion_gr pdf(5).png"/>
          <p:cNvPicPr>
            <a:picLocks noChangeAspect="1" noChangeArrowheads="1"/>
          </p:cNvPicPr>
          <p:nvPr/>
        </p:nvPicPr>
        <p:blipFill rotWithShape="1">
          <a:blip r:embed="rId3"/>
          <a:srcRect l="1147" t="12705" b="4691"/>
          <a:stretch/>
        </p:blipFill>
        <p:spPr bwMode="auto">
          <a:xfrm>
            <a:off x="404592" y="4221088"/>
            <a:ext cx="8334817" cy="1943876"/>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3" name="2 - Τίτλος"/>
          <p:cNvSpPr>
            <a:spLocks noGrp="1"/>
          </p:cNvSpPr>
          <p:nvPr>
            <p:ph type="title"/>
          </p:nvPr>
        </p:nvSpPr>
        <p:spPr>
          <a:xfrm>
            <a:off x="657873" y="2636912"/>
            <a:ext cx="7828255" cy="720080"/>
          </a:xfrm>
        </p:spPr>
        <p:txBody>
          <a:bodyPr/>
          <a:lstStyle/>
          <a:p>
            <a:r>
              <a:rPr lang="el-GR" sz="8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101600" dir="2700000" algn="tl" rotWithShape="0">
                    <a:prstClr val="black">
                      <a:alpha val="40000"/>
                    </a:prstClr>
                  </a:outerShdw>
                </a:effectLst>
              </a:rPr>
              <a:t>Η ΓΡΑΦΗ ΤΩΝ ΜΙΝΩΙΤΩΝ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10</a:t>
            </a:fld>
            <a:endParaRPr lang="el-GR" dirty="0"/>
          </a:p>
        </p:txBody>
      </p:sp>
      <p:sp>
        <p:nvSpPr>
          <p:cNvPr id="3" name="2 - Τίτλος"/>
          <p:cNvSpPr>
            <a:spLocks noGrp="1"/>
          </p:cNvSpPr>
          <p:nvPr>
            <p:ph type="title"/>
          </p:nvPr>
        </p:nvSpPr>
        <p:spPr/>
        <p:txBody>
          <a:bodyPr/>
          <a:lstStyle/>
          <a:p>
            <a:r>
              <a:rPr lang="el-GR"/>
              <a:t>ΓΡΑΜΜΙΚΗ Β΄ </a:t>
            </a:r>
            <a:endParaRPr lang="el-GR" dirty="0"/>
          </a:p>
        </p:txBody>
      </p:sp>
      <p:sp>
        <p:nvSpPr>
          <p:cNvPr id="4" name="3 - Θέση περιεχομένου"/>
          <p:cNvSpPr>
            <a:spLocks noGrp="1"/>
          </p:cNvSpPr>
          <p:nvPr>
            <p:ph sz="quarter" idx="13"/>
          </p:nvPr>
        </p:nvSpPr>
        <p:spPr/>
        <p:txBody>
          <a:bodyPr/>
          <a:lstStyle/>
          <a:p>
            <a:r>
              <a:rPr lang="el-GR" dirty="0"/>
              <a:t>Έχουν βρεθεί εκατοντάδες επιγραφές της Γραμμικής Β΄ ενώ επιγραφές της ιερογλυφικής γραφής και της  γραμμικής Α΄ είναι πολύ λίγες. Στη φωτογραφία πινακίδα με κείμενο της γραμμικής Β΄ με αριθμητικές καταγραφές ζώων και ανθρώπων. Η πινακίδα βρέθηκε στην Κνωσό και χρονολογείται περίπου το 1400 π. Χ. </a:t>
            </a:r>
          </a:p>
        </p:txBody>
      </p:sp>
      <p:pic>
        <p:nvPicPr>
          <p:cNvPr id="5122" name="Picture 2" descr="E:\Screenshot_2021-03-21 heraklion_gr pdf(3).png"/>
          <p:cNvPicPr>
            <a:picLocks noChangeAspect="1" noChangeArrowheads="1"/>
          </p:cNvPicPr>
          <p:nvPr/>
        </p:nvPicPr>
        <p:blipFill rotWithShape="1">
          <a:blip r:embed="rId2"/>
          <a:srcRect l="693" r="1033" b="33202"/>
          <a:stretch/>
        </p:blipFill>
        <p:spPr bwMode="auto">
          <a:xfrm>
            <a:off x="53752" y="3447995"/>
            <a:ext cx="9036496" cy="1853213"/>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11" name="Θέση υποσέλιδου 10"/>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2</a:t>
            </a:fld>
            <a:endParaRPr lang="el-GR" dirty="0"/>
          </a:p>
        </p:txBody>
      </p:sp>
      <p:sp>
        <p:nvSpPr>
          <p:cNvPr id="3" name="2 - Τίτλος"/>
          <p:cNvSpPr>
            <a:spLocks noGrp="1"/>
          </p:cNvSpPr>
          <p:nvPr>
            <p:ph type="title"/>
          </p:nvPr>
        </p:nvSpPr>
        <p:spPr>
          <a:xfrm>
            <a:off x="539552" y="476672"/>
            <a:ext cx="8064895" cy="720080"/>
          </a:xfrm>
        </p:spPr>
        <p:txBody>
          <a:bodyPr/>
          <a:lstStyle/>
          <a:p>
            <a:r>
              <a:rPr lang="el-GR" sz="3600" dirty="0"/>
              <a:t>    Οι Μινωίτες ήταν οι πρώτοι από τους κατοίκους της Ελλάδας που χρησιμοποίησαν τη γραφή. </a:t>
            </a:r>
            <a:br>
              <a:rPr lang="el-GR" sz="3600" dirty="0"/>
            </a:br>
            <a:r>
              <a:rPr lang="el-GR" sz="3600" dirty="0"/>
              <a:t>Χρησιμοποίησαν </a:t>
            </a:r>
            <a:r>
              <a:rPr lang="el-GR" sz="3600" u="sng" dirty="0"/>
              <a:t>τρία είδη</a:t>
            </a:r>
            <a:r>
              <a:rPr lang="en-US" sz="3600" dirty="0"/>
              <a:t> </a:t>
            </a:r>
            <a:r>
              <a:rPr lang="el-GR" sz="3600" dirty="0"/>
              <a:t>γραφής. </a:t>
            </a:r>
          </a:p>
        </p:txBody>
      </p:sp>
      <p:cxnSp>
        <p:nvCxnSpPr>
          <p:cNvPr id="6" name="5 - Ευθύγραμμο βέλος σύνδεσης"/>
          <p:cNvCxnSpPr/>
          <p:nvPr/>
        </p:nvCxnSpPr>
        <p:spPr>
          <a:xfrm flipH="1">
            <a:off x="1619672" y="2357430"/>
            <a:ext cx="3023766" cy="242889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0" name="9 - Ευθύγραμμο βέλος σύνδεσης"/>
          <p:cNvCxnSpPr>
            <a:endCxn id="16" idx="0"/>
          </p:cNvCxnSpPr>
          <p:nvPr/>
        </p:nvCxnSpPr>
        <p:spPr>
          <a:xfrm>
            <a:off x="5940152" y="2357430"/>
            <a:ext cx="1782815" cy="242889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3" name="12 - Ευθύγραμμο βέλος σύνδεσης"/>
          <p:cNvCxnSpPr/>
          <p:nvPr/>
        </p:nvCxnSpPr>
        <p:spPr>
          <a:xfrm flipH="1">
            <a:off x="4643438" y="2357430"/>
            <a:ext cx="648642" cy="242889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nvGrpSpPr>
          <p:cNvPr id="8" name="Ομάδα 7"/>
          <p:cNvGrpSpPr/>
          <p:nvPr/>
        </p:nvGrpSpPr>
        <p:grpSpPr>
          <a:xfrm>
            <a:off x="278025" y="4786322"/>
            <a:ext cx="8587950" cy="1071570"/>
            <a:chOff x="214282" y="4786322"/>
            <a:chExt cx="8587950" cy="1071570"/>
          </a:xfrm>
        </p:grpSpPr>
        <p:sp>
          <p:nvSpPr>
            <p:cNvPr id="11" name="10 - Ορθογώνιο"/>
            <p:cNvSpPr/>
            <p:nvPr/>
          </p:nvSpPr>
          <p:spPr>
            <a:xfrm>
              <a:off x="214282" y="4786322"/>
              <a:ext cx="228601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andara" pitchFamily="34" charset="0"/>
                </a:rPr>
                <a:t>ΙΕΡΟΓΛΥΦΙΚΗ  ΓΡΑΦΗ</a:t>
              </a:r>
            </a:p>
          </p:txBody>
        </p:sp>
        <p:sp>
          <p:nvSpPr>
            <p:cNvPr id="14" name="13 - Ορθογώνιο"/>
            <p:cNvSpPr/>
            <p:nvPr/>
          </p:nvSpPr>
          <p:spPr>
            <a:xfrm>
              <a:off x="3365249" y="4786322"/>
              <a:ext cx="228601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andara" pitchFamily="34" charset="0"/>
                </a:rPr>
                <a:t>ΓΡΑΜΜΙΚΗ  Α΄ </a:t>
              </a:r>
            </a:p>
          </p:txBody>
        </p:sp>
        <p:sp>
          <p:nvSpPr>
            <p:cNvPr id="16" name="15 - Ορθογώνιο"/>
            <p:cNvSpPr/>
            <p:nvPr/>
          </p:nvSpPr>
          <p:spPr>
            <a:xfrm>
              <a:off x="6516216" y="4786322"/>
              <a:ext cx="228601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andara" pitchFamily="34" charset="0"/>
                </a:rPr>
                <a:t>ΓΡΑΜΜΙΚΗ   Β΄</a:t>
              </a:r>
            </a:p>
          </p:txBody>
        </p:sp>
      </p:grpSp>
      <p:sp>
        <p:nvSpPr>
          <p:cNvPr id="24" name="Θέση υποσέλιδου 23"/>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Στρογγύλεμα διαγώνιας γωνίας του ορθογωνίου 14"/>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3</a:t>
            </a:fld>
            <a:endParaRPr lang="el-GR" dirty="0"/>
          </a:p>
        </p:txBody>
      </p:sp>
      <p:sp>
        <p:nvSpPr>
          <p:cNvPr id="3" name="2 - Τίτλος"/>
          <p:cNvSpPr>
            <a:spLocks noGrp="1"/>
          </p:cNvSpPr>
          <p:nvPr>
            <p:ph type="title"/>
          </p:nvPr>
        </p:nvSpPr>
        <p:spPr/>
        <p:txBody>
          <a:bodyPr/>
          <a:lstStyle/>
          <a:p>
            <a:r>
              <a:rPr lang="el-GR" dirty="0"/>
              <a:t>ΙΕΡΟΓΛΥΦΙΚΗ ΓΡΑΦΗ </a:t>
            </a:r>
          </a:p>
        </p:txBody>
      </p:sp>
      <p:sp>
        <p:nvSpPr>
          <p:cNvPr id="4" name="3 - Θέση περιεχομένου"/>
          <p:cNvSpPr>
            <a:spLocks noGrp="1"/>
          </p:cNvSpPr>
          <p:nvPr>
            <p:ph sz="quarter" idx="13"/>
          </p:nvPr>
        </p:nvSpPr>
        <p:spPr/>
        <p:txBody>
          <a:bodyPr/>
          <a:lstStyle/>
          <a:p>
            <a:r>
              <a:rPr lang="el-GR" dirty="0"/>
              <a:t>Οι </a:t>
            </a:r>
            <a:r>
              <a:rPr lang="el-GR" dirty="0" err="1"/>
              <a:t>Μινωίτες</a:t>
            </a:r>
            <a:r>
              <a:rPr lang="el-GR" dirty="0"/>
              <a:t> για να γράψουν μια λέξη σχεδίαζαν εικόνες ζώων, φυτών, πλοίων, αγγείων. Αυτό το είδος γραφής, που ήταν και το πρώτο, λέγεται  ιερογλυφική γραφή. Στη φωτογραφία σφραγίδα ιερογλυφικής γραφής που βρέθηκε στα Μάλια, χρονολογείται  το 1800  π.  Χ. </a:t>
            </a:r>
          </a:p>
        </p:txBody>
      </p:sp>
      <p:pic>
        <p:nvPicPr>
          <p:cNvPr id="1027" name="Picture 3" descr="E:\Screenshot_2021-03-21 heraklion_gr pdf(9).png"/>
          <p:cNvPicPr>
            <a:picLocks noChangeAspect="1" noChangeArrowheads="1"/>
          </p:cNvPicPr>
          <p:nvPr/>
        </p:nvPicPr>
        <p:blipFill rotWithShape="1">
          <a:blip r:embed="rId2"/>
          <a:srcRect l="26491" t="6001" r="825"/>
          <a:stretch/>
        </p:blipFill>
        <p:spPr bwMode="auto">
          <a:xfrm>
            <a:off x="1155762" y="3001684"/>
            <a:ext cx="6832477" cy="3091612"/>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16" name="Θέση υποσέλιδου 15"/>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4</a:t>
            </a:fld>
            <a:endParaRPr lang="el-GR" dirty="0"/>
          </a:p>
        </p:txBody>
      </p:sp>
      <p:sp>
        <p:nvSpPr>
          <p:cNvPr id="3" name="2 - Τίτλος"/>
          <p:cNvSpPr>
            <a:spLocks noGrp="1"/>
          </p:cNvSpPr>
          <p:nvPr>
            <p:ph type="title"/>
          </p:nvPr>
        </p:nvSpPr>
        <p:spPr/>
        <p:txBody>
          <a:bodyPr/>
          <a:lstStyle/>
          <a:p>
            <a:r>
              <a:rPr lang="el-GR"/>
              <a:t>ΙΕΡΟΓΛΥΦΙΚΗ ΓΡΑΦΗ </a:t>
            </a:r>
            <a:endParaRPr lang="el-GR" dirty="0"/>
          </a:p>
        </p:txBody>
      </p:sp>
      <p:sp>
        <p:nvSpPr>
          <p:cNvPr id="4" name="3 - Θέση περιεχομένου"/>
          <p:cNvSpPr>
            <a:spLocks noGrp="1"/>
          </p:cNvSpPr>
          <p:nvPr>
            <p:ph sz="quarter" idx="13"/>
          </p:nvPr>
        </p:nvSpPr>
        <p:spPr/>
        <p:txBody>
          <a:bodyPr/>
          <a:lstStyle/>
          <a:p>
            <a:r>
              <a:rPr lang="el-GR" dirty="0"/>
              <a:t>Στη ιερογλυφική γραφή  τα σύμβολα ήταν χαραγμένα σε πήλινες  πινακίδες. Η ιερογλυφική γραφή χρησιμοποιήθηκε περίπου μέχρι το 1500 π. Χ. Εκτός από τα σύμβολα είχαν αναπτύξει και  αριθμητικό σύστημα.  Δεν έχουν καταφέρει  οι επιστήμονες να «διαβάσουν»  την ιερογλυφική γραφή.   Στις φωτογραφίες δύο αγγεία με σύμβολα ιερογλυφικής γραφής, βρέθηκαν στα Μάλια  και χρονολογούνται  το 1900-1800 π. Χ. </a:t>
            </a:r>
          </a:p>
        </p:txBody>
      </p:sp>
      <p:pic>
        <p:nvPicPr>
          <p:cNvPr id="11265" name="Picture 1" descr="E:\Screenshot_2021-03-21 heraklion_gr pdf(6).png"/>
          <p:cNvPicPr>
            <a:picLocks noChangeAspect="1" noChangeArrowheads="1"/>
          </p:cNvPicPr>
          <p:nvPr/>
        </p:nvPicPr>
        <p:blipFill rotWithShape="1">
          <a:blip r:embed="rId2"/>
          <a:srcRect l="4166" t="42508" r="66281" b="5194"/>
          <a:stretch/>
        </p:blipFill>
        <p:spPr bwMode="auto">
          <a:xfrm>
            <a:off x="906130" y="3497742"/>
            <a:ext cx="2574286" cy="2650293"/>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pic>
        <p:nvPicPr>
          <p:cNvPr id="11266" name="Picture 2" descr="E:\Screenshot_2021-03-21 heraklion_gr pdf(6).png"/>
          <p:cNvPicPr>
            <a:picLocks noChangeAspect="1" noChangeArrowheads="1"/>
          </p:cNvPicPr>
          <p:nvPr/>
        </p:nvPicPr>
        <p:blipFill rotWithShape="1">
          <a:blip r:embed="rId2"/>
          <a:srcRect l="67249" t="42891" r="2586" b="4210"/>
          <a:stretch/>
        </p:blipFill>
        <p:spPr bwMode="auto">
          <a:xfrm>
            <a:off x="5640655" y="3498851"/>
            <a:ext cx="2597216" cy="2649862"/>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8" name="Θέση υποσέλιδου 7"/>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5</a:t>
            </a:fld>
            <a:endParaRPr lang="el-GR" dirty="0"/>
          </a:p>
        </p:txBody>
      </p:sp>
      <p:sp>
        <p:nvSpPr>
          <p:cNvPr id="3" name="2 - Τίτλος"/>
          <p:cNvSpPr>
            <a:spLocks noGrp="1"/>
          </p:cNvSpPr>
          <p:nvPr>
            <p:ph type="title"/>
          </p:nvPr>
        </p:nvSpPr>
        <p:spPr/>
        <p:txBody>
          <a:bodyPr/>
          <a:lstStyle/>
          <a:p>
            <a:r>
              <a:rPr lang="el-GR" dirty="0"/>
              <a:t>Ο ΔΙΣΚΟΣ ΤΗΣ ΦΑΙΣΤΟΥ</a:t>
            </a:r>
          </a:p>
        </p:txBody>
      </p:sp>
      <p:sp>
        <p:nvSpPr>
          <p:cNvPr id="4" name="3 - Θέση περιεχομένου"/>
          <p:cNvSpPr>
            <a:spLocks noGrp="1"/>
          </p:cNvSpPr>
          <p:nvPr>
            <p:ph sz="quarter" idx="13"/>
          </p:nvPr>
        </p:nvSpPr>
        <p:spPr/>
        <p:txBody>
          <a:bodyPr/>
          <a:lstStyle/>
          <a:p>
            <a:r>
              <a:rPr lang="el-GR" dirty="0"/>
              <a:t>Στη Φαιστό οι αρχαιολόγοι ανακάλυψαν ένα δίσκο γραμμένο με ιερογλυφική γραφή. Είναι ο διάσημος Δίσκος της Φαιστού. Ο Δίσκος της Φαιστού αποτελεί την αρχαιότερη εφεύρεση της τυπογραφίας μιας και τα σύμβολα έχουν αποτυπωθεί ένα - ένα με σφραγίδες. Χρονολογείται το 1600—1550 π. Χ.</a:t>
            </a:r>
          </a:p>
        </p:txBody>
      </p:sp>
      <p:pic>
        <p:nvPicPr>
          <p:cNvPr id="6" name="Picture 2" descr="ΠΥΛΗ ΤΟΥ ΦΩΤΟΣ: Ο δίσκος της Φαιστού''...ποιητικό ευαγγέλιο της μινωικής  εποχής"/>
          <p:cNvPicPr>
            <a:picLocks noChangeAspect="1" noChangeArrowheads="1"/>
          </p:cNvPicPr>
          <p:nvPr/>
        </p:nvPicPr>
        <p:blipFill rotWithShape="1">
          <a:blip r:embed="rId2"/>
          <a:srcRect r="50000"/>
          <a:stretch/>
        </p:blipFill>
        <p:spPr bwMode="auto">
          <a:xfrm>
            <a:off x="2815499" y="2780928"/>
            <a:ext cx="3374686" cy="3374686"/>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10" name="Θέση υποσέλιδου 9"/>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Στρογγύλεμα διαγώνιας γωνίας του ορθογωνίου 9"/>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6</a:t>
            </a:fld>
            <a:endParaRPr lang="el-GR" dirty="0"/>
          </a:p>
        </p:txBody>
      </p:sp>
      <p:sp>
        <p:nvSpPr>
          <p:cNvPr id="3" name="2 - Τίτλος"/>
          <p:cNvSpPr>
            <a:spLocks noGrp="1"/>
          </p:cNvSpPr>
          <p:nvPr>
            <p:ph type="title"/>
          </p:nvPr>
        </p:nvSpPr>
        <p:spPr/>
        <p:txBody>
          <a:bodyPr/>
          <a:lstStyle/>
          <a:p>
            <a:r>
              <a:rPr lang="el-GR"/>
              <a:t>Ο ΔΙΣΚΟΣ ΤΗΣ ΦΑΙΣΤΟΥ</a:t>
            </a:r>
            <a:endParaRPr lang="el-GR" dirty="0"/>
          </a:p>
        </p:txBody>
      </p:sp>
      <p:sp>
        <p:nvSpPr>
          <p:cNvPr id="4" name="3 - Θέση περιεχομένου"/>
          <p:cNvSpPr>
            <a:spLocks noGrp="1"/>
          </p:cNvSpPr>
          <p:nvPr>
            <p:ph sz="quarter" idx="13"/>
          </p:nvPr>
        </p:nvSpPr>
        <p:spPr/>
        <p:txBody>
          <a:bodyPr>
            <a:normAutofit/>
          </a:bodyPr>
          <a:lstStyle/>
          <a:p>
            <a:r>
              <a:rPr lang="el-GR" dirty="0"/>
              <a:t>Τα διάφορα σύμβολα του Δίσκου της Φαιστού έχουν σπειρωτή διάταξη και παριστάνουν ανθρώπινες μορφές , ανδρικές, γυναικείες, παιδικές, πουλιά, ψάρια, καράβια, λουλούδια, αξίνες</a:t>
            </a:r>
            <a:r>
              <a:rPr lang="en-US" dirty="0"/>
              <a:t>,</a:t>
            </a:r>
            <a:r>
              <a:rPr lang="el-GR" dirty="0"/>
              <a:t> τόξα. Μέχρι σήμερα κανείς δεν μπόρεσε να τον διαβάσει. Πολλοί ερευνητές πιστεύουν ότι ίσως να είναι γραμμένος ένας θρησκευτικός ύμνος. </a:t>
            </a:r>
          </a:p>
        </p:txBody>
      </p:sp>
      <p:pic>
        <p:nvPicPr>
          <p:cNvPr id="7" name="Picture 4" descr="ΠΥΛΗ ΤΟΥ ΦΩΤΟΣ: Ο δίσκος της Φαιστού''...ποιητικό ευαγγέλιο της μινωικής  εποχής"/>
          <p:cNvPicPr>
            <a:picLocks noChangeAspect="1" noChangeArrowheads="1"/>
          </p:cNvPicPr>
          <p:nvPr/>
        </p:nvPicPr>
        <p:blipFill rotWithShape="1">
          <a:blip r:embed="rId2"/>
          <a:srcRect l="50740"/>
          <a:stretch/>
        </p:blipFill>
        <p:spPr bwMode="auto">
          <a:xfrm>
            <a:off x="3016453" y="3007487"/>
            <a:ext cx="3111094" cy="3157817"/>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12" name="Θέση υποσέλιδου 11"/>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7</a:t>
            </a:fld>
            <a:endParaRPr lang="el-GR" dirty="0"/>
          </a:p>
        </p:txBody>
      </p:sp>
      <p:sp>
        <p:nvSpPr>
          <p:cNvPr id="3" name="2 - Τίτλος"/>
          <p:cNvSpPr>
            <a:spLocks noGrp="1"/>
          </p:cNvSpPr>
          <p:nvPr>
            <p:ph type="title"/>
          </p:nvPr>
        </p:nvSpPr>
        <p:spPr/>
        <p:txBody>
          <a:bodyPr/>
          <a:lstStyle/>
          <a:p>
            <a:r>
              <a:rPr lang="el-GR"/>
              <a:t>ΓΡΑΜΜΙΚΗ  Α΄</a:t>
            </a:r>
            <a:endParaRPr lang="el-GR" dirty="0"/>
          </a:p>
        </p:txBody>
      </p:sp>
      <p:sp>
        <p:nvSpPr>
          <p:cNvPr id="4" name="3 - Θέση περιεχομένου"/>
          <p:cNvSpPr>
            <a:spLocks noGrp="1"/>
          </p:cNvSpPr>
          <p:nvPr>
            <p:ph sz="quarter" idx="13"/>
          </p:nvPr>
        </p:nvSpPr>
        <p:spPr/>
        <p:txBody>
          <a:bodyPr>
            <a:normAutofit/>
          </a:bodyPr>
          <a:lstStyle/>
          <a:p>
            <a:r>
              <a:rPr lang="el-GR" dirty="0"/>
              <a:t>Η γραμμική γραφή Α΄ είναι μια πιο απλή γραφή που ανακάλυψαν οι Μινωίτες. Τα κείμενα χαράσσονταν σε πινακίδες αλλά και σε πιθάρια, αγγεία, κοσμήματα, και σκεύη. Στη φωτογραφία χρυσό δακτυλίδι με επιγραφή  γραμμικής  Α΄  γραφής  που χρονολογείται το  1600- 1500 π .Χ.</a:t>
            </a:r>
          </a:p>
        </p:txBody>
      </p:sp>
      <p:pic>
        <p:nvPicPr>
          <p:cNvPr id="4099" name="Picture 3" descr="E:\Screenshot_2021-03-21 heraklion_gr pdf(10).png"/>
          <p:cNvPicPr>
            <a:picLocks noChangeAspect="1" noChangeArrowheads="1"/>
          </p:cNvPicPr>
          <p:nvPr/>
        </p:nvPicPr>
        <p:blipFill rotWithShape="1">
          <a:blip r:embed="rId2"/>
          <a:srcRect l="5069" r="51263" b="71445"/>
          <a:stretch/>
        </p:blipFill>
        <p:spPr bwMode="auto">
          <a:xfrm>
            <a:off x="2333809" y="2815357"/>
            <a:ext cx="4476383" cy="2989907"/>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12" name="Θέση υποσέλιδου 11"/>
          <p:cNvSpPr>
            <a:spLocks noGrp="1"/>
          </p:cNvSpPr>
          <p:nvPr>
            <p:ph type="ftr" sz="quarter" idx="11"/>
          </p:nvPr>
        </p:nvSpPr>
        <p:spPr/>
        <p:txBody>
          <a:bodyPr/>
          <a:lstStyle/>
          <a:p>
            <a:r>
              <a:rPr lang="el-GR" dirty="0"/>
              <a:t>Διδακτικό σενάριο Γ' τάξης - Σ. Παπαδόπουλος </a:t>
            </a:r>
            <a:r>
              <a:rPr lang="el-GR" dirty="0" err="1"/>
              <a:t>εκπονητής</a:t>
            </a:r>
            <a:r>
              <a:rPr lang="el-GR" dirty="0"/>
              <a:t> Ι.Ε.Π.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Στρογγύλεμα διαγώνιας γωνίας του ορθογωνίου 8"/>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8</a:t>
            </a:fld>
            <a:endParaRPr lang="el-GR" dirty="0"/>
          </a:p>
        </p:txBody>
      </p:sp>
      <p:sp>
        <p:nvSpPr>
          <p:cNvPr id="3" name="2 - Τίτλος"/>
          <p:cNvSpPr>
            <a:spLocks noGrp="1"/>
          </p:cNvSpPr>
          <p:nvPr>
            <p:ph type="title"/>
          </p:nvPr>
        </p:nvSpPr>
        <p:spPr/>
        <p:txBody>
          <a:bodyPr/>
          <a:lstStyle/>
          <a:p>
            <a:r>
              <a:rPr lang="el-GR"/>
              <a:t>ΓΡΑΜΜΙΚΗ  Α΄</a:t>
            </a:r>
            <a:endParaRPr lang="el-GR" dirty="0"/>
          </a:p>
        </p:txBody>
      </p:sp>
      <p:sp>
        <p:nvSpPr>
          <p:cNvPr id="4" name="3 - Θέση περιεχομένου"/>
          <p:cNvSpPr>
            <a:spLocks noGrp="1"/>
          </p:cNvSpPr>
          <p:nvPr>
            <p:ph sz="quarter" idx="13"/>
          </p:nvPr>
        </p:nvSpPr>
        <p:spPr/>
        <p:txBody>
          <a:bodyPr/>
          <a:lstStyle/>
          <a:p>
            <a:r>
              <a:rPr lang="el-GR" dirty="0"/>
              <a:t>Η γραμμική Α΄ είναι επίσης μια άγνωστη γλώσσα των Μινωιτών μιας και δεν ξέρουμε τι σημαίνουν τα 90 σύμβολα της. Επιγραφές της γραμμικής Α΄ έχουν βρεθεί σε πολλά μέρη της Κρήτης. Στη φωτογραφία πινακίδα σε γραμμική Α΄ γραφή από την περιοχή των Μαλίων. </a:t>
            </a:r>
          </a:p>
        </p:txBody>
      </p:sp>
      <p:pic>
        <p:nvPicPr>
          <p:cNvPr id="6146" name="Picture 2" descr="E:\Screenshot_2021-03-21 heraklion_gr pdf(5).png"/>
          <p:cNvPicPr>
            <a:picLocks noChangeAspect="1" noChangeArrowheads="1"/>
          </p:cNvPicPr>
          <p:nvPr/>
        </p:nvPicPr>
        <p:blipFill rotWithShape="1">
          <a:blip r:embed="rId3"/>
          <a:srcRect l="1147" t="12705" b="4691"/>
          <a:stretch/>
        </p:blipFill>
        <p:spPr bwMode="auto">
          <a:xfrm>
            <a:off x="404592" y="3396343"/>
            <a:ext cx="8334817" cy="1943876"/>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8" name="Θέση υποσέλιδου 7"/>
          <p:cNvSpPr>
            <a:spLocks noGrp="1"/>
          </p:cNvSpPr>
          <p:nvPr>
            <p:ph type="ftr" sz="quarter" idx="11"/>
          </p:nvPr>
        </p:nvSpPr>
        <p:spPr/>
        <p:txBody>
          <a:bodyPr/>
          <a:lstStyle/>
          <a:p>
            <a:r>
              <a:rPr lang="el-GR" dirty="0"/>
              <a:t>Διδακτικό σενάριο Γ' τάξης - Σ. Παπαδόπουλος </a:t>
            </a:r>
            <a:r>
              <a:rPr lang="el-GR" dirty="0" err="1"/>
              <a:t>εκπονητής</a:t>
            </a:r>
            <a:r>
              <a:rPr lang="el-GR" dirty="0"/>
              <a:t> Ι.Ε.Π.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845586" y="332656"/>
            <a:ext cx="7452828" cy="864096"/>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pic>
        <p:nvPicPr>
          <p:cNvPr id="8195" name="Picture 3" descr="ΑΠΟΚΡΥΠΤΟΓΡΑΦΗΣΗ ΠΙΝΑΚΙΔΑΣ ΓΡΑΜΜΙΚΗΣ Β΄ΑΠΟΚΡΥΠΤΟΓΡΑΦΗΣΗ ΠΙΝΑΚΙΔΑΣ ΓΡΑΜΜΙΚΗΣ Β΄&#10;πινακίδα από το ανάκτορο της Κνωσού. (Μουσε..."/>
          <p:cNvPicPr>
            <a:picLocks noChangeAspect="1" noChangeArrowheads="1"/>
          </p:cNvPicPr>
          <p:nvPr/>
        </p:nvPicPr>
        <p:blipFill rotWithShape="1">
          <a:blip r:embed="rId2"/>
          <a:srcRect l="12091" t="22578" r="14920" b="49603"/>
          <a:stretch/>
        </p:blipFill>
        <p:spPr bwMode="auto">
          <a:xfrm>
            <a:off x="774164" y="3415709"/>
            <a:ext cx="7595673" cy="2173531"/>
          </a:xfrm>
          <a:prstGeom prst="rect">
            <a:avLst/>
          </a:prstGeom>
          <a:noFill/>
          <a:ln>
            <a:solidFill>
              <a:schemeClr val="tx2">
                <a:lumMod val="40000"/>
                <a:lumOff val="60000"/>
              </a:schemeClr>
            </a:solidFill>
          </a:ln>
          <a:effectLst>
            <a:outerShdw blurRad="50800" dist="127000" dir="2700000" algn="tl" rotWithShape="0">
              <a:prstClr val="black">
                <a:alpha val="40000"/>
              </a:prstClr>
            </a:outerShdw>
          </a:effectLst>
        </p:spPr>
      </p:pic>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9</a:t>
            </a:fld>
            <a:endParaRPr lang="el-GR" dirty="0"/>
          </a:p>
        </p:txBody>
      </p:sp>
      <p:sp>
        <p:nvSpPr>
          <p:cNvPr id="3" name="2 - Τίτλος"/>
          <p:cNvSpPr>
            <a:spLocks noGrp="1"/>
          </p:cNvSpPr>
          <p:nvPr>
            <p:ph type="title"/>
          </p:nvPr>
        </p:nvSpPr>
        <p:spPr/>
        <p:txBody>
          <a:bodyPr/>
          <a:lstStyle/>
          <a:p>
            <a:r>
              <a:rPr lang="el-GR"/>
              <a:t>ΓΡΑΜΜΙΚΗ Β΄ </a:t>
            </a:r>
            <a:endParaRPr lang="el-GR" dirty="0"/>
          </a:p>
        </p:txBody>
      </p:sp>
      <p:sp>
        <p:nvSpPr>
          <p:cNvPr id="4" name="3 - Θέση περιεχομένου"/>
          <p:cNvSpPr>
            <a:spLocks noGrp="1"/>
          </p:cNvSpPr>
          <p:nvPr>
            <p:ph sz="quarter" idx="13"/>
          </p:nvPr>
        </p:nvSpPr>
        <p:spPr/>
        <p:txBody>
          <a:bodyPr/>
          <a:lstStyle/>
          <a:p>
            <a:r>
              <a:rPr lang="el-GR" dirty="0"/>
              <a:t>Η Γραμμική Β΄ είναι εξέλιξη της Γραμμικής Α΄. Πενήντα σύμβολα της Γραμμικής Α΄ χρησιμοποιούνται στη Γραμμική Β΄. Τη Γραμμική Β΄ την έχουμε «διαβάσει» και ξέρουμε τι γράφουν οι πινακίδες. Στη φωτογραφία πινακίδα Γραμμικής Β΄ που βρέθηκε στο ανάκτορο της Κνωσού . </a:t>
            </a:r>
          </a:p>
        </p:txBody>
      </p:sp>
      <p:sp>
        <p:nvSpPr>
          <p:cNvPr id="11" name="Θέση υποσέλιδου 10"/>
          <p:cNvSpPr>
            <a:spLocks noGrp="1"/>
          </p:cNvSpPr>
          <p:nvPr>
            <p:ph type="ftr" sz="quarter" idx="11"/>
          </p:nvPr>
        </p:nvSpPr>
        <p:spPr/>
        <p:txBody>
          <a:bodyPr/>
          <a:lstStyle/>
          <a:p>
            <a:r>
              <a:rPr lang="el-GR"/>
              <a:t>Διδακτικό σενάριο Γ' τάξης - Σ. Παπαδόπουλος εκπονητής Ι.Ε.Π.</a:t>
            </a:r>
          </a:p>
        </p:txBody>
      </p:sp>
    </p:spTree>
  </p:cSld>
  <p:clrMapOvr>
    <a:masterClrMapping/>
  </p:clrMapOvr>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1289</TotalTime>
  <Words>650</Words>
  <Application>Microsoft Office PowerPoint</Application>
  <PresentationFormat>Προβολή στην οθόνη (4:3)</PresentationFormat>
  <Paragraphs>42</Paragraphs>
  <Slides>10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Calibri</vt:lpstr>
      <vt:lpstr>Candara</vt:lpstr>
      <vt:lpstr>Georgia</vt:lpstr>
      <vt:lpstr>Trebuchet MS</vt:lpstr>
      <vt:lpstr>Πνοή</vt:lpstr>
      <vt:lpstr>Η ΓΡΑΦΗ ΤΩΝ ΜΙΝΩΙΤΩΝ</vt:lpstr>
      <vt:lpstr>    Οι Μινωίτες ήταν οι πρώτοι από τους κατοίκους της Ελλάδας που χρησιμοποίησαν τη γραφή.  Χρησιμοποίησαν τρία είδη γραφής. </vt:lpstr>
      <vt:lpstr>ΙΕΡΟΓΛΥΦΙΚΗ ΓΡΑΦΗ </vt:lpstr>
      <vt:lpstr>ΙΕΡΟΓΛΥΦΙΚΗ ΓΡΑΦΗ </vt:lpstr>
      <vt:lpstr>Ο ΔΙΣΚΟΣ ΤΗΣ ΦΑΙΣΤΟΥ</vt:lpstr>
      <vt:lpstr>Ο ΔΙΣΚΟΣ ΤΗΣ ΦΑΙΣΤΟΥ</vt:lpstr>
      <vt:lpstr>ΓΡΑΜΜΙΚΗ  Α΄</vt:lpstr>
      <vt:lpstr>ΓΡΑΜΜΙΚΗ  Α΄</vt:lpstr>
      <vt:lpstr>ΓΡΑΜΜΙΚΗ Β΄ </vt:lpstr>
      <vt:lpstr>ΓΡΑΜΜΙΚΗ Β΄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Ιάκωβος Μιχαηλίδης</cp:lastModifiedBy>
  <cp:revision>110</cp:revision>
  <dcterms:created xsi:type="dcterms:W3CDTF">2021-02-04T23:21:40Z</dcterms:created>
  <dcterms:modified xsi:type="dcterms:W3CDTF">2021-08-13T08:28:13Z</dcterms:modified>
</cp:coreProperties>
</file>