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9"/>
  </p:notesMasterIdLst>
  <p:sldIdLst>
    <p:sldId id="288" r:id="rId2"/>
    <p:sldId id="303" r:id="rId3"/>
    <p:sldId id="305" r:id="rId4"/>
    <p:sldId id="304" r:id="rId5"/>
    <p:sldId id="301" r:id="rId6"/>
    <p:sldId id="289" r:id="rId7"/>
    <p:sldId id="290" r:id="rId8"/>
    <p:sldId id="292" r:id="rId9"/>
    <p:sldId id="291" r:id="rId10"/>
    <p:sldId id="300" r:id="rId11"/>
    <p:sldId id="302" r:id="rId12"/>
    <p:sldId id="286" r:id="rId13"/>
    <p:sldId id="293" r:id="rId14"/>
    <p:sldId id="295" r:id="rId15"/>
    <p:sldId id="297" r:id="rId16"/>
    <p:sldId id="298" r:id="rId17"/>
    <p:sldId id="306"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34" y="-22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092AC-A1F5-4EF0-840E-F6703FC3CDD3}" type="datetimeFigureOut">
              <a:rPr lang="el-GR" smtClean="0"/>
              <a:pPr/>
              <a:t>9/6/2021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3A328-9A53-42E9-99AF-455179748EAC}" type="slidenum">
              <a:rPr lang="el-GR" smtClean="0"/>
              <a:pPr/>
              <a:t>‹#›</a:t>
            </a:fld>
            <a:endParaRPr lang="el-GR"/>
          </a:p>
        </p:txBody>
      </p:sp>
    </p:spTree>
    <p:extLst>
      <p:ext uri="{BB962C8B-B14F-4D97-AF65-F5344CB8AC3E}">
        <p14:creationId xmlns:p14="http://schemas.microsoft.com/office/powerpoint/2010/main" val="308501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56176" y="5733256"/>
            <a:ext cx="2514600" cy="365125"/>
          </a:xfrm>
        </p:spPr>
        <p:txBody>
          <a:bodyPr/>
          <a:lstStyle/>
          <a:p>
            <a:fld id="{843849C7-5EF8-49C4-9EA9-E1B896387D55}" type="datetime1">
              <a:rPr lang="el-GR" smtClean="0">
                <a:solidFill>
                  <a:prstClr val="black">
                    <a:lumMod val="50000"/>
                    <a:lumOff val="50000"/>
                  </a:prstClr>
                </a:solidFill>
              </a:rPr>
              <a:t>9/6/2021</a:t>
            </a:fld>
            <a:endParaRPr lang="el-GR" dirty="0">
              <a:solidFill>
                <a:prstClr val="black">
                  <a:lumMod val="50000"/>
                  <a:lumOff val="50000"/>
                </a:prstClr>
              </a:solidFill>
            </a:endParaRPr>
          </a:p>
        </p:txBody>
      </p:sp>
      <p:sp>
        <p:nvSpPr>
          <p:cNvPr id="5" name="Footer Placeholder 4"/>
          <p:cNvSpPr>
            <a:spLocks noGrp="1"/>
          </p:cNvSpPr>
          <p:nvPr>
            <p:ph type="ftr" sz="quarter" idx="11"/>
          </p:nvPr>
        </p:nvSpPr>
        <p:spPr>
          <a:xfrm>
            <a:off x="457199" y="6448251"/>
            <a:ext cx="8219257" cy="365125"/>
          </a:xfrm>
        </p:spPr>
        <p:txBody>
          <a:bodyPr/>
          <a:lstStyle>
            <a:lvl1pPr algn="ctr">
              <a:defRPr sz="1400">
                <a:latin typeface="Candara" pitchFamily="34" charset="0"/>
              </a:defRPr>
            </a:lvl1pPr>
          </a:lstStyle>
          <a:p>
            <a:r>
              <a:rPr lang="el-GR" smtClean="0">
                <a:solidFill>
                  <a:prstClr val="black">
                    <a:lumMod val="50000"/>
                    <a:lumOff val="50000"/>
                  </a:prstClr>
                </a:solidFill>
              </a:rPr>
              <a:t>Διδακτικό σενάριο Γ' τάξης - Σ. Παπαδόπουλος εκπονητής Ι.Ε.Π.</a:t>
            </a:r>
            <a:endParaRPr lang="el-GR" dirty="0">
              <a:solidFill>
                <a:prstClr val="black">
                  <a:lumMod val="50000"/>
                  <a:lumOff val="50000"/>
                </a:prstClr>
              </a:solidFill>
            </a:endParaRPr>
          </a:p>
        </p:txBody>
      </p:sp>
      <p:sp>
        <p:nvSpPr>
          <p:cNvPr id="6" name="Slide Number Placeholder 5"/>
          <p:cNvSpPr>
            <a:spLocks noGrp="1"/>
          </p:cNvSpPr>
          <p:nvPr>
            <p:ph type="sldNum" sz="quarter" idx="12"/>
          </p:nvPr>
        </p:nvSpPr>
        <p:spPr>
          <a:xfrm>
            <a:off x="8172400" y="6448251"/>
            <a:ext cx="504056" cy="365125"/>
          </a:xfrm>
        </p:spPr>
        <p:txBody>
          <a:bodyPr/>
          <a:lstStyle>
            <a:lvl1pPr>
              <a:defRPr sz="1400">
                <a:latin typeface="Candara" pitchFamily="34" charset="0"/>
              </a:defRPr>
            </a:lvl1pPr>
          </a:lstStyle>
          <a:p>
            <a:fld id="{822AD56F-711E-45EA-80E3-1F2C2AD9974E}" type="slidenum">
              <a:rPr lang="el-GR" smtClean="0">
                <a:solidFill>
                  <a:prstClr val="black">
                    <a:lumMod val="50000"/>
                    <a:lumOff val="50000"/>
                  </a:prstClr>
                </a:solidFill>
              </a:rPr>
              <a:pPr/>
              <a:t>‹#›</a:t>
            </a:fld>
            <a:endParaRPr lang="el-GR" dirty="0">
              <a:solidFill>
                <a:prstClr val="black">
                  <a:lumMod val="50000"/>
                  <a:lumOff val="50000"/>
                </a:prstClr>
              </a:solidFill>
            </a:endParaRPr>
          </a:p>
        </p:txBody>
      </p:sp>
      <p:sp>
        <p:nvSpPr>
          <p:cNvPr id="8" name="Title 7"/>
          <p:cNvSpPr>
            <a:spLocks noGrp="1"/>
          </p:cNvSpPr>
          <p:nvPr>
            <p:ph type="title"/>
          </p:nvPr>
        </p:nvSpPr>
        <p:spPr>
          <a:xfrm>
            <a:off x="431541" y="260648"/>
            <a:ext cx="8280919" cy="1143000"/>
          </a:xfrm>
        </p:spPr>
        <p:txBody>
          <a:bodyPr/>
          <a:lstStyle>
            <a:lvl1pPr marL="0" indent="0" algn="ctr" defTabSz="914400" rtl="0" eaLnBrk="1" latinLnBrk="0" hangingPunct="1">
              <a:lnSpc>
                <a:spcPct val="70000"/>
              </a:lnSpc>
              <a:spcBef>
                <a:spcPct val="0"/>
              </a:spcBef>
              <a:buClr>
                <a:schemeClr val="accent6">
                  <a:lumMod val="75000"/>
                </a:schemeClr>
              </a:buClr>
              <a:buSzPct val="128000"/>
              <a:buFont typeface="Georgia" pitchFamily="18" charset="0"/>
              <a:buNone/>
              <a:defRPr lang="en-US" sz="4000" b="1" i="0" kern="1200" dirty="0">
                <a:solidFill>
                  <a:schemeClr val="bg2">
                    <a:lumMod val="25000"/>
                  </a:schemeClr>
                </a:solidFill>
                <a:effectLst>
                  <a:outerShdw blurRad="38100" dist="38100" dir="2700000" algn="tl">
                    <a:srgbClr val="000000">
                      <a:alpha val="43137"/>
                    </a:srgbClr>
                  </a:outerShdw>
                  <a:reflection blurRad="6350" stA="55000" endA="300" endPos="45500" dir="5400000" sy="-100000" algn="bl" rotWithShape="0"/>
                </a:effectLst>
                <a:latin typeface="Candara" panose="020E0502030303020204" pitchFamily="34" charset="0"/>
                <a:ea typeface="+mj-ea"/>
                <a:cs typeface="+mj-cs"/>
              </a:defRPr>
            </a:lvl1pPr>
          </a:lstStyle>
          <a:p>
            <a:r>
              <a:rPr lang="el-GR" dirty="0" smtClean="0"/>
              <a:t>Στυλ κύριου τίτλου</a:t>
            </a:r>
            <a:endParaRPr lang="en-US" dirty="0"/>
          </a:p>
        </p:txBody>
      </p:sp>
      <p:sp>
        <p:nvSpPr>
          <p:cNvPr id="10" name="Content Placeholder 9"/>
          <p:cNvSpPr>
            <a:spLocks noGrp="1"/>
          </p:cNvSpPr>
          <p:nvPr>
            <p:ph sz="quarter" idx="13"/>
          </p:nvPr>
        </p:nvSpPr>
        <p:spPr>
          <a:xfrm>
            <a:off x="431540" y="1196752"/>
            <a:ext cx="8280920" cy="4122792"/>
          </a:xfrm>
        </p:spPr>
        <p:txBody>
          <a:bodyPr/>
          <a:lstStyle>
            <a:lvl1pPr marL="0" indent="0" algn="just">
              <a:lnSpc>
                <a:spcPct val="90000"/>
              </a:lnSpc>
              <a:buNone/>
              <a:defRPr lang="el-GR" sz="2200" kern="1200" dirty="0" smtClean="0">
                <a:solidFill>
                  <a:schemeClr val="bg2">
                    <a:lumMod val="25000"/>
                  </a:schemeClr>
                </a:solidFill>
                <a:latin typeface="Candara" panose="020E0502030303020204" pitchFamily="34" charset="0"/>
                <a:ea typeface="+mn-ea"/>
                <a:cs typeface="+mn-cs"/>
              </a:defRPr>
            </a:lvl1pPr>
            <a:lvl2pPr algn="just">
              <a:defRPr/>
            </a:lvl2pPr>
            <a:lvl3pPr algn="just">
              <a:defRPr/>
            </a:lvl3pPr>
            <a:lvl4pPr algn="just">
              <a:defRPr/>
            </a:lvl4pPr>
            <a:lvl5pPr algn="just">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Tree>
    <p:extLst>
      <p:ext uri="{BB962C8B-B14F-4D97-AF65-F5344CB8AC3E}">
        <p14:creationId xmlns:p14="http://schemas.microsoft.com/office/powerpoint/2010/main" val="2415210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8ADE72-5F7E-4830-9BA3-73ED473595F9}" type="datetime1">
              <a:rPr lang="el-GR" smtClean="0">
                <a:solidFill>
                  <a:prstClr val="black">
                    <a:lumMod val="50000"/>
                    <a:lumOff val="50000"/>
                  </a:prstClr>
                </a:solidFill>
              </a:rPr>
              <a:t>9/6/2021</a:t>
            </a:fld>
            <a:endParaRPr lang="el-GR">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l-GR" smtClean="0">
                <a:solidFill>
                  <a:prstClr val="black">
                    <a:lumMod val="50000"/>
                    <a:lumOff val="50000"/>
                  </a:prstClr>
                </a:solidFill>
              </a:rPr>
              <a:t>Διδακτικό σενάριο Γ' τάξης - Σ. Παπαδόπουλος εκπονητής Ι.Ε.Π.</a:t>
            </a:r>
            <a:endParaRPr lang="el-GR">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22AD56F-711E-45EA-80E3-1F2C2AD9974E}" type="slidenum">
              <a:rPr lang="el-GR" smtClean="0">
                <a:solidFill>
                  <a:prstClr val="black">
                    <a:lumMod val="50000"/>
                    <a:lumOff val="50000"/>
                  </a:prstClr>
                </a:solidFill>
              </a:rPr>
              <a:pPr/>
              <a:t>‹#›</a:t>
            </a:fld>
            <a:endParaRPr lang="el-GR">
              <a:solidFill>
                <a:prstClr val="black">
                  <a:lumMod val="50000"/>
                  <a:lumOff val="50000"/>
                </a:prstClr>
              </a:solidFill>
            </a:endParaRPr>
          </a:p>
        </p:txBody>
      </p:sp>
    </p:spTree>
    <p:extLst>
      <p:ext uri="{BB962C8B-B14F-4D97-AF65-F5344CB8AC3E}">
        <p14:creationId xmlns:p14="http://schemas.microsoft.com/office/powerpoint/2010/main" val="1803743100"/>
      </p:ext>
    </p:extLst>
  </p:cSld>
  <p:clrMap bg1="lt1" tx1="dk1" bg2="lt2" tx2="dk2" accent1="accent1" accent2="accent2" accent3="accent3" accent4="accent4" accent5="accent5" accent6="accent6" hlink="hlink" folHlink="folHlink"/>
  <p:sldLayoutIdLst>
    <p:sldLayoutId id="2147483937" r:id="rId1"/>
  </p:sldLayoutIdLst>
  <p:timing>
    <p:tnLst>
      <p:par>
        <p:cTn id="1" dur="indefinite" restart="never" nodeType="tmRoot"/>
      </p:par>
    </p:tnLst>
  </p:timing>
  <p:hf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Διδακτικό σενάριο Γ' τάξης - Σ. Παπαδόπουλος εκπονητής Ι.Ε.Π.</a:t>
            </a:r>
            <a:endParaRPr lang="el-GR" dirty="0"/>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1</a:t>
            </a:fld>
            <a:endParaRPr lang="el-GR"/>
          </a:p>
        </p:txBody>
      </p:sp>
      <p:pic>
        <p:nvPicPr>
          <p:cNvPr id="2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651507" y="4238048"/>
            <a:ext cx="3196405" cy="2046790"/>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pic>
        <p:nvPicPr>
          <p:cNvPr id="21"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5287" y="4221088"/>
            <a:ext cx="3015917" cy="2063749"/>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pic>
        <p:nvPicPr>
          <p:cNvPr id="2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10097" y="4221088"/>
            <a:ext cx="2212518" cy="1753381"/>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pic>
        <p:nvPicPr>
          <p:cNvPr id="18"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5785" t="2510" r="5326" b="5478"/>
          <a:stretch/>
        </p:blipFill>
        <p:spPr bwMode="auto">
          <a:xfrm>
            <a:off x="165287" y="277895"/>
            <a:ext cx="2879215" cy="2215001"/>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pic>
        <p:nvPicPr>
          <p:cNvPr id="19"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635534" y="277895"/>
            <a:ext cx="3343179" cy="2215001"/>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pic>
        <p:nvPicPr>
          <p:cNvPr id="23"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81204" y="277895"/>
            <a:ext cx="2317627" cy="2215001"/>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sp>
        <p:nvSpPr>
          <p:cNvPr id="3" name="2 - Τίτλος"/>
          <p:cNvSpPr>
            <a:spLocks noGrp="1"/>
          </p:cNvSpPr>
          <p:nvPr>
            <p:ph type="title"/>
          </p:nvPr>
        </p:nvSpPr>
        <p:spPr>
          <a:xfrm>
            <a:off x="431541" y="2534308"/>
            <a:ext cx="8280919" cy="1143000"/>
          </a:xfrm>
        </p:spPr>
        <p:txBody>
          <a:bodyPr/>
          <a:lstStyle/>
          <a:p>
            <a:r>
              <a:rPr lang="en-US" sz="7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rPr>
              <a:t> </a:t>
            </a:r>
            <a:r>
              <a:rPr lang="el-GR" sz="7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rPr>
              <a:t>Η ΤΕΧΝΗ ΤΗΣ ΜΙΝΩΙΚΗΣ ΚΡΗΤΗΣ</a:t>
            </a:r>
            <a:endParaRPr lang="el-GR" sz="7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Στρογγύλεμα διαγώνιας γωνίας του ορθογωνίου 11"/>
          <p:cNvSpPr/>
          <p:nvPr/>
        </p:nvSpPr>
        <p:spPr>
          <a:xfrm>
            <a:off x="575556" y="188640"/>
            <a:ext cx="7992888" cy="1008112"/>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5" name="Θέση υποσέλιδου 4"/>
          <p:cNvSpPr>
            <a:spLocks noGrp="1"/>
          </p:cNvSpPr>
          <p:nvPr>
            <p:ph type="ftr" sz="quarter" idx="11"/>
          </p:nvPr>
        </p:nvSpPr>
        <p:spPr/>
        <p:txBody>
          <a:bodyPr/>
          <a:lstStyle/>
          <a:p>
            <a:r>
              <a:rPr lang="el-GR" smtClean="0"/>
              <a:t>Διδακτικό σενάριο Γ' τάξης - Σ. Παπαδόπουλος εκπονητής Ι.Ε.Π.</a:t>
            </a:r>
            <a:endParaRPr lang="el-GR" dirty="0"/>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10</a:t>
            </a:fld>
            <a:endParaRPr lang="el-GR"/>
          </a:p>
        </p:txBody>
      </p:sp>
      <p:sp>
        <p:nvSpPr>
          <p:cNvPr id="3" name="2 - Τίτλος"/>
          <p:cNvSpPr>
            <a:spLocks noGrp="1"/>
          </p:cNvSpPr>
          <p:nvPr>
            <p:ph type="title"/>
          </p:nvPr>
        </p:nvSpPr>
        <p:spPr>
          <a:xfrm>
            <a:off x="431541" y="485800"/>
            <a:ext cx="8280919" cy="1143000"/>
          </a:xfrm>
        </p:spPr>
        <p:txBody>
          <a:bodyPr/>
          <a:lstStyle/>
          <a:p>
            <a:r>
              <a:rPr lang="el-GR" dirty="0" smtClean="0"/>
              <a:t>ΜΙΝΩΙΚΗ ΧΡΥΣΟΧΟΪΑ </a:t>
            </a:r>
            <a:endParaRPr lang="el-GR" dirty="0"/>
          </a:p>
        </p:txBody>
      </p:sp>
      <p:sp>
        <p:nvSpPr>
          <p:cNvPr id="4" name="3 - Θέση περιεχομένου"/>
          <p:cNvSpPr>
            <a:spLocks noGrp="1"/>
          </p:cNvSpPr>
          <p:nvPr>
            <p:ph sz="quarter" idx="13"/>
          </p:nvPr>
        </p:nvSpPr>
        <p:spPr/>
        <p:txBody>
          <a:bodyPr/>
          <a:lstStyle/>
          <a:p>
            <a:r>
              <a:rPr lang="el-GR" smtClean="0"/>
              <a:t>Στην αριστερή φωτογραφία δύο χρυσές χάντρες σε σχήμα δίσκου διακοσμημένες με τετράφυλλο και πεντάφυλλο. Βρέθηκαν στο Μόχλο και χρονολογούνται το 2500-2300 π. Χ.  Στη δεξιά φωτογραφία περιδέραιο με χρυσές χάντρες από την περιοχή Φουρνί Αρχανών. </a:t>
            </a:r>
            <a:endParaRPr lang="el-GR" dirty="0"/>
          </a:p>
        </p:txBody>
      </p:sp>
      <p:pic>
        <p:nvPicPr>
          <p:cNvPr id="1433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9785" b="7268"/>
          <a:stretch/>
        </p:blipFill>
        <p:spPr bwMode="auto">
          <a:xfrm>
            <a:off x="53510" y="3362966"/>
            <a:ext cx="5880626" cy="2550311"/>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045112" y="2750898"/>
            <a:ext cx="3045379" cy="3774447"/>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Στρογγύλεμα διαγώνιας γωνίας του ορθογωνίου 10"/>
          <p:cNvSpPr/>
          <p:nvPr/>
        </p:nvSpPr>
        <p:spPr>
          <a:xfrm>
            <a:off x="575556" y="188640"/>
            <a:ext cx="7992888" cy="1008112"/>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5" name="Θέση υποσέλιδου 4"/>
          <p:cNvSpPr>
            <a:spLocks noGrp="1"/>
          </p:cNvSpPr>
          <p:nvPr>
            <p:ph type="ftr" sz="quarter" idx="11"/>
          </p:nvPr>
        </p:nvSpPr>
        <p:spPr/>
        <p:txBody>
          <a:bodyPr/>
          <a:lstStyle/>
          <a:p>
            <a:r>
              <a:rPr lang="el-GR" smtClean="0"/>
              <a:t>Διδακτικό σενάριο Γ' τάξης - Σ. Παπαδόπουλος εκπονητής Ι.Ε.Π.</a:t>
            </a:r>
            <a:endParaRPr lang="el-GR" dirty="0"/>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11</a:t>
            </a:fld>
            <a:endParaRPr lang="el-GR"/>
          </a:p>
        </p:txBody>
      </p:sp>
      <p:sp>
        <p:nvSpPr>
          <p:cNvPr id="3" name="2 - Τίτλος"/>
          <p:cNvSpPr>
            <a:spLocks noGrp="1"/>
          </p:cNvSpPr>
          <p:nvPr>
            <p:ph type="title"/>
          </p:nvPr>
        </p:nvSpPr>
        <p:spPr>
          <a:xfrm>
            <a:off x="431541" y="485800"/>
            <a:ext cx="8280919" cy="1143000"/>
          </a:xfrm>
        </p:spPr>
        <p:txBody>
          <a:bodyPr/>
          <a:lstStyle/>
          <a:p>
            <a:r>
              <a:rPr lang="el-GR" dirty="0" smtClean="0"/>
              <a:t>ΜΙΝΩΙΚΗ ΧΡΥΣΟΧΟΪΑ </a:t>
            </a:r>
            <a:endParaRPr lang="el-GR" dirty="0"/>
          </a:p>
        </p:txBody>
      </p:sp>
      <p:sp>
        <p:nvSpPr>
          <p:cNvPr id="4" name="3 - Θέση περιεχομένου"/>
          <p:cNvSpPr>
            <a:spLocks noGrp="1"/>
          </p:cNvSpPr>
          <p:nvPr>
            <p:ph sz="quarter" idx="13"/>
          </p:nvPr>
        </p:nvSpPr>
        <p:spPr/>
        <p:txBody>
          <a:bodyPr/>
          <a:lstStyle/>
          <a:p>
            <a:r>
              <a:rPr lang="el-GR" smtClean="0"/>
              <a:t>Οι Μινωίτες ανέπτυξαν και την τέχνη της χρυσοχοΐας. Υπήρχαν εργαστήρια χρυσοχοΐας και κατασκεύασαν πανέμορφα κοσμήματα, όπως βραχιόλια, δακτυλίδια, σκουλαρίκια. Στη φωτογραφία χρυσό κόσμημα σε σχήμα φύλλων ελιάς που βρέθηκε στο Μόχλο και χρονολογείται το 2500 - 2300 π. Χ.  </a:t>
            </a:r>
            <a:endParaRPr lang="el-GR" dirty="0"/>
          </a:p>
        </p:txBody>
      </p:sp>
      <p:pic>
        <p:nvPicPr>
          <p:cNvPr id="1331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41890" y="2780928"/>
            <a:ext cx="5460220" cy="3736350"/>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Στρογγύλεμα διαγώνιας γωνίας του ορθογωνίου 10"/>
          <p:cNvSpPr/>
          <p:nvPr/>
        </p:nvSpPr>
        <p:spPr>
          <a:xfrm>
            <a:off x="575556" y="188640"/>
            <a:ext cx="7992888" cy="1008112"/>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5" name="Θέση υποσέλιδου 4"/>
          <p:cNvSpPr>
            <a:spLocks noGrp="1"/>
          </p:cNvSpPr>
          <p:nvPr>
            <p:ph type="ftr" sz="quarter" idx="11"/>
          </p:nvPr>
        </p:nvSpPr>
        <p:spPr/>
        <p:txBody>
          <a:bodyPr/>
          <a:lstStyle/>
          <a:p>
            <a:r>
              <a:rPr lang="el-GR" smtClean="0"/>
              <a:t>Διδακτικό σενάριο Γ' τάξης - Σ. Παπαδόπουλος εκπονητής Ι.Ε.Π.</a:t>
            </a:r>
            <a:endParaRPr lang="el-GR" dirty="0"/>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12</a:t>
            </a:fld>
            <a:endParaRPr lang="el-GR"/>
          </a:p>
        </p:txBody>
      </p:sp>
      <p:sp>
        <p:nvSpPr>
          <p:cNvPr id="3" name="2 - Τίτλος"/>
          <p:cNvSpPr>
            <a:spLocks noGrp="1"/>
          </p:cNvSpPr>
          <p:nvPr>
            <p:ph type="title"/>
          </p:nvPr>
        </p:nvSpPr>
        <p:spPr>
          <a:xfrm>
            <a:off x="431541" y="485800"/>
            <a:ext cx="8280919" cy="1143000"/>
          </a:xfrm>
        </p:spPr>
        <p:txBody>
          <a:bodyPr/>
          <a:lstStyle/>
          <a:p>
            <a:r>
              <a:rPr lang="el-GR" dirty="0" smtClean="0"/>
              <a:t>ΜΙΝΩΙΚΗ ΧΡΥΣΟΧΟΪΑ </a:t>
            </a:r>
            <a:endParaRPr lang="el-GR" dirty="0"/>
          </a:p>
        </p:txBody>
      </p:sp>
      <p:sp>
        <p:nvSpPr>
          <p:cNvPr id="4" name="3 - Θέση περιεχομένου"/>
          <p:cNvSpPr>
            <a:spLocks noGrp="1"/>
          </p:cNvSpPr>
          <p:nvPr>
            <p:ph sz="quarter" idx="13"/>
          </p:nvPr>
        </p:nvSpPr>
        <p:spPr/>
        <p:txBody>
          <a:bodyPr/>
          <a:lstStyle/>
          <a:p>
            <a:r>
              <a:rPr lang="el-GR" smtClean="0"/>
              <a:t>Το διάσημο  χρυσό κόσμημα των μελισσών. Αποτελείται από δύο μέλισσες που κρατούν κηρήθρα ανάμεσα στα πόδια τους, χρυσό σφαιρίδιο πάνω από το κεφάλι τους και μικρούς κρεμασμένους δίσκους κάτω από τα πτερά και το κεντρί. Βρέθηκε στα Μάλια και χρονολογείται το 1800-1700 π. Χ. </a:t>
            </a:r>
            <a:endParaRPr lang="el-GR" dirty="0"/>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70078" y="2803322"/>
            <a:ext cx="5203844" cy="4730134"/>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Στρογγύλεμα διαγώνιας γωνίας του ορθογωνίου 11"/>
          <p:cNvSpPr/>
          <p:nvPr/>
        </p:nvSpPr>
        <p:spPr>
          <a:xfrm>
            <a:off x="575556" y="188640"/>
            <a:ext cx="7992888" cy="1008112"/>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5" name="Θέση υποσέλιδου 4"/>
          <p:cNvSpPr>
            <a:spLocks noGrp="1"/>
          </p:cNvSpPr>
          <p:nvPr>
            <p:ph type="ftr" sz="quarter" idx="11"/>
          </p:nvPr>
        </p:nvSpPr>
        <p:spPr/>
        <p:txBody>
          <a:bodyPr/>
          <a:lstStyle/>
          <a:p>
            <a:r>
              <a:rPr lang="el-GR" smtClean="0"/>
              <a:t>Διδακτικό σενάριο Γ' τάξης - Σ. Παπαδόπουλος εκπονητής Ι.Ε.Π.</a:t>
            </a:r>
            <a:endParaRPr lang="el-GR" dirty="0"/>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13</a:t>
            </a:fld>
            <a:endParaRPr lang="el-GR"/>
          </a:p>
        </p:txBody>
      </p:sp>
      <p:sp>
        <p:nvSpPr>
          <p:cNvPr id="3" name="2 - Τίτλος"/>
          <p:cNvSpPr>
            <a:spLocks noGrp="1"/>
          </p:cNvSpPr>
          <p:nvPr>
            <p:ph type="title"/>
          </p:nvPr>
        </p:nvSpPr>
        <p:spPr>
          <a:xfrm>
            <a:off x="431541" y="485800"/>
            <a:ext cx="8280919" cy="1143000"/>
          </a:xfrm>
        </p:spPr>
        <p:txBody>
          <a:bodyPr/>
          <a:lstStyle/>
          <a:p>
            <a:r>
              <a:rPr lang="el-GR" dirty="0" smtClean="0"/>
              <a:t>ΜΙΝΩΙΚΗ ΧΡΥΣΟΧΟΪΑ </a:t>
            </a:r>
            <a:endParaRPr lang="el-GR" dirty="0"/>
          </a:p>
        </p:txBody>
      </p:sp>
      <p:sp>
        <p:nvSpPr>
          <p:cNvPr id="4" name="3 - Θέση περιεχομένου"/>
          <p:cNvSpPr>
            <a:spLocks noGrp="1"/>
          </p:cNvSpPr>
          <p:nvPr>
            <p:ph sz="quarter" idx="13"/>
          </p:nvPr>
        </p:nvSpPr>
        <p:spPr/>
        <p:txBody>
          <a:bodyPr/>
          <a:lstStyle/>
          <a:p>
            <a:r>
              <a:rPr lang="el-GR" smtClean="0"/>
              <a:t>Στην αριστερή φωτογραφία περίτεχνο χρυσό  δακτυλίδι με γεωμετρικά σχήματα κύκλου, ρόμβου και τετραγώνου. Βρέθηκε στον Πόρο και χρονολογείται το 1600-1500 π. Χ. Στη δεξιά φωτογραφία χρυσό δακτυλίδι μα περίτεχνη διακόσμηση που βρέθηκε στην Κνωσό και χρονολογείται το 1300-1200 π. Χ. </a:t>
            </a:r>
            <a:endParaRPr lang="el-GR" dirty="0"/>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7770" t="4096" r="8949" b="1"/>
          <a:stretch/>
        </p:blipFill>
        <p:spPr bwMode="auto">
          <a:xfrm>
            <a:off x="719572" y="2841282"/>
            <a:ext cx="3842663" cy="3540046"/>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45417" y="2841282"/>
            <a:ext cx="3479011" cy="3540046"/>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Στρογγύλεμα διαγώνιας γωνίας του ορθογωνίου 11"/>
          <p:cNvSpPr/>
          <p:nvPr/>
        </p:nvSpPr>
        <p:spPr>
          <a:xfrm>
            <a:off x="575556" y="188640"/>
            <a:ext cx="7992888" cy="1008112"/>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5" name="Θέση υποσέλιδου 4"/>
          <p:cNvSpPr>
            <a:spLocks noGrp="1"/>
          </p:cNvSpPr>
          <p:nvPr>
            <p:ph type="ftr" sz="quarter" idx="11"/>
          </p:nvPr>
        </p:nvSpPr>
        <p:spPr/>
        <p:txBody>
          <a:bodyPr/>
          <a:lstStyle/>
          <a:p>
            <a:r>
              <a:rPr lang="el-GR" smtClean="0"/>
              <a:t>Διδακτικό σενάριο Γ' τάξης - Σ. Παπαδόπουλος εκπονητής Ι.Ε.Π.</a:t>
            </a:r>
            <a:endParaRPr lang="el-GR" dirty="0"/>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14</a:t>
            </a:fld>
            <a:endParaRPr lang="el-GR"/>
          </a:p>
        </p:txBody>
      </p:sp>
      <p:sp>
        <p:nvSpPr>
          <p:cNvPr id="3" name="2 - Τίτλος"/>
          <p:cNvSpPr>
            <a:spLocks noGrp="1"/>
          </p:cNvSpPr>
          <p:nvPr>
            <p:ph type="title"/>
          </p:nvPr>
        </p:nvSpPr>
        <p:spPr>
          <a:xfrm>
            <a:off x="431541" y="485800"/>
            <a:ext cx="8280919" cy="1143000"/>
          </a:xfrm>
        </p:spPr>
        <p:txBody>
          <a:bodyPr/>
          <a:lstStyle/>
          <a:p>
            <a:r>
              <a:rPr lang="el-GR" dirty="0" smtClean="0"/>
              <a:t>ΜΙΝΩΙΚΗ ΧΡΥΣΟΧΟΪΑ </a:t>
            </a:r>
            <a:endParaRPr lang="el-GR" dirty="0"/>
          </a:p>
        </p:txBody>
      </p:sp>
      <p:sp>
        <p:nvSpPr>
          <p:cNvPr id="4" name="3 - Θέση περιεχομένου"/>
          <p:cNvSpPr>
            <a:spLocks noGrp="1"/>
          </p:cNvSpPr>
          <p:nvPr>
            <p:ph sz="quarter" idx="13"/>
          </p:nvPr>
        </p:nvSpPr>
        <p:spPr/>
        <p:txBody>
          <a:bodyPr/>
          <a:lstStyle/>
          <a:p>
            <a:r>
              <a:rPr lang="el-GR" dirty="0" smtClean="0"/>
              <a:t>Στην αριστερή φωτογραφία τρία περιδέραια με χρυσές χάντρες</a:t>
            </a:r>
            <a:r>
              <a:rPr lang="en-US" dirty="0" smtClean="0"/>
              <a:t> </a:t>
            </a:r>
            <a:r>
              <a:rPr lang="el-GR" dirty="0" smtClean="0"/>
              <a:t>που βρέθηκαν στην Κνωσό και χρονολογούνται το 1450-1300 π. Χ.  Στη δεξιά εικόνα  περιδέραιο από χρυσό με διάφορα σχήματα που βρέθηκε στις Αρχάνες και χρονολογείται το 1200 π. Χ. </a:t>
            </a:r>
            <a:endParaRPr lang="el-GR"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140436" y="2600385"/>
            <a:ext cx="3959058" cy="3002048"/>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506" y="2492897"/>
            <a:ext cx="5023922" cy="3217025"/>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Στρογγύλεμα διαγώνιας γωνίας του ορθογωνίου 11"/>
          <p:cNvSpPr/>
          <p:nvPr/>
        </p:nvSpPr>
        <p:spPr>
          <a:xfrm>
            <a:off x="575556" y="188640"/>
            <a:ext cx="7992888" cy="1008112"/>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5" name="Θέση υποσέλιδου 4"/>
          <p:cNvSpPr>
            <a:spLocks noGrp="1"/>
          </p:cNvSpPr>
          <p:nvPr>
            <p:ph type="ftr" sz="quarter" idx="11"/>
          </p:nvPr>
        </p:nvSpPr>
        <p:spPr/>
        <p:txBody>
          <a:bodyPr/>
          <a:lstStyle/>
          <a:p>
            <a:r>
              <a:rPr lang="el-GR" smtClean="0"/>
              <a:t>Διδακτικό σενάριο Γ' τάξης - Σ. Παπαδόπουλος εκπονητής Ι.Ε.Π.</a:t>
            </a:r>
            <a:endParaRPr lang="el-GR" dirty="0"/>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15</a:t>
            </a:fld>
            <a:endParaRPr lang="el-GR"/>
          </a:p>
        </p:txBody>
      </p:sp>
      <p:sp>
        <p:nvSpPr>
          <p:cNvPr id="3" name="2 - Τίτλος"/>
          <p:cNvSpPr>
            <a:spLocks noGrp="1"/>
          </p:cNvSpPr>
          <p:nvPr>
            <p:ph type="title"/>
          </p:nvPr>
        </p:nvSpPr>
        <p:spPr>
          <a:xfrm>
            <a:off x="431541" y="485800"/>
            <a:ext cx="8280919" cy="1143000"/>
          </a:xfrm>
        </p:spPr>
        <p:txBody>
          <a:bodyPr/>
          <a:lstStyle/>
          <a:p>
            <a:r>
              <a:rPr lang="el-GR" dirty="0" smtClean="0"/>
              <a:t>ΜΙΝΩΙΚΗ ΧΡΥΣΟΧΟΪΑ </a:t>
            </a:r>
            <a:endParaRPr lang="el-GR" dirty="0"/>
          </a:p>
        </p:txBody>
      </p:sp>
      <p:sp>
        <p:nvSpPr>
          <p:cNvPr id="4" name="3 - Θέση περιεχομένου"/>
          <p:cNvSpPr>
            <a:spLocks noGrp="1"/>
          </p:cNvSpPr>
          <p:nvPr>
            <p:ph sz="quarter" idx="13"/>
          </p:nvPr>
        </p:nvSpPr>
        <p:spPr/>
        <p:txBody>
          <a:bodyPr/>
          <a:lstStyle/>
          <a:p>
            <a:r>
              <a:rPr lang="el-GR" smtClean="0"/>
              <a:t>Αριστερά στη φωτογραφία χρυσό δακτυλίδι που βρέθηκε στην Πραισό με εξαιρετική διακόσμηση, χρονολογείται το 1200-1100 π. Χ. Δεξιά χρυσό δακτυλίδι με παράσταση καθιστής θεάς. Βρέθηκε στην περιοχή της Αγίας Τριάδας και χρονολογείται 1500-1450 π. Χ. </a:t>
            </a:r>
            <a:endParaRPr lang="el-GR" dirty="0"/>
          </a:p>
        </p:txBody>
      </p:sp>
      <p:pic>
        <p:nvPicPr>
          <p:cNvPr id="819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736" y="2563666"/>
            <a:ext cx="4988371" cy="3305012"/>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pic>
        <p:nvPicPr>
          <p:cNvPr id="8197"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005" t="3316" r="2315" b="2407"/>
          <a:stretch/>
        </p:blipFill>
        <p:spPr bwMode="auto">
          <a:xfrm>
            <a:off x="5129951" y="2483065"/>
            <a:ext cx="3955313" cy="3466215"/>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Στρογγύλεμα διαγώνιας γωνίας του ορθογωνίου 11"/>
          <p:cNvSpPr/>
          <p:nvPr/>
        </p:nvSpPr>
        <p:spPr>
          <a:xfrm>
            <a:off x="575556" y="188640"/>
            <a:ext cx="7992888" cy="1008112"/>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5" name="Θέση υποσέλιδου 4"/>
          <p:cNvSpPr>
            <a:spLocks noGrp="1"/>
          </p:cNvSpPr>
          <p:nvPr>
            <p:ph type="ftr" sz="quarter" idx="11"/>
          </p:nvPr>
        </p:nvSpPr>
        <p:spPr/>
        <p:txBody>
          <a:bodyPr/>
          <a:lstStyle/>
          <a:p>
            <a:r>
              <a:rPr lang="el-GR" smtClean="0"/>
              <a:t>Διδακτικό σενάριο Γ' τάξης - Σ. Παπαδόπουλος εκπονητής Ι.Ε.Π.</a:t>
            </a:r>
            <a:endParaRPr lang="el-GR" dirty="0"/>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16</a:t>
            </a:fld>
            <a:endParaRPr lang="el-GR"/>
          </a:p>
        </p:txBody>
      </p:sp>
      <p:sp>
        <p:nvSpPr>
          <p:cNvPr id="3" name="2 - Τίτλος"/>
          <p:cNvSpPr>
            <a:spLocks noGrp="1"/>
          </p:cNvSpPr>
          <p:nvPr>
            <p:ph type="title"/>
          </p:nvPr>
        </p:nvSpPr>
        <p:spPr>
          <a:xfrm>
            <a:off x="431541" y="485800"/>
            <a:ext cx="8280919" cy="1143000"/>
          </a:xfrm>
        </p:spPr>
        <p:txBody>
          <a:bodyPr/>
          <a:lstStyle/>
          <a:p>
            <a:r>
              <a:rPr lang="el-GR" dirty="0" smtClean="0"/>
              <a:t>ΜΙΝΩΙΚΗ ΧΡΥΣΟΧΟΪΑ </a:t>
            </a:r>
            <a:endParaRPr lang="el-GR" dirty="0"/>
          </a:p>
        </p:txBody>
      </p:sp>
      <p:sp>
        <p:nvSpPr>
          <p:cNvPr id="4" name="3 - Θέση περιεχομένου"/>
          <p:cNvSpPr>
            <a:spLocks noGrp="1"/>
          </p:cNvSpPr>
          <p:nvPr>
            <p:ph sz="quarter" idx="13"/>
          </p:nvPr>
        </p:nvSpPr>
        <p:spPr/>
        <p:txBody>
          <a:bodyPr/>
          <a:lstStyle/>
          <a:p>
            <a:r>
              <a:rPr lang="el-GR" smtClean="0"/>
              <a:t>Στην αριστερή φωτογραφία χρυσά σκουλαρίκια με πυκνή διακόσμηση που βρέθηκαν στην Κνωσό και χρονολογούνται 1600-1500 π. Χ. Στη δεξιά φωτογραφία χρυσό κόσμημα με παράσταση πάπιας που βρέθηκε στην Κνωσό και χρονολογείται το 1500-1400 π. Χ. </a:t>
            </a:r>
            <a:endParaRPr lang="el-GR" dirty="0"/>
          </a:p>
        </p:txBody>
      </p:sp>
      <p:pic>
        <p:nvPicPr>
          <p:cNvPr id="921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4137"/>
          <a:stretch/>
        </p:blipFill>
        <p:spPr bwMode="auto">
          <a:xfrm>
            <a:off x="208349" y="2737730"/>
            <a:ext cx="4248472" cy="3547840"/>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pic>
        <p:nvPicPr>
          <p:cNvPr id="6"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923" r="2141"/>
          <a:stretch/>
        </p:blipFill>
        <p:spPr bwMode="auto">
          <a:xfrm>
            <a:off x="4528829" y="2737730"/>
            <a:ext cx="4406823" cy="3547840"/>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Στρογγύλεμα διαγώνιας γωνίας του ορθογωνίου 10"/>
          <p:cNvSpPr/>
          <p:nvPr/>
        </p:nvSpPr>
        <p:spPr>
          <a:xfrm>
            <a:off x="575556" y="188640"/>
            <a:ext cx="7992888" cy="1008112"/>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5" name="Θέση υποσέλιδου 4"/>
          <p:cNvSpPr>
            <a:spLocks noGrp="1"/>
          </p:cNvSpPr>
          <p:nvPr>
            <p:ph type="ftr" sz="quarter" idx="11"/>
          </p:nvPr>
        </p:nvSpPr>
        <p:spPr/>
        <p:txBody>
          <a:bodyPr/>
          <a:lstStyle/>
          <a:p>
            <a:r>
              <a:rPr lang="el-GR" smtClean="0"/>
              <a:t>Διδακτικό σενάριο Γ' τάξης - Σ. Παπαδόπουλος εκπονητής Ι.Ε.Π.</a:t>
            </a:r>
            <a:endParaRPr lang="el-GR" dirty="0"/>
          </a:p>
        </p:txBody>
      </p:sp>
      <p:sp>
        <p:nvSpPr>
          <p:cNvPr id="2" name="Θέση αριθμού διαφάνειας 1"/>
          <p:cNvSpPr>
            <a:spLocks noGrp="1"/>
          </p:cNvSpPr>
          <p:nvPr>
            <p:ph type="sldNum" sz="quarter" idx="12"/>
          </p:nvPr>
        </p:nvSpPr>
        <p:spPr/>
        <p:txBody>
          <a:bodyPr/>
          <a:lstStyle/>
          <a:p>
            <a:fld id="{822AD56F-711E-45EA-80E3-1F2C2AD9974E}" type="slidenum">
              <a:rPr lang="el-GR" smtClean="0"/>
              <a:pPr/>
              <a:t>17</a:t>
            </a:fld>
            <a:endParaRPr lang="el-GR"/>
          </a:p>
        </p:txBody>
      </p:sp>
      <p:sp>
        <p:nvSpPr>
          <p:cNvPr id="3" name="Τίτλος 2"/>
          <p:cNvSpPr>
            <a:spLocks noGrp="1"/>
          </p:cNvSpPr>
          <p:nvPr>
            <p:ph type="title"/>
          </p:nvPr>
        </p:nvSpPr>
        <p:spPr/>
        <p:txBody>
          <a:bodyPr/>
          <a:lstStyle/>
          <a:p>
            <a:r>
              <a:rPr lang="el-GR" dirty="0" smtClean="0"/>
              <a:t>ΤΟ ΤΕΛΟΣ ΤΟΥ ΜΙΝΩΙΚΟΥ ΠΟΛΙΤΙΣΜΟΥ </a:t>
            </a:r>
            <a:endParaRPr lang="el-GR" dirty="0"/>
          </a:p>
        </p:txBody>
      </p:sp>
      <p:sp>
        <p:nvSpPr>
          <p:cNvPr id="4" name="Θέση περιεχομένου 3"/>
          <p:cNvSpPr>
            <a:spLocks noGrp="1"/>
          </p:cNvSpPr>
          <p:nvPr>
            <p:ph sz="quarter" idx="13"/>
          </p:nvPr>
        </p:nvSpPr>
        <p:spPr/>
        <p:txBody>
          <a:bodyPr/>
          <a:lstStyle/>
          <a:p>
            <a:r>
              <a:rPr lang="el-GR" smtClean="0"/>
              <a:t>Οι Μινωίτες διακρίθηκαν στο εμπόριο, στη ναυτιλία,  στις τέχνες. Δημιούργησαν έναν πολύ σημαντικό πολιτισμό που κράτησε περισσότερο από 1500 χρόνια. Η έκρηξη του ηφαιστείου της Θήρας προκάλεσε τεράστια κύματα που έφτασαν ως τις ακτές της Κρήτης και κατέστρεψαν τα πολυτελή ανάκτορα. Η δύναμη της Κρήτης μειώθηκε και αργότερα την κατέλαβαν οι Μυκηναίοι. </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653615" y="3140968"/>
            <a:ext cx="5836771" cy="3312368"/>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19740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Στρογγύλεμα διαγώνιας γωνίας του ορθογωνίου 16"/>
          <p:cNvSpPr/>
          <p:nvPr/>
        </p:nvSpPr>
        <p:spPr>
          <a:xfrm>
            <a:off x="575556" y="188640"/>
            <a:ext cx="7992888" cy="1008112"/>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8" name="Θέση υποσέλιδου 7"/>
          <p:cNvSpPr>
            <a:spLocks noGrp="1"/>
          </p:cNvSpPr>
          <p:nvPr>
            <p:ph type="ftr" sz="quarter" idx="11"/>
          </p:nvPr>
        </p:nvSpPr>
        <p:spPr/>
        <p:txBody>
          <a:bodyPr/>
          <a:lstStyle/>
          <a:p>
            <a:r>
              <a:rPr lang="el-GR" smtClean="0"/>
              <a:t>Διδακτικό σενάριο Γ' τάξης - Σ. Παπαδόπουλος εκπονητής Ι.Ε.Π.</a:t>
            </a:r>
            <a:endParaRPr lang="el-GR" dirty="0"/>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2</a:t>
            </a:fld>
            <a:endParaRPr lang="el-GR"/>
          </a:p>
        </p:txBody>
      </p:sp>
      <p:sp>
        <p:nvSpPr>
          <p:cNvPr id="3" name="2 - Τίτλος"/>
          <p:cNvSpPr>
            <a:spLocks noGrp="1"/>
          </p:cNvSpPr>
          <p:nvPr>
            <p:ph type="title"/>
          </p:nvPr>
        </p:nvSpPr>
        <p:spPr/>
        <p:txBody>
          <a:bodyPr/>
          <a:lstStyle/>
          <a:p>
            <a:r>
              <a:rPr lang="el-GR" smtClean="0"/>
              <a:t>ΜΙΝΩΙΤΕΣ ΣΠΟΥΔΑΙΟΙ </a:t>
            </a:r>
            <a:br>
              <a:rPr lang="el-GR" smtClean="0"/>
            </a:br>
            <a:r>
              <a:rPr lang="el-GR" smtClean="0"/>
              <a:t>ΑΓΓΕΙΟΠΛΑΣΤΕΣ</a:t>
            </a:r>
            <a:endParaRPr lang="el-GR" dirty="0"/>
          </a:p>
        </p:txBody>
      </p:sp>
      <p:sp>
        <p:nvSpPr>
          <p:cNvPr id="4" name="3 - Θέση περιεχομένου"/>
          <p:cNvSpPr>
            <a:spLocks noGrp="1"/>
          </p:cNvSpPr>
          <p:nvPr>
            <p:ph sz="quarter" idx="13"/>
          </p:nvPr>
        </p:nvSpPr>
        <p:spPr/>
        <p:txBody>
          <a:bodyPr/>
          <a:lstStyle/>
          <a:p>
            <a:r>
              <a:rPr lang="el-GR" dirty="0" smtClean="0"/>
              <a:t>Οι </a:t>
            </a:r>
            <a:r>
              <a:rPr lang="el-GR" dirty="0" err="1" smtClean="0"/>
              <a:t>Μινωίτες</a:t>
            </a:r>
            <a:r>
              <a:rPr lang="el-GR" dirty="0" smtClean="0"/>
              <a:t> ασχολήθηκαν με την κεραμική τέχνη και  ήταν σπουδαίοι αγγειοπλάστες. Με τη βοήθεια του τροχού κατασκεύαζαν πήλινα αγγεία σε πολλά σχήματα και μεγέθη και τα διακοσμούσαν με πολλά σχέδια και χρώματα. Στην αριστερή φωτογραφία αμφορέας για ιερές τελετές. Βρέθηκε στο ανάκτορο της Ζάκρου και χρονολογείται το 145</a:t>
            </a:r>
            <a:r>
              <a:rPr lang="en-US" dirty="0" smtClean="0"/>
              <a:t>0 </a:t>
            </a:r>
            <a:r>
              <a:rPr lang="el-GR" dirty="0" err="1" smtClean="0"/>
              <a:t>π.Χ.</a:t>
            </a:r>
            <a:r>
              <a:rPr lang="el-GR" dirty="0" smtClean="0"/>
              <a:t>  Στη δεξιά εικόνα αμφορέας με λευκό άνθος που βρέθηκε στη Φαιστό  και χρονολογείται το 1400 </a:t>
            </a:r>
            <a:r>
              <a:rPr lang="el-GR" dirty="0" err="1" smtClean="0"/>
              <a:t>π.Χ.</a:t>
            </a:r>
            <a:r>
              <a:rPr lang="el-GR" dirty="0" smtClean="0"/>
              <a:t> </a:t>
            </a:r>
            <a:endParaRPr lang="el-GR" dirty="0"/>
          </a:p>
        </p:txBody>
      </p:sp>
      <p:pic>
        <p:nvPicPr>
          <p:cNvPr id="1536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59771" y="3699503"/>
            <a:ext cx="2881424" cy="2753833"/>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pic>
        <p:nvPicPr>
          <p:cNvPr id="15363"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7490" b="19629"/>
          <a:stretch/>
        </p:blipFill>
        <p:spPr bwMode="auto">
          <a:xfrm>
            <a:off x="4840297" y="3699502"/>
            <a:ext cx="2643933" cy="2753834"/>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Στρογγύλεμα διαγώνιας γωνίας του ορθογωνίου 15"/>
          <p:cNvSpPr/>
          <p:nvPr/>
        </p:nvSpPr>
        <p:spPr>
          <a:xfrm>
            <a:off x="575556" y="188640"/>
            <a:ext cx="7992888" cy="1008112"/>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5" name="Θέση υποσέλιδου 4"/>
          <p:cNvSpPr>
            <a:spLocks noGrp="1"/>
          </p:cNvSpPr>
          <p:nvPr>
            <p:ph type="ftr" sz="quarter" idx="11"/>
          </p:nvPr>
        </p:nvSpPr>
        <p:spPr/>
        <p:txBody>
          <a:bodyPr/>
          <a:lstStyle/>
          <a:p>
            <a:r>
              <a:rPr lang="el-GR" smtClean="0"/>
              <a:t>Διδακτικό σενάριο Γ' τάξης - Σ. Παπαδόπουλος εκπονητής Ι.Ε.Π.</a:t>
            </a:r>
            <a:endParaRPr lang="el-GR" dirty="0"/>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3</a:t>
            </a:fld>
            <a:endParaRPr lang="el-GR"/>
          </a:p>
        </p:txBody>
      </p:sp>
      <p:sp>
        <p:nvSpPr>
          <p:cNvPr id="3" name="2 - Τίτλος"/>
          <p:cNvSpPr>
            <a:spLocks noGrp="1"/>
          </p:cNvSpPr>
          <p:nvPr>
            <p:ph type="title"/>
          </p:nvPr>
        </p:nvSpPr>
        <p:spPr/>
        <p:txBody>
          <a:bodyPr/>
          <a:lstStyle/>
          <a:p>
            <a:r>
              <a:rPr lang="el-GR" smtClean="0"/>
              <a:t>ΜΙΝΩΙΤΕΣ ΣΠΟΥΔΑΙΟΙ </a:t>
            </a:r>
            <a:br>
              <a:rPr lang="el-GR" smtClean="0"/>
            </a:br>
            <a:r>
              <a:rPr lang="el-GR" smtClean="0"/>
              <a:t>ΑΓΓΕΙΟΠΛΑΣΤΕΣ</a:t>
            </a:r>
            <a:endParaRPr lang="el-GR" dirty="0"/>
          </a:p>
        </p:txBody>
      </p:sp>
      <p:sp>
        <p:nvSpPr>
          <p:cNvPr id="4" name="3 - Θέση περιεχομένου"/>
          <p:cNvSpPr>
            <a:spLocks noGrp="1"/>
          </p:cNvSpPr>
          <p:nvPr>
            <p:ph sz="quarter" idx="13"/>
          </p:nvPr>
        </p:nvSpPr>
        <p:spPr/>
        <p:txBody>
          <a:bodyPr/>
          <a:lstStyle/>
          <a:p>
            <a:r>
              <a:rPr lang="el-GR" smtClean="0"/>
              <a:t>Υπήρχαν πολλά εργαστήρια σε διάφορες περιοχές της Κρήτης. Τα έργα των Μινωικών εργαστηρίων έγιναν περιζήτητα και οι τεχνίτες των εργαστηρίων ήταν πραγματικοί καλλιτέχνες. Στη εικόνα αριστερά αμφορέας με πολύχρωμη διακόσμηση που βρέθηκε στο ανάκτορα της Φαιστού. Δεξιά πιθαράκι με παραστάσεις από τη φύση. Βρέθηκε στη Φαιστό, χρονολογείται το 1200 π. Χ. </a:t>
            </a:r>
            <a:endParaRPr lang="el-GR" dirty="0"/>
          </a:p>
        </p:txBody>
      </p:sp>
      <p:pic>
        <p:nvPicPr>
          <p:cNvPr id="1741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6503"/>
          <a:stretch/>
        </p:blipFill>
        <p:spPr bwMode="auto">
          <a:xfrm>
            <a:off x="1073696" y="3343622"/>
            <a:ext cx="3927381" cy="3112379"/>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pic>
        <p:nvPicPr>
          <p:cNvPr id="17411"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009189" y="3343622"/>
            <a:ext cx="2061115" cy="3112379"/>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Στρογγύλεμα διαγώνιας γωνίας του ορθογωνίου 11"/>
          <p:cNvSpPr/>
          <p:nvPr/>
        </p:nvSpPr>
        <p:spPr>
          <a:xfrm>
            <a:off x="575556" y="188640"/>
            <a:ext cx="7992888" cy="1008112"/>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5" name="Θέση υποσέλιδου 4"/>
          <p:cNvSpPr>
            <a:spLocks noGrp="1"/>
          </p:cNvSpPr>
          <p:nvPr>
            <p:ph type="ftr" sz="quarter" idx="11"/>
          </p:nvPr>
        </p:nvSpPr>
        <p:spPr/>
        <p:txBody>
          <a:bodyPr/>
          <a:lstStyle/>
          <a:p>
            <a:r>
              <a:rPr lang="el-GR" smtClean="0"/>
              <a:t>Διδακτικό σενάριο Γ' τάξης - Σ. Παπαδόπουλος εκπονητής Ι.Ε.Π.</a:t>
            </a:r>
            <a:endParaRPr lang="el-GR" dirty="0"/>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4</a:t>
            </a:fld>
            <a:endParaRPr lang="el-GR"/>
          </a:p>
        </p:txBody>
      </p:sp>
      <p:sp>
        <p:nvSpPr>
          <p:cNvPr id="3" name="2 - Τίτλος"/>
          <p:cNvSpPr>
            <a:spLocks noGrp="1"/>
          </p:cNvSpPr>
          <p:nvPr>
            <p:ph type="title"/>
          </p:nvPr>
        </p:nvSpPr>
        <p:spPr/>
        <p:txBody>
          <a:bodyPr/>
          <a:lstStyle/>
          <a:p>
            <a:r>
              <a:rPr lang="el-GR" smtClean="0"/>
              <a:t>ΜΙΝΩΙΤΕΣ ΣΠΟΥΔΑΙΟΙ </a:t>
            </a:r>
            <a:br>
              <a:rPr lang="el-GR" smtClean="0"/>
            </a:br>
            <a:r>
              <a:rPr lang="el-GR" smtClean="0"/>
              <a:t>ΑΓΓΕΙΟΠΛΑΣΤΕΣ</a:t>
            </a:r>
            <a:endParaRPr lang="el-GR" dirty="0"/>
          </a:p>
        </p:txBody>
      </p:sp>
      <p:sp>
        <p:nvSpPr>
          <p:cNvPr id="4" name="3 - Θέση περιεχομένου"/>
          <p:cNvSpPr>
            <a:spLocks noGrp="1"/>
          </p:cNvSpPr>
          <p:nvPr>
            <p:ph sz="quarter" idx="13"/>
          </p:nvPr>
        </p:nvSpPr>
        <p:spPr/>
        <p:txBody>
          <a:bodyPr/>
          <a:lstStyle/>
          <a:p>
            <a:r>
              <a:rPr lang="el-GR" smtClean="0"/>
              <a:t>Ζωγράφιζαν σχέδια παρμένα από τη φύση, όπως: λουλούδια, φύλλα, ζώα, ψάρια, κοχύλια, αστερίες κ. ά.  Μινωικά αγγεία έχουν βρεθεί στην Κύπρο, στις Κυκλάδες, στην Αίγυπτο, στην Πελοπόννησο. Αριστερά αγγείο με τρεις λαβές και πολύχρωμη διακόσμηση. Βρέθηκε στη Φαιστό και χρονολογείται 1900 - 1800 π. Χ. Δεξιά πολύχρωμο κύπελλο που βρέθηκε στη Φαιστό και χρονολογείται το 1800- 1700 π. Χ. </a:t>
            </a:r>
          </a:p>
          <a:p>
            <a:endParaRPr lang="el-GR" dirty="0"/>
          </a:p>
        </p:txBody>
      </p:sp>
      <p:pic>
        <p:nvPicPr>
          <p:cNvPr id="1638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061851" y="3429001"/>
            <a:ext cx="4558106" cy="3056670"/>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grpSp>
        <p:nvGrpSpPr>
          <p:cNvPr id="16" name="Ομάδα 15"/>
          <p:cNvGrpSpPr/>
          <p:nvPr/>
        </p:nvGrpSpPr>
        <p:grpSpPr>
          <a:xfrm>
            <a:off x="524043" y="3445168"/>
            <a:ext cx="3105760" cy="3024336"/>
            <a:chOff x="890176" y="3445168"/>
            <a:chExt cx="3105760" cy="3024336"/>
          </a:xfrm>
        </p:grpSpPr>
        <p:pic>
          <p:nvPicPr>
            <p:cNvPr id="1638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90176" y="3445168"/>
              <a:ext cx="3105760" cy="3024336"/>
            </a:xfrm>
            <a:prstGeom prst="rect">
              <a:avLst/>
            </a:prstGeom>
            <a:noFill/>
            <a:ln w="9525">
              <a:noFill/>
              <a:miter lim="800000"/>
              <a:headEnd/>
              <a:tailEnd/>
            </a:ln>
            <a:effectLst/>
          </p:spPr>
        </p:pic>
        <p:sp>
          <p:nvSpPr>
            <p:cNvPr id="15" name="Ελεύθερη σχεδίαση 14"/>
            <p:cNvSpPr/>
            <p:nvPr/>
          </p:nvSpPr>
          <p:spPr>
            <a:xfrm>
              <a:off x="890546" y="5645425"/>
              <a:ext cx="707666" cy="667911"/>
            </a:xfrm>
            <a:custGeom>
              <a:avLst/>
              <a:gdLst>
                <a:gd name="connsiteX0" fmla="*/ 0 w 707666"/>
                <a:gd name="connsiteY0" fmla="*/ 0 h 659959"/>
                <a:gd name="connsiteX1" fmla="*/ 413468 w 707666"/>
                <a:gd name="connsiteY1" fmla="*/ 0 h 659959"/>
                <a:gd name="connsiteX2" fmla="*/ 707666 w 707666"/>
                <a:gd name="connsiteY2" fmla="*/ 659959 h 659959"/>
                <a:gd name="connsiteX3" fmla="*/ 0 w 707666"/>
                <a:gd name="connsiteY3" fmla="*/ 659959 h 659959"/>
                <a:gd name="connsiteX4" fmla="*/ 0 w 707666"/>
                <a:gd name="connsiteY4" fmla="*/ 0 h 659959"/>
                <a:gd name="connsiteX0" fmla="*/ 0 w 707666"/>
                <a:gd name="connsiteY0" fmla="*/ 7952 h 667911"/>
                <a:gd name="connsiteX1" fmla="*/ 413468 w 707666"/>
                <a:gd name="connsiteY1" fmla="*/ 7952 h 667911"/>
                <a:gd name="connsiteX2" fmla="*/ 707666 w 707666"/>
                <a:gd name="connsiteY2" fmla="*/ 667911 h 667911"/>
                <a:gd name="connsiteX3" fmla="*/ 0 w 707666"/>
                <a:gd name="connsiteY3" fmla="*/ 667911 h 667911"/>
                <a:gd name="connsiteX4" fmla="*/ 0 w 707666"/>
                <a:gd name="connsiteY4" fmla="*/ 0 h 66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666" h="667911">
                  <a:moveTo>
                    <a:pt x="0" y="7952"/>
                  </a:moveTo>
                  <a:lnTo>
                    <a:pt x="413468" y="7952"/>
                  </a:lnTo>
                  <a:lnTo>
                    <a:pt x="707666" y="667911"/>
                  </a:lnTo>
                  <a:lnTo>
                    <a:pt x="0" y="667911"/>
                  </a:lnTo>
                  <a:lnTo>
                    <a:pt x="0" y="0"/>
                  </a:lnTo>
                </a:path>
              </a:pathLst>
            </a:cu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Στρογγύλεμα διαγώνιας γωνίας του ορθογωνίου 10"/>
          <p:cNvSpPr/>
          <p:nvPr/>
        </p:nvSpPr>
        <p:spPr>
          <a:xfrm>
            <a:off x="575556" y="188640"/>
            <a:ext cx="7992888" cy="1008112"/>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5" name="Θέση υποσέλιδου 4"/>
          <p:cNvSpPr>
            <a:spLocks noGrp="1"/>
          </p:cNvSpPr>
          <p:nvPr>
            <p:ph type="ftr" sz="quarter" idx="11"/>
          </p:nvPr>
        </p:nvSpPr>
        <p:spPr/>
        <p:txBody>
          <a:bodyPr/>
          <a:lstStyle/>
          <a:p>
            <a:r>
              <a:rPr lang="el-GR" smtClean="0"/>
              <a:t>Διδακτικό σενάριο Γ' τάξης - Σ. Παπαδόπουλος εκπονητής Ι.Ε.Π.</a:t>
            </a:r>
            <a:endParaRPr lang="el-GR" dirty="0"/>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5</a:t>
            </a:fld>
            <a:endParaRPr lang="el-GR"/>
          </a:p>
        </p:txBody>
      </p:sp>
      <p:sp>
        <p:nvSpPr>
          <p:cNvPr id="3" name="2 - Τίτλος"/>
          <p:cNvSpPr>
            <a:spLocks noGrp="1"/>
          </p:cNvSpPr>
          <p:nvPr>
            <p:ph type="title"/>
          </p:nvPr>
        </p:nvSpPr>
        <p:spPr/>
        <p:txBody>
          <a:bodyPr/>
          <a:lstStyle/>
          <a:p>
            <a:r>
              <a:rPr lang="el-GR" smtClean="0"/>
              <a:t>ΜΙΝΩΙΤΕΣ ΣΠΟΥΔΑΙΟΙ </a:t>
            </a:r>
            <a:br>
              <a:rPr lang="el-GR" smtClean="0"/>
            </a:br>
            <a:r>
              <a:rPr lang="el-GR" smtClean="0"/>
              <a:t>ΑΓΓΕΙΟΠΛΑΣΤΕΣ</a:t>
            </a:r>
            <a:endParaRPr lang="el-GR" dirty="0"/>
          </a:p>
        </p:txBody>
      </p:sp>
      <p:sp>
        <p:nvSpPr>
          <p:cNvPr id="4" name="3 - Θέση περιεχομένου"/>
          <p:cNvSpPr>
            <a:spLocks noGrp="1"/>
          </p:cNvSpPr>
          <p:nvPr>
            <p:ph sz="quarter" idx="13"/>
          </p:nvPr>
        </p:nvSpPr>
        <p:spPr/>
        <p:txBody>
          <a:bodyPr/>
          <a:lstStyle/>
          <a:p>
            <a:r>
              <a:rPr lang="el-GR" smtClean="0"/>
              <a:t>Κύπελλα με αναπαραστάσεις λευκών ψαριών αριστερά και πολύχρωμη διακοσμητική στη δεξιά μεριά. Βρέθηκαν στο Παλαιόκαστρο και τη Βασιλική στην Ανατολική Κρήτη και χρονολογούνται το 2300 - 1900 π. Χ. </a:t>
            </a:r>
            <a:endParaRPr lang="el-GR" dirty="0"/>
          </a:p>
        </p:txBody>
      </p:sp>
      <p:pic>
        <p:nvPicPr>
          <p:cNvPr id="1229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8260" b="5490"/>
          <a:stretch/>
        </p:blipFill>
        <p:spPr bwMode="auto">
          <a:xfrm>
            <a:off x="80743" y="2490156"/>
            <a:ext cx="8982515" cy="3027076"/>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Στρογγύλεμα διαγώνιας γωνίας του ορθογωνίου 11"/>
          <p:cNvSpPr/>
          <p:nvPr/>
        </p:nvSpPr>
        <p:spPr>
          <a:xfrm>
            <a:off x="575556" y="188640"/>
            <a:ext cx="7992888" cy="1008112"/>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5" name="Θέση υποσέλιδου 4"/>
          <p:cNvSpPr>
            <a:spLocks noGrp="1"/>
          </p:cNvSpPr>
          <p:nvPr>
            <p:ph type="ftr" sz="quarter" idx="11"/>
          </p:nvPr>
        </p:nvSpPr>
        <p:spPr/>
        <p:txBody>
          <a:bodyPr/>
          <a:lstStyle/>
          <a:p>
            <a:r>
              <a:rPr lang="el-GR" smtClean="0"/>
              <a:t>Διδακτικό σενάριο Γ' τάξης - Σ. Παπαδόπουλος εκπονητής Ι.Ε.Π.</a:t>
            </a:r>
            <a:endParaRPr lang="el-GR" dirty="0"/>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6</a:t>
            </a:fld>
            <a:endParaRPr lang="el-GR"/>
          </a:p>
        </p:txBody>
      </p:sp>
      <p:sp>
        <p:nvSpPr>
          <p:cNvPr id="3" name="2 - Τίτλος"/>
          <p:cNvSpPr>
            <a:spLocks noGrp="1"/>
          </p:cNvSpPr>
          <p:nvPr>
            <p:ph type="title"/>
          </p:nvPr>
        </p:nvSpPr>
        <p:spPr>
          <a:xfrm>
            <a:off x="431541" y="485800"/>
            <a:ext cx="8280919" cy="1143000"/>
          </a:xfrm>
        </p:spPr>
        <p:txBody>
          <a:bodyPr/>
          <a:lstStyle/>
          <a:p>
            <a:r>
              <a:rPr lang="el-GR" dirty="0" smtClean="0"/>
              <a:t>Η ΤΕΧΝΗ ΤΩΝ ΣΦΡΑΓΙΔΩΝ</a:t>
            </a:r>
            <a:endParaRPr lang="el-GR" dirty="0"/>
          </a:p>
        </p:txBody>
      </p:sp>
      <p:sp>
        <p:nvSpPr>
          <p:cNvPr id="4" name="3 - Θέση περιεχομένου"/>
          <p:cNvSpPr>
            <a:spLocks noGrp="1"/>
          </p:cNvSpPr>
          <p:nvPr>
            <p:ph sz="quarter" idx="13"/>
          </p:nvPr>
        </p:nvSpPr>
        <p:spPr/>
        <p:txBody>
          <a:bodyPr/>
          <a:lstStyle/>
          <a:p>
            <a:r>
              <a:rPr lang="el-GR" smtClean="0"/>
              <a:t>Οι Μινωίτες ανέπτυξαν μια ξεχωριστή τέχνη, την τέχνη των σφραγίδων.  Οι Μινωίτες έμποροι, όταν έκαναν μια συμφωνία, χρησιμοποιούσαν σφραγίδες για να υπογράφουν. Αριστερά στη φωτογραφία χρυσή σφραγίδα με λαβή που βρέθηκε στα Μάλια και χρονολογείται το 1800 - 1700  π. Χ.  Δεξιά χρυσή σφραγίδα με παράσταση διπλού πέλεκυ και χρονολογείται το 1450 π. Χ. </a:t>
            </a:r>
            <a:endParaRPr lang="el-GR" dirty="0"/>
          </a:p>
        </p:txBody>
      </p:sp>
      <p:pic>
        <p:nvPicPr>
          <p:cNvPr id="1126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2160" y="3127847"/>
            <a:ext cx="3474393" cy="3325489"/>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pic>
        <p:nvPicPr>
          <p:cNvPr id="1126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785" t="2510" r="5326" b="5478"/>
          <a:stretch/>
        </p:blipFill>
        <p:spPr bwMode="auto">
          <a:xfrm>
            <a:off x="4289134" y="3127846"/>
            <a:ext cx="4322707" cy="3325489"/>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Στρογγύλεμα διαγώνιας γωνίας του ορθογωνίου 11"/>
          <p:cNvSpPr/>
          <p:nvPr/>
        </p:nvSpPr>
        <p:spPr>
          <a:xfrm>
            <a:off x="575556" y="188640"/>
            <a:ext cx="7992888" cy="1008112"/>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6" name="Θέση υποσέλιδου 5"/>
          <p:cNvSpPr>
            <a:spLocks noGrp="1"/>
          </p:cNvSpPr>
          <p:nvPr>
            <p:ph type="ftr" sz="quarter" idx="11"/>
          </p:nvPr>
        </p:nvSpPr>
        <p:spPr/>
        <p:txBody>
          <a:bodyPr/>
          <a:lstStyle/>
          <a:p>
            <a:r>
              <a:rPr lang="el-GR" smtClean="0"/>
              <a:t>Διδακτικό σενάριο Γ' τάξης - Σ. Παπαδόπουλος εκπονητής Ι.Ε.Π.</a:t>
            </a:r>
            <a:endParaRPr lang="el-GR" dirty="0"/>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7</a:t>
            </a:fld>
            <a:endParaRPr lang="el-GR"/>
          </a:p>
        </p:txBody>
      </p:sp>
      <p:sp>
        <p:nvSpPr>
          <p:cNvPr id="3" name="2 - Τίτλος"/>
          <p:cNvSpPr>
            <a:spLocks noGrp="1"/>
          </p:cNvSpPr>
          <p:nvPr>
            <p:ph type="title"/>
          </p:nvPr>
        </p:nvSpPr>
        <p:spPr>
          <a:xfrm>
            <a:off x="431541" y="485800"/>
            <a:ext cx="8280919" cy="1143000"/>
          </a:xfrm>
        </p:spPr>
        <p:txBody>
          <a:bodyPr/>
          <a:lstStyle/>
          <a:p>
            <a:r>
              <a:rPr lang="el-GR" dirty="0" smtClean="0"/>
              <a:t>Η ΤΕΧΝΗ ΤΩΝ ΣΦΡΑΓΙΔΩΝ </a:t>
            </a:r>
            <a:endParaRPr lang="el-GR" dirty="0"/>
          </a:p>
        </p:txBody>
      </p:sp>
      <p:sp>
        <p:nvSpPr>
          <p:cNvPr id="4" name="3 - Θέση περιεχομένου"/>
          <p:cNvSpPr>
            <a:spLocks noGrp="1"/>
          </p:cNvSpPr>
          <p:nvPr>
            <p:ph sz="quarter" idx="13"/>
          </p:nvPr>
        </p:nvSpPr>
        <p:spPr/>
        <p:txBody>
          <a:bodyPr/>
          <a:lstStyle/>
          <a:p>
            <a:r>
              <a:rPr lang="el-GR" dirty="0" smtClean="0"/>
              <a:t>Οι τεχνίτες που έφτιαχναν τις σφραγίδες χάραζαν πάνω τους διάφορα σχήματα. Καμιά σφραγίδα δεν είναι ίδια με την άλλη. Αριστερά στην εικόνα σφραγίδα με παράσταση θεού με λιοντάρι και δεξιά σφραγίδα με παράσταση </a:t>
            </a:r>
            <a:r>
              <a:rPr lang="el-GR" smtClean="0"/>
              <a:t>δύο ταύρων που </a:t>
            </a:r>
            <a:r>
              <a:rPr lang="el-GR" dirty="0" smtClean="0"/>
              <a:t>βρέθηκε στην Κνωσό και χρονολογείται το 1450- 1400 π. Χ.</a:t>
            </a:r>
            <a:endParaRPr lang="el-GR" dirty="0"/>
          </a:p>
        </p:txBody>
      </p:sp>
      <p:pic>
        <p:nvPicPr>
          <p:cNvPr id="5" name="Picture 2" descr="E:\17-02-2021\img037.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75948" y="2827907"/>
            <a:ext cx="3335228" cy="3553421"/>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pic>
        <p:nvPicPr>
          <p:cNvPr id="1024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80156" y="2827906"/>
            <a:ext cx="3887897" cy="3553421"/>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Στρογγύλεμα διαγώνιας γωνίας του ορθογωνίου 11"/>
          <p:cNvSpPr/>
          <p:nvPr/>
        </p:nvSpPr>
        <p:spPr>
          <a:xfrm>
            <a:off x="575556" y="188640"/>
            <a:ext cx="7992888" cy="1008112"/>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5" name="Θέση υποσέλιδου 4"/>
          <p:cNvSpPr>
            <a:spLocks noGrp="1"/>
          </p:cNvSpPr>
          <p:nvPr>
            <p:ph type="ftr" sz="quarter" idx="11"/>
          </p:nvPr>
        </p:nvSpPr>
        <p:spPr/>
        <p:txBody>
          <a:bodyPr/>
          <a:lstStyle/>
          <a:p>
            <a:r>
              <a:rPr lang="el-GR" smtClean="0"/>
              <a:t>Διδακτικό σενάριο Γ' τάξης - Σ. Παπαδόπουλος εκπονητής Ι.Ε.Π.</a:t>
            </a:r>
            <a:endParaRPr lang="el-GR" dirty="0"/>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8</a:t>
            </a:fld>
            <a:endParaRPr lang="el-GR"/>
          </a:p>
        </p:txBody>
      </p:sp>
      <p:sp>
        <p:nvSpPr>
          <p:cNvPr id="3" name="2 - Τίτλος"/>
          <p:cNvSpPr>
            <a:spLocks noGrp="1"/>
          </p:cNvSpPr>
          <p:nvPr>
            <p:ph type="title"/>
          </p:nvPr>
        </p:nvSpPr>
        <p:spPr>
          <a:xfrm>
            <a:off x="431541" y="485800"/>
            <a:ext cx="8280919" cy="1143000"/>
          </a:xfrm>
        </p:spPr>
        <p:txBody>
          <a:bodyPr/>
          <a:lstStyle/>
          <a:p>
            <a:r>
              <a:rPr lang="el-GR" dirty="0" smtClean="0"/>
              <a:t>Η ΤΕΧΝΗ ΤΩΝ ΣΦΡΑΓΙΔΩΝ </a:t>
            </a:r>
            <a:endParaRPr lang="el-GR" dirty="0"/>
          </a:p>
        </p:txBody>
      </p:sp>
      <p:sp>
        <p:nvSpPr>
          <p:cNvPr id="4" name="3 - Θέση περιεχομένου"/>
          <p:cNvSpPr>
            <a:spLocks noGrp="1"/>
          </p:cNvSpPr>
          <p:nvPr>
            <p:ph sz="quarter" idx="13"/>
          </p:nvPr>
        </p:nvSpPr>
        <p:spPr/>
        <p:txBody>
          <a:bodyPr/>
          <a:lstStyle/>
          <a:p>
            <a:r>
              <a:rPr lang="el-GR" smtClean="0"/>
              <a:t>Πολλοί Μινωίτες φορούσαν τις σφραγίδες σαν δακτυλίδια. Στις σφραγίδες της Φαιστού απεικονίζονται διάφορα ζώα και θρησκευτικά θέματα. Στην αριστερή φωτογραφία χρυσό δακτυλίδι με λατρευτική παράσταση. Στη δεξιά φωτογραφία σφραγίδα με παράσταση λιονταριού και δαμαστών. </a:t>
            </a:r>
            <a:endParaRPr lang="el-GR" dirty="0"/>
          </a:p>
        </p:txBody>
      </p:sp>
      <p:pic>
        <p:nvPicPr>
          <p:cNvPr id="2050" name="Picture 2" descr="E:\17-02-2021\img037.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92820" y="2787856"/>
            <a:ext cx="3515600" cy="3665480"/>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pic>
        <p:nvPicPr>
          <p:cNvPr id="2051" name="Picture 3" descr="E:\17-02-2021\img03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28084" y="2787856"/>
            <a:ext cx="2823096" cy="3668226"/>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Στρογγύλεμα διαγώνιας γωνίας του ορθογωνίου 10"/>
          <p:cNvSpPr/>
          <p:nvPr/>
        </p:nvSpPr>
        <p:spPr>
          <a:xfrm>
            <a:off x="575556" y="188640"/>
            <a:ext cx="7992888" cy="1008112"/>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5" name="Θέση υποσέλιδου 4"/>
          <p:cNvSpPr>
            <a:spLocks noGrp="1"/>
          </p:cNvSpPr>
          <p:nvPr>
            <p:ph type="ftr" sz="quarter" idx="11"/>
          </p:nvPr>
        </p:nvSpPr>
        <p:spPr/>
        <p:txBody>
          <a:bodyPr/>
          <a:lstStyle/>
          <a:p>
            <a:r>
              <a:rPr lang="el-GR" smtClean="0"/>
              <a:t>Διδακτικό σενάριο Γ' τάξης - Σ. Παπαδόπουλος εκπονητής Ι.Ε.Π.</a:t>
            </a:r>
            <a:endParaRPr lang="el-GR" dirty="0"/>
          </a:p>
        </p:txBody>
      </p:sp>
      <p:sp>
        <p:nvSpPr>
          <p:cNvPr id="2" name="1 - Θέση αριθμού διαφάνειας"/>
          <p:cNvSpPr>
            <a:spLocks noGrp="1"/>
          </p:cNvSpPr>
          <p:nvPr>
            <p:ph type="sldNum" sz="quarter" idx="12"/>
          </p:nvPr>
        </p:nvSpPr>
        <p:spPr/>
        <p:txBody>
          <a:bodyPr/>
          <a:lstStyle/>
          <a:p>
            <a:fld id="{822AD56F-711E-45EA-80E3-1F2C2AD9974E}" type="slidenum">
              <a:rPr lang="el-GR" smtClean="0"/>
              <a:pPr/>
              <a:t>9</a:t>
            </a:fld>
            <a:endParaRPr lang="el-GR"/>
          </a:p>
        </p:txBody>
      </p:sp>
      <p:sp>
        <p:nvSpPr>
          <p:cNvPr id="3" name="2 - Τίτλος"/>
          <p:cNvSpPr>
            <a:spLocks noGrp="1"/>
          </p:cNvSpPr>
          <p:nvPr>
            <p:ph type="title"/>
          </p:nvPr>
        </p:nvSpPr>
        <p:spPr>
          <a:xfrm>
            <a:off x="431541" y="485800"/>
            <a:ext cx="8280919" cy="1143000"/>
          </a:xfrm>
        </p:spPr>
        <p:txBody>
          <a:bodyPr/>
          <a:lstStyle/>
          <a:p>
            <a:r>
              <a:rPr lang="el-GR" dirty="0" smtClean="0"/>
              <a:t>Η ΤΕΧΝΗ ΤΩΝ ΣΦΡΑΓΙΔΩΝ </a:t>
            </a:r>
            <a:endParaRPr lang="el-GR" dirty="0"/>
          </a:p>
        </p:txBody>
      </p:sp>
      <p:sp>
        <p:nvSpPr>
          <p:cNvPr id="4" name="3 - Θέση περιεχομένου"/>
          <p:cNvSpPr>
            <a:spLocks noGrp="1"/>
          </p:cNvSpPr>
          <p:nvPr>
            <p:ph sz="quarter" idx="13"/>
          </p:nvPr>
        </p:nvSpPr>
        <p:spPr/>
        <p:txBody>
          <a:bodyPr/>
          <a:lstStyle/>
          <a:p>
            <a:r>
              <a:rPr lang="el-GR" smtClean="0"/>
              <a:t>Σφραγίδα που βρέθηκε στην Κνωσό με απεικόνιση ιερέως. Χρονολογείται το  1450-1400 π. Χ. </a:t>
            </a:r>
            <a:endParaRPr lang="el-GR" dirty="0"/>
          </a:p>
        </p:txBody>
      </p:sp>
      <p:pic>
        <p:nvPicPr>
          <p:cNvPr id="1026" name="Picture 2" descr="E:\17-02-2021\img029.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11822" y="1905157"/>
            <a:ext cx="3920356" cy="4535550"/>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Πνοή">
  <a:themeElements>
    <a:clrScheme name="Πνοή">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Πνοή">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νοή">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1012</TotalTime>
  <Words>1034</Words>
  <Application>Microsoft Office PowerPoint</Application>
  <PresentationFormat>Προβολή στην οθόνη (4:3)</PresentationFormat>
  <Paragraphs>67</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1_Πνοή</vt:lpstr>
      <vt:lpstr> Η ΤΕΧΝΗ ΤΗΣ ΜΙΝΩΙΚΗΣ ΚΡΗΤΗΣ</vt:lpstr>
      <vt:lpstr>ΜΙΝΩΙΤΕΣ ΣΠΟΥΔΑΙΟΙ  ΑΓΓΕΙΟΠΛΑΣΤΕΣ</vt:lpstr>
      <vt:lpstr>ΜΙΝΩΙΤΕΣ ΣΠΟΥΔΑΙΟΙ  ΑΓΓΕΙΟΠΛΑΣΤΕΣ</vt:lpstr>
      <vt:lpstr>ΜΙΝΩΙΤΕΣ ΣΠΟΥΔΑΙΟΙ  ΑΓΓΕΙΟΠΛΑΣΤΕΣ</vt:lpstr>
      <vt:lpstr>ΜΙΝΩΙΤΕΣ ΣΠΟΥΔΑΙΟΙ  ΑΓΓΕΙΟΠΛΑΣΤΕΣ</vt:lpstr>
      <vt:lpstr>Η ΤΕΧΝΗ ΤΩΝ ΣΦΡΑΓΙΔΩΝ</vt:lpstr>
      <vt:lpstr>Η ΤΕΧΝΗ ΤΩΝ ΣΦΡΑΓΙΔΩΝ </vt:lpstr>
      <vt:lpstr>Η ΤΕΧΝΗ ΤΩΝ ΣΦΡΑΓΙΔΩΝ </vt:lpstr>
      <vt:lpstr>Η ΤΕΧΝΗ ΤΩΝ ΣΦΡΑΓΙΔΩΝ </vt:lpstr>
      <vt:lpstr>ΜΙΝΩΙΚΗ ΧΡΥΣΟΧΟΪΑ </vt:lpstr>
      <vt:lpstr>ΜΙΝΩΙΚΗ ΧΡΥΣΟΧΟΪΑ </vt:lpstr>
      <vt:lpstr>ΜΙΝΩΙΚΗ ΧΡΥΣΟΧΟΪΑ </vt:lpstr>
      <vt:lpstr>ΜΙΝΩΙΚΗ ΧΡΥΣΟΧΟΪΑ </vt:lpstr>
      <vt:lpstr>ΜΙΝΩΙΚΗ ΧΡΥΣΟΧΟΪΑ </vt:lpstr>
      <vt:lpstr>ΜΙΝΩΙΚΗ ΧΡΥΣΟΧΟΪΑ </vt:lpstr>
      <vt:lpstr>ΜΙΝΩΙΚΗ ΧΡΥΣΟΧΟΪΑ </vt:lpstr>
      <vt:lpstr>ΤΟ ΤΕΛΟΣ ΤΟΥ ΜΙΝΩΙΚΟΥ ΠΟΛΙΤΙΣΜΟΥ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141</cp:revision>
  <dcterms:created xsi:type="dcterms:W3CDTF">2021-02-04T23:21:40Z</dcterms:created>
  <dcterms:modified xsi:type="dcterms:W3CDTF">2021-06-09T11:31:54Z</dcterms:modified>
</cp:coreProperties>
</file>