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9D317B9-3500-465F-8134-5D7943143856}" type="datetimeFigureOut">
              <a:rPr lang="el-GR" smtClean="0"/>
              <a:t>17/8/2021</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195777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9D317B9-3500-465F-8134-5D7943143856}" type="datetimeFigureOut">
              <a:rPr lang="el-GR" smtClean="0"/>
              <a:t>17/8/2021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93379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D317B9-3500-465F-8134-5D7943143856}" type="datetimeFigureOut">
              <a:rPr lang="el-GR" smtClean="0"/>
              <a:t>17/8/2021</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87178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D317B9-3500-465F-8134-5D7943143856}" type="datetimeFigureOut">
              <a:rPr lang="el-GR" smtClean="0"/>
              <a:t>17/8/2021</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610C57A-AA05-488B-89E8-79D9B3557E3D}"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341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D317B9-3500-465F-8134-5D7943143856}" type="datetimeFigureOut">
              <a:rPr lang="el-GR" smtClean="0"/>
              <a:t>17/8/2021</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1031852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09D317B9-3500-465F-8134-5D7943143856}" type="datetimeFigureOut">
              <a:rPr lang="el-GR" smtClean="0"/>
              <a:t>17/8/2021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793190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3" name="Date Placeholder 2"/>
          <p:cNvSpPr>
            <a:spLocks noGrp="1"/>
          </p:cNvSpPr>
          <p:nvPr>
            <p:ph type="dt" sz="half" idx="10"/>
          </p:nvPr>
        </p:nvSpPr>
        <p:spPr/>
        <p:txBody>
          <a:bodyPr/>
          <a:lstStyle/>
          <a:p>
            <a:fld id="{09D317B9-3500-465F-8134-5D7943143856}" type="datetimeFigureOut">
              <a:rPr lang="el-GR" smtClean="0"/>
              <a:t>17/8/2021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77283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9D317B9-3500-465F-8134-5D7943143856}" type="datetimeFigureOut">
              <a:rPr lang="el-GR" smtClean="0"/>
              <a:t>17/8/2021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112136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9D317B9-3500-465F-8134-5D7943143856}" type="datetimeFigureOut">
              <a:rPr lang="el-GR" smtClean="0"/>
              <a:t>17/8/2021</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330470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9D317B9-3500-465F-8134-5D7943143856}" type="datetimeFigureOut">
              <a:rPr lang="el-GR" smtClean="0"/>
              <a:t>17/8/2021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247293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9D317B9-3500-465F-8134-5D7943143856}" type="datetimeFigureOut">
              <a:rPr lang="el-GR" smtClean="0"/>
              <a:t>17/8/2021</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287881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9D317B9-3500-465F-8134-5D7943143856}" type="datetimeFigureOut">
              <a:rPr lang="el-GR" smtClean="0"/>
              <a:t>17/8/2021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151941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9D317B9-3500-465F-8134-5D7943143856}" type="datetimeFigureOut">
              <a:rPr lang="el-GR" smtClean="0"/>
              <a:t>17/8/2021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221993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9D317B9-3500-465F-8134-5D7943143856}" type="datetimeFigureOut">
              <a:rPr lang="el-GR" smtClean="0"/>
              <a:t>17/8/2021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264404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317B9-3500-465F-8134-5D7943143856}" type="datetimeFigureOut">
              <a:rPr lang="el-GR" smtClean="0"/>
              <a:t>17/8/2021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132232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9D317B9-3500-465F-8134-5D7943143856}" type="datetimeFigureOut">
              <a:rPr lang="el-GR" smtClean="0"/>
              <a:t>17/8/2021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9817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9D317B9-3500-465F-8134-5D7943143856}" type="datetimeFigureOut">
              <a:rPr lang="el-GR" smtClean="0"/>
              <a:t>17/8/2021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610C57A-AA05-488B-89E8-79D9B3557E3D}" type="slidenum">
              <a:rPr lang="el-GR" smtClean="0"/>
              <a:t>‹#›</a:t>
            </a:fld>
            <a:endParaRPr lang="el-GR"/>
          </a:p>
        </p:txBody>
      </p:sp>
    </p:spTree>
    <p:extLst>
      <p:ext uri="{BB962C8B-B14F-4D97-AF65-F5344CB8AC3E}">
        <p14:creationId xmlns:p14="http://schemas.microsoft.com/office/powerpoint/2010/main" val="251894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D317B9-3500-465F-8134-5D7943143856}" type="datetimeFigureOut">
              <a:rPr lang="el-GR" smtClean="0"/>
              <a:t>17/8/2021</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0C57A-AA05-488B-89E8-79D9B3557E3D}" type="slidenum">
              <a:rPr lang="el-GR" smtClean="0"/>
              <a:t>‹#›</a:t>
            </a:fld>
            <a:endParaRPr lang="el-GR"/>
          </a:p>
        </p:txBody>
      </p:sp>
    </p:spTree>
    <p:extLst>
      <p:ext uri="{BB962C8B-B14F-4D97-AF65-F5344CB8AC3E}">
        <p14:creationId xmlns:p14="http://schemas.microsoft.com/office/powerpoint/2010/main" val="11496584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reek-language.gr/Resources/ancient_greek/education/mythology/epic/record.html?tbl=epic&amp;rid=835"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984917"/>
            <a:ext cx="9144000" cy="1460810"/>
          </a:xfrm>
        </p:spPr>
        <p:txBody>
          <a:bodyPr>
            <a:normAutofit/>
          </a:bodyPr>
          <a:lstStyle/>
          <a:p>
            <a:r>
              <a:rPr lang="el-GR" sz="2400" dirty="0"/>
              <a:t>"Το «πέρασμα» του Οδυσσέα από τα νησιά της Καλυψούς και των Φαιάκων" και </a:t>
            </a:r>
            <a:br>
              <a:rPr lang="el-GR" sz="2400" dirty="0"/>
            </a:br>
            <a:r>
              <a:rPr lang="el-GR" sz="2400" dirty="0"/>
              <a:t>"Η επιστροφή στην πατρίδα και νέες περιπέτειες" </a:t>
            </a:r>
            <a:br>
              <a:rPr lang="el-GR" sz="2400" dirty="0"/>
            </a:br>
            <a:endParaRPr lang="el-GR" sz="2400" dirty="0"/>
          </a:p>
        </p:txBody>
      </p:sp>
      <p:sp>
        <p:nvSpPr>
          <p:cNvPr id="3" name="Υπότιτλος 2"/>
          <p:cNvSpPr>
            <a:spLocks noGrp="1"/>
          </p:cNvSpPr>
          <p:nvPr>
            <p:ph type="subTitle" idx="1"/>
          </p:nvPr>
        </p:nvSpPr>
        <p:spPr/>
        <p:txBody>
          <a:bodyPr>
            <a:normAutofit fontScale="92500" lnSpcReduction="10000"/>
          </a:bodyPr>
          <a:lstStyle/>
          <a:p>
            <a:r>
              <a:rPr lang="el-GR" dirty="0" smtClean="0"/>
              <a:t>Ελένη Καραγιάννη</a:t>
            </a:r>
          </a:p>
          <a:p>
            <a:r>
              <a:rPr lang="el-GR" dirty="0" smtClean="0"/>
              <a:t>Γ’ Τάξη Δημοτικού Σχολείου</a:t>
            </a:r>
            <a:endParaRPr lang="el-GR" dirty="0"/>
          </a:p>
        </p:txBody>
      </p:sp>
    </p:spTree>
    <p:extLst>
      <p:ext uri="{BB962C8B-B14F-4D97-AF65-F5344CB8AC3E}">
        <p14:creationId xmlns:p14="http://schemas.microsoft.com/office/powerpoint/2010/main" val="187485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802888"/>
            <a:ext cx="10515600" cy="1159728"/>
          </a:xfrm>
        </p:spPr>
        <p:txBody>
          <a:bodyPr>
            <a:normAutofit fontScale="90000"/>
          </a:bodyPr>
          <a:lstStyle/>
          <a:p>
            <a:r>
              <a:rPr lang="el-GR" sz="1400" dirty="0" smtClean="0"/>
              <a:t/>
            </a:r>
            <a:br>
              <a:rPr lang="el-GR" sz="1400" dirty="0" smtClean="0"/>
            </a:br>
            <a:r>
              <a:rPr lang="el-GR" sz="2000" b="1" dirty="0" smtClean="0"/>
              <a:t>Επιτέλους…. σπίτι! Ή μήπως όχι;</a:t>
            </a:r>
            <a:br>
              <a:rPr lang="el-GR" sz="2000" b="1" dirty="0" smtClean="0"/>
            </a:br>
            <a:r>
              <a:rPr lang="el-GR" sz="2000" b="1" dirty="0" smtClean="0"/>
              <a:t/>
            </a:r>
            <a:br>
              <a:rPr lang="el-GR" sz="2000" b="1" dirty="0" smtClean="0"/>
            </a:br>
            <a:r>
              <a:rPr lang="el-GR" sz="1400" dirty="0" smtClean="0"/>
              <a:t>Στην </a:t>
            </a:r>
            <a:r>
              <a:rPr lang="el-GR" sz="1400" dirty="0"/>
              <a:t>επιστροφή αναγκάζεται αρχικά να κρυφτεί (αφού ήταν μόνος του) πριν τελικά εξοντώσει με τη βοήθεια του Τηλέμαχου και του Εύμαιου τους 40 μνηστήρες, δηλαδή αριστοκρατικούς γόνους του βασιλείου του, που θεωρώντας πως είναι νεκρός πολιορκούσαν επί 10 χρόνια την πιστή βασίλισσα Πηνελόπη, με κύριο σκοπό να καταλάβει κάποιος από αυτούς τον άδειο (όπως πίστευαν) θρόνο του Οδυσσέα</a:t>
            </a:r>
            <a:r>
              <a:rPr lang="el-GR" sz="1400" dirty="0" smtClean="0"/>
              <a:t>. Τελικά </a:t>
            </a:r>
            <a:r>
              <a:rPr lang="el-GR" sz="1400" dirty="0"/>
              <a:t>εξόντωσε και τις βασιλικές παλλακίδες που τον πρόδωσαν όλο αυτό το διάστημα</a:t>
            </a:r>
            <a:r>
              <a:rPr lang="el-GR" sz="1400" dirty="0" smtClean="0"/>
              <a:t>.</a:t>
            </a:r>
            <a:br>
              <a:rPr lang="el-GR" sz="1400" dirty="0" smtClean="0"/>
            </a:br>
            <a:r>
              <a:rPr lang="el-GR" sz="1400" dirty="0"/>
              <a:t/>
            </a:r>
            <a:br>
              <a:rPr lang="el-GR" sz="1400" dirty="0"/>
            </a:br>
            <a:endParaRPr lang="el-GR" sz="1400" dirty="0"/>
          </a:p>
        </p:txBody>
      </p:sp>
      <p:pic>
        <p:nvPicPr>
          <p:cNvPr id="6146" name="Picture 2" descr="https://www.greek-language.gr/Resources/cache/image/96d3c8bd1f8f2ff3/1514.w.40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8278" y="4255778"/>
            <a:ext cx="5080000" cy="1966602"/>
          </a:xfrm>
          <a:prstGeom prst="rect">
            <a:avLst/>
          </a:prstGeom>
          <a:noFill/>
          <a:extLst>
            <a:ext uri="{909E8E84-426E-40DD-AFC4-6F175D3DCCD1}">
              <a14:hiddenFill xmlns:a14="http://schemas.microsoft.com/office/drawing/2010/main">
                <a:solidFill>
                  <a:srgbClr val="FFFFFF"/>
                </a:solidFill>
              </a14:hiddenFill>
            </a:ext>
          </a:extLst>
        </p:spPr>
      </p:pic>
      <p:pic>
        <p:nvPicPr>
          <p:cNvPr id="6" name="Θέση περιεχομένου 5"/>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86809" y="1962616"/>
            <a:ext cx="2728791" cy="3869472"/>
          </a:xfrm>
          <a:prstGeom prst="rect">
            <a:avLst/>
          </a:prstGeom>
          <a:noFill/>
        </p:spPr>
      </p:pic>
      <p:pic>
        <p:nvPicPr>
          <p:cNvPr id="6148" name="Picture 4" descr="https://www.greek-language.gr/Resources/cache/image/2c990b0a82652dca/1174.w.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834" y="2330605"/>
            <a:ext cx="2988528" cy="147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71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1219" y="246759"/>
            <a:ext cx="10515600" cy="1325563"/>
          </a:xfrm>
        </p:spPr>
        <p:txBody>
          <a:bodyPr>
            <a:normAutofit/>
          </a:bodyPr>
          <a:lstStyle/>
          <a:p>
            <a:r>
              <a:rPr lang="el-GR" sz="3200" dirty="0" smtClean="0"/>
              <a:t>Ο Οδυσσέας στο νησί της Καλυψώς</a:t>
            </a:r>
            <a:endParaRPr lang="el-GR" sz="3200" dirty="0"/>
          </a:p>
        </p:txBody>
      </p:sp>
      <p:sp>
        <p:nvSpPr>
          <p:cNvPr id="3" name="Θέση περιεχομένου 2"/>
          <p:cNvSpPr>
            <a:spLocks noGrp="1"/>
          </p:cNvSpPr>
          <p:nvPr>
            <p:ph sz="half" idx="1"/>
          </p:nvPr>
        </p:nvSpPr>
        <p:spPr>
          <a:xfrm>
            <a:off x="838200" y="1572322"/>
            <a:ext cx="5181600" cy="4604641"/>
          </a:xfrm>
        </p:spPr>
        <p:txBody>
          <a:bodyPr>
            <a:normAutofit fontScale="92500" lnSpcReduction="20000"/>
          </a:bodyPr>
          <a:lstStyle/>
          <a:p>
            <a:r>
              <a:rPr lang="el-GR" sz="2200" dirty="0" smtClean="0"/>
              <a:t>Ο Οδυσσέας ζει στο ονειρικό περιβάλλον του νησιού της Καλυψώς (</a:t>
            </a:r>
            <a:r>
              <a:rPr lang="el-GR" sz="2200" dirty="0" err="1" smtClean="0"/>
              <a:t>Ωγυγία</a:t>
            </a:r>
            <a:r>
              <a:rPr lang="el-GR" sz="2200" dirty="0" smtClean="0"/>
              <a:t>) επτά σχεδόν συναπτά χρόνια. Όσον αφορά τον τρόπο με τον οποίο περνάει τον καιρό του δε μαθαίνουμε και πολλά πράγματα εκτός από το ότι μοιραζόταν τη ζωή του με την Καλυψώ, άθελά του, νιώθοντας ολοένα και μεγαλύτερη νοσταλγία για τον τόπο του, αφού καθόταν με τις ώρες στα βράχια του νησιού, κλαίγοντας και αγναντεύοντας το πέλαγο. </a:t>
            </a:r>
          </a:p>
          <a:p>
            <a:r>
              <a:rPr lang="el-GR" sz="2200" dirty="0"/>
              <a:t>Ωστόσο, οι θεοί του Ολύμπου, σε συνέλευσή τους, </a:t>
            </a:r>
            <a:r>
              <a:rPr lang="el-GR" sz="2200" dirty="0" smtClean="0"/>
              <a:t>με την προτροπή της Αθηνάς, </a:t>
            </a:r>
            <a:r>
              <a:rPr lang="el-GR" sz="2200" dirty="0"/>
              <a:t>αποφασίζουν να στείλουν </a:t>
            </a:r>
            <a:r>
              <a:rPr lang="el-GR" sz="2200" dirty="0" smtClean="0"/>
              <a:t>επιτόπου τον </a:t>
            </a:r>
            <a:r>
              <a:rPr lang="el-GR" sz="2200" dirty="0"/>
              <a:t>Ερμή </a:t>
            </a:r>
            <a:r>
              <a:rPr lang="el-GR" sz="2200" dirty="0" smtClean="0"/>
              <a:t>και </a:t>
            </a:r>
            <a:r>
              <a:rPr lang="el-GR" sz="2200" dirty="0"/>
              <a:t>να αναγγείλουν την απόφασή τους να επιστρέψει ο Οδυσσέας στην πατρίδα του. </a:t>
            </a:r>
            <a:endParaRPr lang="el-GR" sz="2200" dirty="0" smtClean="0"/>
          </a:p>
          <a:p>
            <a:endParaRPr lang="el-GR" dirty="0"/>
          </a:p>
        </p:txBody>
      </p:sp>
      <p:pic>
        <p:nvPicPr>
          <p:cNvPr id="5" name="Θέση περιεχομένου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34438" y="2272748"/>
            <a:ext cx="4809524" cy="3866667"/>
          </a:xfrm>
          <a:prstGeom prst="rect">
            <a:avLst/>
          </a:prstGeom>
          <a:noFill/>
        </p:spPr>
      </p:pic>
    </p:spTree>
    <p:extLst>
      <p:ext uri="{BB962C8B-B14F-4D97-AF65-F5344CB8AC3E}">
        <p14:creationId xmlns:p14="http://schemas.microsoft.com/office/powerpoint/2010/main" val="3838689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84173"/>
          </a:xfrm>
        </p:spPr>
        <p:txBody>
          <a:bodyPr>
            <a:normAutofit fontScale="90000"/>
          </a:bodyPr>
          <a:lstStyle/>
          <a:p>
            <a:r>
              <a:rPr lang="el-GR" sz="4000" dirty="0" smtClean="0"/>
              <a:t>Οδυσσέας και Καλυψώ: Μια δύσκολη συζήτηση</a:t>
            </a:r>
            <a:endParaRPr lang="el-GR" sz="4000" dirty="0"/>
          </a:p>
        </p:txBody>
      </p:sp>
      <p:sp>
        <p:nvSpPr>
          <p:cNvPr id="3" name="Θέση περιεχομένου 2"/>
          <p:cNvSpPr>
            <a:spLocks noGrp="1"/>
          </p:cNvSpPr>
          <p:nvPr>
            <p:ph sz="half" idx="1"/>
          </p:nvPr>
        </p:nvSpPr>
        <p:spPr>
          <a:xfrm>
            <a:off x="838200" y="1349298"/>
            <a:ext cx="5181600" cy="5029200"/>
          </a:xfrm>
        </p:spPr>
        <p:txBody>
          <a:bodyPr>
            <a:normAutofit fontScale="55000" lnSpcReduction="20000"/>
          </a:bodyPr>
          <a:lstStyle/>
          <a:p>
            <a:endParaRPr lang="el-GR" sz="3800" dirty="0" smtClean="0"/>
          </a:p>
          <a:p>
            <a:r>
              <a:rPr lang="el-GR" sz="3800" dirty="0" smtClean="0"/>
              <a:t>Μετά </a:t>
            </a:r>
            <a:r>
              <a:rPr lang="el-GR" sz="3800" dirty="0"/>
              <a:t>την αναχώρηση του </a:t>
            </a:r>
            <a:r>
              <a:rPr lang="el-GR" sz="3800" dirty="0" smtClean="0"/>
              <a:t>Ερμή, η Καλυψώ πηγαίνει </a:t>
            </a:r>
            <a:r>
              <a:rPr lang="el-GR" sz="3800" dirty="0"/>
              <a:t>και βρίσκει τον ήρωα και του ανακοινώνει ότι </a:t>
            </a:r>
            <a:r>
              <a:rPr lang="el-GR" sz="3800" dirty="0" smtClean="0"/>
              <a:t>αποφάσισε, </a:t>
            </a:r>
            <a:r>
              <a:rPr lang="el-GR" sz="3800" dirty="0"/>
              <a:t>υπακούγοντας στους </a:t>
            </a:r>
            <a:r>
              <a:rPr lang="el-GR" sz="3800" dirty="0" smtClean="0"/>
              <a:t>θεούς, </a:t>
            </a:r>
            <a:r>
              <a:rPr lang="el-GR" sz="3800" dirty="0"/>
              <a:t>να τον βοηθήσει να </a:t>
            </a:r>
            <a:r>
              <a:rPr lang="el-GR" sz="3800" dirty="0" smtClean="0"/>
              <a:t>φύγει. </a:t>
            </a:r>
          </a:p>
          <a:p>
            <a:r>
              <a:rPr lang="el-GR" sz="3800" dirty="0" smtClean="0"/>
              <a:t>Του </a:t>
            </a:r>
            <a:r>
              <a:rPr lang="el-GR" sz="3800" dirty="0"/>
              <a:t>δίνει οδηγίες κατασκευής ενός μικρού πλοιαρίου και προσθέτει ότι θα τον προμηθεύσει φεύγοντας με φαγητό, κρασί και ρούχα για το ταξίδι και θα του στείλει ούριο άνεμο. Ο Οδυσσέας στην αρχή δεν την πιστεύει, όμως στη </a:t>
            </a:r>
            <a:r>
              <a:rPr lang="el-GR" sz="3800" dirty="0" smtClean="0"/>
              <a:t>συνέχεια πείθεται</a:t>
            </a:r>
            <a:r>
              <a:rPr lang="el-GR" sz="3800" dirty="0"/>
              <a:t>. </a:t>
            </a:r>
            <a:endParaRPr lang="el-GR" sz="3800" dirty="0" smtClean="0"/>
          </a:p>
          <a:p>
            <a:r>
              <a:rPr lang="el-GR" sz="3800" dirty="0" smtClean="0"/>
              <a:t>Όταν </a:t>
            </a:r>
            <a:r>
              <a:rPr lang="el-GR" sz="3800" dirty="0"/>
              <a:t>επιστρέφουν στη σπηλιά τον προειδοποιεί για τις δυσκολίες που πρόκειται να συναντήσει στη διάρκεια του </a:t>
            </a:r>
            <a:r>
              <a:rPr lang="el-GR" sz="3800" dirty="0" smtClean="0"/>
              <a:t>ταξιδιού, του </a:t>
            </a:r>
            <a:r>
              <a:rPr lang="el-GR" sz="3800" dirty="0"/>
              <a:t>υπενθυμίζει ότι η ίδια τον θέλει κοντά της κι </a:t>
            </a:r>
            <a:r>
              <a:rPr lang="el-GR" sz="3800" dirty="0" smtClean="0"/>
              <a:t>ότι αν </a:t>
            </a:r>
            <a:r>
              <a:rPr lang="el-GR" sz="3800" dirty="0"/>
              <a:t>αποφασίσει να παραμείνει θα τον κάνει αθάνατο και αιώνια νέο.</a:t>
            </a:r>
          </a:p>
          <a:p>
            <a:endParaRPr lang="el-GR" dirty="0"/>
          </a:p>
        </p:txBody>
      </p:sp>
      <p:pic>
        <p:nvPicPr>
          <p:cNvPr id="5" name="Θέση περιεχομένου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29666" y="1527718"/>
            <a:ext cx="4288461" cy="4326672"/>
          </a:xfrm>
          <a:prstGeom prst="rect">
            <a:avLst/>
          </a:prstGeom>
          <a:noFill/>
        </p:spPr>
      </p:pic>
    </p:spTree>
    <p:extLst>
      <p:ext uri="{BB962C8B-B14F-4D97-AF65-F5344CB8AC3E}">
        <p14:creationId xmlns:p14="http://schemas.microsoft.com/office/powerpoint/2010/main" val="4272660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ταξίδι με τη σχεδία</a:t>
            </a:r>
            <a:endParaRPr lang="el-GR" dirty="0"/>
          </a:p>
        </p:txBody>
      </p:sp>
      <p:sp>
        <p:nvSpPr>
          <p:cNvPr id="3" name="Θέση περιεχομένου 2"/>
          <p:cNvSpPr>
            <a:spLocks noGrp="1"/>
          </p:cNvSpPr>
          <p:nvPr>
            <p:ph sz="half" idx="1"/>
          </p:nvPr>
        </p:nvSpPr>
        <p:spPr>
          <a:xfrm>
            <a:off x="838200" y="1572322"/>
            <a:ext cx="5181600" cy="4604641"/>
          </a:xfrm>
        </p:spPr>
        <p:txBody>
          <a:bodyPr>
            <a:normAutofit fontScale="92500" lnSpcReduction="20000"/>
          </a:bodyPr>
          <a:lstStyle/>
          <a:p>
            <a:endParaRPr lang="el-GR" dirty="0" smtClean="0"/>
          </a:p>
          <a:p>
            <a:pPr algn="just"/>
            <a:r>
              <a:rPr lang="el-GR" dirty="0" smtClean="0"/>
              <a:t>Το ταξίδι της επιστροφής ξεκινά. Δεκαεπτά </a:t>
            </a:r>
            <a:r>
              <a:rPr lang="el-GR" dirty="0"/>
              <a:t>μέρες </a:t>
            </a:r>
            <a:r>
              <a:rPr lang="el-GR" dirty="0" smtClean="0"/>
              <a:t>ο ήρωας ταξιδεύει </a:t>
            </a:r>
            <a:r>
              <a:rPr lang="el-GR" dirty="0"/>
              <a:t>ανενόχλητος </a:t>
            </a:r>
            <a:r>
              <a:rPr lang="el-GR" dirty="0" smtClean="0"/>
              <a:t>Τη </a:t>
            </a:r>
            <a:r>
              <a:rPr lang="el-GR" dirty="0"/>
              <a:t>δέκατη όγδοη τον εντοπίζει, επιστρέφοντας από τους </a:t>
            </a:r>
            <a:r>
              <a:rPr lang="el-GR" dirty="0" err="1"/>
              <a:t>Αιθίοπες</a:t>
            </a:r>
            <a:r>
              <a:rPr lang="el-GR" dirty="0"/>
              <a:t>, ο άσπονδος εχθρός του, ο </a:t>
            </a:r>
            <a:r>
              <a:rPr lang="el-GR" dirty="0" err="1"/>
              <a:t>Ποσειδώνας</a:t>
            </a:r>
            <a:r>
              <a:rPr lang="el-GR" dirty="0"/>
              <a:t>, </a:t>
            </a:r>
            <a:r>
              <a:rPr lang="en-US" dirty="0"/>
              <a:t>o</a:t>
            </a:r>
            <a:r>
              <a:rPr lang="el-GR" dirty="0"/>
              <a:t> οποίος αντιλαμβάνεται ότι οι υπόλοιποι θεοί επέτρεψαν το γυρισμό του και αποφασίζει να τον ταλαιπωρήσει ακόμη. </a:t>
            </a:r>
            <a:endParaRPr lang="el-GR" dirty="0" smtClean="0"/>
          </a:p>
          <a:p>
            <a:pPr algn="just"/>
            <a:r>
              <a:rPr lang="el-GR" dirty="0" smtClean="0"/>
              <a:t>Αμέσως </a:t>
            </a:r>
            <a:r>
              <a:rPr lang="el-GR" dirty="0"/>
              <a:t>ξεσηκώνει με την τρίαινά του φοβερή τρικυμία, που φέρνει σε απόγνωση τον </a:t>
            </a:r>
            <a:r>
              <a:rPr lang="el-GR" dirty="0" smtClean="0"/>
              <a:t>ήρωα, βέβαιος </a:t>
            </a:r>
            <a:r>
              <a:rPr lang="el-GR" dirty="0"/>
              <a:t>πια ότι θα χαθεί στη θάλασσα. Ένα τεράστιο κύμα τον αρπάζει, το σκάφος του διαλύεται αλλά με τα πολλά εκείνος καταφέρνει να ξανανέβει και να κρατηθεί από το σκαρί. </a:t>
            </a:r>
          </a:p>
        </p:txBody>
      </p:sp>
      <p:pic>
        <p:nvPicPr>
          <p:cNvPr id="5" name="Θέση περιεχομένου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01822" y="2193925"/>
            <a:ext cx="3074755" cy="4024313"/>
          </a:xfrm>
          <a:prstGeom prst="rect">
            <a:avLst/>
          </a:prstGeom>
          <a:noFill/>
        </p:spPr>
      </p:pic>
    </p:spTree>
    <p:extLst>
      <p:ext uri="{BB962C8B-B14F-4D97-AF65-F5344CB8AC3E}">
        <p14:creationId xmlns:p14="http://schemas.microsoft.com/office/powerpoint/2010/main" val="1325381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Θεϊκή βοήθεια: Λευκοθέα</a:t>
            </a:r>
            <a:endParaRPr lang="el-GR" dirty="0"/>
          </a:p>
        </p:txBody>
      </p:sp>
      <p:pic>
        <p:nvPicPr>
          <p:cNvPr id="1026" name="Picture 2" descr="https://www.greek-language.gr/Resources/cache/image/6f606eb525ffdc56/1442.w.128.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37423" y="1825625"/>
            <a:ext cx="4337825" cy="3906101"/>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sz="half" idx="2"/>
          </p:nvPr>
        </p:nvSpPr>
        <p:spPr/>
        <p:txBody>
          <a:bodyPr>
            <a:normAutofit lnSpcReduction="10000"/>
          </a:bodyPr>
          <a:lstStyle/>
          <a:p>
            <a:r>
              <a:rPr lang="el-GR" dirty="0"/>
              <a:t>Όταν η αγωνία του θαλασσοδαρμένου ήρωα έχει πια κορυφωθεί, εμφανίζεται η θαλάσσια θεότητα Ινώ ή Λευκοθέα που τον συμβουλεύει να βγάλει τα ρούχα του, να αφήσει τη σχεδία και να κολυμπήσει προς τη χώρα των Φαιάκων, όπου είναι γραφτό της μοίρας να σωθεί. Του δίνει μάλιστα και το μαντίλι της για να τον προφυλάξει απ’ τον θάνατο</a:t>
            </a:r>
            <a:r>
              <a:rPr lang="el-GR" dirty="0" smtClean="0"/>
              <a:t>. Παλεύοντας με τα κύματα φτάνει αποκαμωμένος στο νησί και αποκοιμιέται.</a:t>
            </a:r>
            <a:endParaRPr lang="el-GR" dirty="0"/>
          </a:p>
        </p:txBody>
      </p:sp>
    </p:spTree>
    <p:extLst>
      <p:ext uri="{BB962C8B-B14F-4D97-AF65-F5344CB8AC3E}">
        <p14:creationId xmlns:p14="http://schemas.microsoft.com/office/powerpoint/2010/main" val="66731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Ναυσικά</a:t>
            </a:r>
            <a:endParaRPr lang="el-GR" dirty="0"/>
          </a:p>
        </p:txBody>
      </p:sp>
      <p:sp>
        <p:nvSpPr>
          <p:cNvPr id="3" name="Θέση περιεχομένου 2"/>
          <p:cNvSpPr>
            <a:spLocks noGrp="1"/>
          </p:cNvSpPr>
          <p:nvPr>
            <p:ph sz="half" idx="1"/>
          </p:nvPr>
        </p:nvSpPr>
        <p:spPr>
          <a:xfrm>
            <a:off x="838200" y="1349298"/>
            <a:ext cx="5181600" cy="4827665"/>
          </a:xfrm>
        </p:spPr>
        <p:txBody>
          <a:bodyPr>
            <a:normAutofit fontScale="92500" lnSpcReduction="10000"/>
          </a:bodyPr>
          <a:lstStyle/>
          <a:p>
            <a:r>
              <a:rPr lang="el-GR" dirty="0" smtClean="0"/>
              <a:t>Η </a:t>
            </a:r>
            <a:r>
              <a:rPr lang="el-GR" dirty="0"/>
              <a:t>Αθηνά παρουσιάζεται στο όνειρο της Ναυσικάς, της κόρης του Αλκίνοου, του βασιλιά των Φαιάκων, με τη μορφή μιας φίλης της και την παρακινεί να πάει στο ποτάμι για να πλύνει τα ρούχα, επειδή πλησιάζει η ώρα του γάμου της. </a:t>
            </a:r>
            <a:r>
              <a:rPr lang="el-GR" dirty="0" smtClean="0"/>
              <a:t>Εκείνη, </a:t>
            </a:r>
            <a:r>
              <a:rPr lang="el-GR" dirty="0"/>
              <a:t>επηρεασμένη από το όνειρο, ζητάει από τον πατέρα της, τον Αλκίνοο την άδεια να το πράξει και εκείνος συναινεί. </a:t>
            </a:r>
            <a:endParaRPr lang="el-GR" dirty="0" smtClean="0"/>
          </a:p>
          <a:p>
            <a:r>
              <a:rPr lang="el-GR" dirty="0" smtClean="0"/>
              <a:t>Η </a:t>
            </a:r>
            <a:r>
              <a:rPr lang="el-GR" dirty="0"/>
              <a:t>Ναυσικά με τις ακόλουθές της αφού τελειώνουν τη δουλειά τους, πλένονται, αλείφονται με λάδι, γευματίζουν και αρχίζουν το παιχνίδι με το τόπι. </a:t>
            </a:r>
            <a:r>
              <a:rPr lang="el-GR" dirty="0" smtClean="0"/>
              <a:t>Η βασιλοπούλα ξεχωρίζει ανάμεσα στις κοπέλες για την ακαταμάχητη ομορφιά και χάρη</a:t>
            </a:r>
            <a:endParaRPr lang="el-GR" dirty="0"/>
          </a:p>
        </p:txBody>
      </p:sp>
      <p:pic>
        <p:nvPicPr>
          <p:cNvPr id="10" name="Θέση περιεχομένου 9" descr="Φρ"/>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03327" y="1784195"/>
            <a:ext cx="3066585" cy="4018883"/>
          </a:xfrm>
          <a:prstGeom prst="rect">
            <a:avLst/>
          </a:prstGeom>
          <a:noFill/>
          <a:ln>
            <a:noFill/>
          </a:ln>
        </p:spPr>
      </p:pic>
    </p:spTree>
    <p:extLst>
      <p:ext uri="{BB962C8B-B14F-4D97-AF65-F5344CB8AC3E}">
        <p14:creationId xmlns:p14="http://schemas.microsoft.com/office/powerpoint/2010/main" val="828719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Οδυσσέας και Ναυσικά</a:t>
            </a:r>
            <a:endParaRPr lang="el-GR" dirty="0"/>
          </a:p>
        </p:txBody>
      </p:sp>
      <p:pic>
        <p:nvPicPr>
          <p:cNvPr id="5" name="Θέση περιεχομένου 4"/>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2527" y="1690688"/>
            <a:ext cx="4716966" cy="4486275"/>
          </a:xfrm>
          <a:prstGeom prst="rect">
            <a:avLst/>
          </a:prstGeom>
          <a:noFill/>
        </p:spPr>
      </p:pic>
      <p:sp>
        <p:nvSpPr>
          <p:cNvPr id="4" name="Θέση περιεχομένου 3"/>
          <p:cNvSpPr>
            <a:spLocks noGrp="1"/>
          </p:cNvSpPr>
          <p:nvPr>
            <p:ph sz="half" idx="2"/>
          </p:nvPr>
        </p:nvSpPr>
        <p:spPr>
          <a:xfrm>
            <a:off x="6172200" y="1690689"/>
            <a:ext cx="5181600" cy="4486274"/>
          </a:xfrm>
        </p:spPr>
        <p:txBody>
          <a:bodyPr>
            <a:normAutofit fontScale="77500" lnSpcReduction="20000"/>
          </a:bodyPr>
          <a:lstStyle/>
          <a:p>
            <a:endParaRPr lang="el-GR" dirty="0" smtClean="0"/>
          </a:p>
          <a:p>
            <a:r>
              <a:rPr lang="el-GR" dirty="0" smtClean="0"/>
              <a:t>Ο </a:t>
            </a:r>
            <a:r>
              <a:rPr lang="el-GR" dirty="0"/>
              <a:t>Οδυσσέας ξυπνά από τις φωνές των κοριτσιών και φροντίζοντας να καλύψει πρόχειρα τη γύμνια του, εμφανίζεται μπροστά τους. Όλες πλην της Ναυσικάς, που την εμψυχώνει η Αθηνά, τρομαγμένες από την άγρια όψη του, τρέχουν να βρουν κρυψώνα. Ο Οδυσσέας </a:t>
            </a:r>
            <a:r>
              <a:rPr lang="el-GR" dirty="0" smtClean="0"/>
              <a:t>αποφασίζει να </a:t>
            </a:r>
            <a:r>
              <a:rPr lang="el-GR" dirty="0"/>
              <a:t>μην την πλησιάσει, </a:t>
            </a:r>
            <a:r>
              <a:rPr lang="el-GR" dirty="0" smtClean="0"/>
              <a:t>και με </a:t>
            </a:r>
            <a:r>
              <a:rPr lang="el-GR" dirty="0"/>
              <a:t>τρόπο έξυπνο και μειλίχιο της λέει ότι τον θάμπωσε </a:t>
            </a:r>
            <a:r>
              <a:rPr lang="el-GR" dirty="0" smtClean="0"/>
              <a:t>η ομορφιά της</a:t>
            </a:r>
            <a:r>
              <a:rPr lang="el-GR" dirty="0"/>
              <a:t>, της αποκαλύπτει πως έφτασε ναυαγός </a:t>
            </a:r>
            <a:r>
              <a:rPr lang="el-GR" dirty="0" smtClean="0"/>
              <a:t>και </a:t>
            </a:r>
            <a:r>
              <a:rPr lang="el-GR" dirty="0"/>
              <a:t>της ζητά να του δώσει κάποιο ρούχο και να της δείξει την πόλη. </a:t>
            </a:r>
            <a:endParaRPr lang="el-GR" dirty="0" smtClean="0"/>
          </a:p>
          <a:p>
            <a:r>
              <a:rPr lang="el-GR" dirty="0" smtClean="0"/>
              <a:t>Η </a:t>
            </a:r>
            <a:r>
              <a:rPr lang="el-GR" dirty="0"/>
              <a:t>Ναυσικά </a:t>
            </a:r>
            <a:r>
              <a:rPr lang="el-GR" dirty="0" smtClean="0"/>
              <a:t>του </a:t>
            </a:r>
            <a:r>
              <a:rPr lang="el-GR" dirty="0"/>
              <a:t>συστήνεται, του μιλά για το λαό της και ζητά από τις θεραπαινίδες της να τον πλύνουν και να τον αλείψουν με λάδι, όμως εκείνος, από ντροπή λούζεται μόνος του. Η νέα του εμφάνιση, ενισχυμένη από την Αθηνά με ασυνήθιστη λάμψη και νεανικότητα εντυπωσιάζει τη </a:t>
            </a:r>
            <a:r>
              <a:rPr lang="el-GR" dirty="0" smtClean="0"/>
              <a:t>Ναυσικά.</a:t>
            </a:r>
            <a:endParaRPr lang="el-GR" dirty="0"/>
          </a:p>
        </p:txBody>
      </p:sp>
    </p:spTree>
    <p:extLst>
      <p:ext uri="{BB962C8B-B14F-4D97-AF65-F5344CB8AC3E}">
        <p14:creationId xmlns:p14="http://schemas.microsoft.com/office/powerpoint/2010/main" val="406686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Στο παλάτι του Αλκίνοου</a:t>
            </a:r>
            <a:endParaRPr lang="el-GR" dirty="0"/>
          </a:p>
        </p:txBody>
      </p:sp>
      <p:pic>
        <p:nvPicPr>
          <p:cNvPr id="5122" name="Picture 2" descr="https://www.greek-language.gr/Resources/cache/image/6f606eb525ffdc56/1454.w.128.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83112" y="2341756"/>
            <a:ext cx="3088888" cy="3033132"/>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sz="half" idx="2"/>
          </p:nvPr>
        </p:nvSpPr>
        <p:spPr/>
        <p:txBody>
          <a:bodyPr>
            <a:normAutofit lnSpcReduction="10000"/>
          </a:bodyPr>
          <a:lstStyle/>
          <a:p>
            <a:r>
              <a:rPr lang="el-GR" dirty="0" smtClean="0"/>
              <a:t>Ο Οδυσσέας φτάνει στο </a:t>
            </a:r>
            <a:r>
              <a:rPr lang="el-GR" dirty="0"/>
              <a:t>παλάτι του Αλκίνοου. Κόσμος στέκεται στην αυλή μπροστά από τα σκαλιά του μεγαλοπρεπούς παλατιού και ο Δημόδοκος τραγουδάει για την Τροία. Ο Οδυσσέας ξεσπά σε κλάματα, καθώς θυμάται </a:t>
            </a:r>
            <a:r>
              <a:rPr lang="el-GR" dirty="0" smtClean="0"/>
              <a:t>και διηγείται στους οικοδεσπότες όλα </a:t>
            </a:r>
            <a:r>
              <a:rPr lang="el-GR" dirty="0"/>
              <a:t>όσα έχει περάσει κατά τη διάρκεια του ταξιδιού της επιστροφής. </a:t>
            </a:r>
            <a:r>
              <a:rPr lang="el-GR" u="sng" dirty="0" smtClean="0">
                <a:hlinkClick r:id="rId3"/>
              </a:rPr>
              <a:t>https</a:t>
            </a:r>
            <a:r>
              <a:rPr lang="el-GR" u="sng" dirty="0">
                <a:hlinkClick r:id="rId3"/>
              </a:rPr>
              <a:t>://www.greek-language.gr/Resources/ancient_greek/education/mythology/epic/record.html?tbl=epic&amp;rid=835</a:t>
            </a:r>
            <a:endParaRPr lang="el-GR" dirty="0"/>
          </a:p>
          <a:p>
            <a:endParaRPr lang="el-GR" dirty="0"/>
          </a:p>
        </p:txBody>
      </p:sp>
      <p:sp>
        <p:nvSpPr>
          <p:cNvPr id="5" name="Ορθογώνιο 4"/>
          <p:cNvSpPr/>
          <p:nvPr/>
        </p:nvSpPr>
        <p:spPr>
          <a:xfrm>
            <a:off x="4906537" y="3244334"/>
            <a:ext cx="1360448" cy="1477328"/>
          </a:xfrm>
          <a:prstGeom prst="rect">
            <a:avLst/>
          </a:prstGeom>
        </p:spPr>
        <p:txBody>
          <a:bodyPr wrap="square">
            <a:spAutoFit/>
          </a:bodyPr>
          <a:lstStyle/>
          <a:p>
            <a:r>
              <a:rPr lang="el-GR" b="0" i="0" dirty="0" smtClean="0">
                <a:solidFill>
                  <a:srgbClr val="333333"/>
                </a:solidFill>
                <a:effectLst/>
                <a:latin typeface="Ubuntu Condensed"/>
              </a:rPr>
              <a:t>Οδυσσέας και Αλκίνοος (</a:t>
            </a:r>
            <a:r>
              <a:rPr lang="fr-FR" b="0" i="0" dirty="0" err="1" smtClean="0">
                <a:solidFill>
                  <a:srgbClr val="333333"/>
                </a:solidFill>
                <a:effectLst/>
                <a:latin typeface="Ubuntu Condensed"/>
              </a:rPr>
              <a:t>Hayez</a:t>
            </a:r>
            <a:r>
              <a:rPr lang="fr-FR" b="0" i="0" dirty="0" smtClean="0">
                <a:solidFill>
                  <a:srgbClr val="333333"/>
                </a:solidFill>
                <a:effectLst/>
                <a:latin typeface="Ubuntu Condensed"/>
              </a:rPr>
              <a:t>, Francesco</a:t>
            </a:r>
            <a:r>
              <a:rPr lang="el-GR" b="0" i="0" dirty="0" smtClean="0">
                <a:solidFill>
                  <a:srgbClr val="333333"/>
                </a:solidFill>
                <a:effectLst/>
                <a:latin typeface="Ubuntu Condensed"/>
              </a:rPr>
              <a:t>)</a:t>
            </a:r>
            <a:endParaRPr lang="fr-FR" b="0" i="0" dirty="0">
              <a:solidFill>
                <a:srgbClr val="333333"/>
              </a:solidFill>
              <a:effectLst/>
              <a:latin typeface="Ubuntu Condensed"/>
            </a:endParaRPr>
          </a:p>
        </p:txBody>
      </p:sp>
    </p:spTree>
    <p:extLst>
      <p:ext uri="{BB962C8B-B14F-4D97-AF65-F5344CB8AC3E}">
        <p14:creationId xmlns:p14="http://schemas.microsoft.com/office/powerpoint/2010/main" val="2420546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ταξίδι της επιστροφής στην πατρίδα</a:t>
            </a:r>
            <a:endParaRPr lang="el-GR" dirty="0"/>
          </a:p>
        </p:txBody>
      </p:sp>
      <p:sp>
        <p:nvSpPr>
          <p:cNvPr id="3" name="Θέση περιεχομένου 2"/>
          <p:cNvSpPr>
            <a:spLocks noGrp="1"/>
          </p:cNvSpPr>
          <p:nvPr>
            <p:ph sz="half" idx="1"/>
          </p:nvPr>
        </p:nvSpPr>
        <p:spPr>
          <a:xfrm>
            <a:off x="838200" y="1561171"/>
            <a:ext cx="5181600" cy="4615792"/>
          </a:xfrm>
        </p:spPr>
        <p:txBody>
          <a:bodyPr>
            <a:normAutofit/>
          </a:bodyPr>
          <a:lstStyle/>
          <a:p>
            <a:r>
              <a:rPr lang="el-GR" dirty="0" smtClean="0"/>
              <a:t>Στην </a:t>
            </a:r>
            <a:r>
              <a:rPr lang="el-GR" dirty="0"/>
              <a:t>Αυλή του βασιλιά </a:t>
            </a:r>
            <a:r>
              <a:rPr lang="el-GR" dirty="0" smtClean="0"/>
              <a:t>Αλκίνοου </a:t>
            </a:r>
            <a:r>
              <a:rPr lang="el-GR" dirty="0"/>
              <a:t>τελικά αποκαλύπτει την πραγματική του ταυτότητα και συγκινεί όλους με την αφήγηση των περιπλανήσεων του (σημείο όπου ξεκινάει η Οδύσσεια). Με την βοήθεια του Αλκίνοου και έπειτα από νέα τρικυμία ο Οδυσσέας καταφέρνει τελικά, μετά από 10 χρόνια, να φτάσει στην Ιθάκη.</a:t>
            </a:r>
          </a:p>
        </p:txBody>
      </p:sp>
      <p:pic>
        <p:nvPicPr>
          <p:cNvPr id="5" name="Θέση περιεχομένου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19248" y="2193925"/>
            <a:ext cx="4639903" cy="4024313"/>
          </a:xfrm>
          <a:prstGeom prst="rect">
            <a:avLst/>
          </a:prstGeom>
          <a:noFill/>
        </p:spPr>
      </p:pic>
    </p:spTree>
    <p:extLst>
      <p:ext uri="{BB962C8B-B14F-4D97-AF65-F5344CB8AC3E}">
        <p14:creationId xmlns:p14="http://schemas.microsoft.com/office/powerpoint/2010/main" val="520229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434</TotalTime>
  <Words>820</Words>
  <Application>Microsoft Office PowerPoint</Application>
  <PresentationFormat>Ευρεία οθόνη</PresentationFormat>
  <Paragraphs>30</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Century Gothic</vt:lpstr>
      <vt:lpstr>Ubuntu Condensed</vt:lpstr>
      <vt:lpstr>Ίχνος ατμού</vt:lpstr>
      <vt:lpstr>"Το «πέρασμα» του Οδυσσέα από τα νησιά της Καλυψούς και των Φαιάκων" και  "Η επιστροφή στην πατρίδα και νέες περιπέτειες"  </vt:lpstr>
      <vt:lpstr>Ο Οδυσσέας στο νησί της Καλυψώς</vt:lpstr>
      <vt:lpstr>Οδυσσέας και Καλυψώ: Μια δύσκολη συζήτηση</vt:lpstr>
      <vt:lpstr>Το ταξίδι με τη σχεδία</vt:lpstr>
      <vt:lpstr>Θεϊκή βοήθεια: Λευκοθέα</vt:lpstr>
      <vt:lpstr>Ναυσικά</vt:lpstr>
      <vt:lpstr>Οδυσσέας και Ναυσικά</vt:lpstr>
      <vt:lpstr>Στο παλάτι του Αλκίνοου</vt:lpstr>
      <vt:lpstr>Το ταξίδι της επιστροφής στην πατρίδα</vt:lpstr>
      <vt:lpstr> Επιτέλους…. σπίτι! Ή μήπως όχι;  Στην επιστροφή αναγκάζεται αρχικά να κρυφτεί (αφού ήταν μόνος του) πριν τελικά εξοντώσει με τη βοήθεια του Τηλέμαχου και του Εύμαιου τους 40 μνηστήρες, δηλαδή αριστοκρατικούς γόνους του βασιλείου του, που θεωρώντας πως είναι νεκρός πολιορκούσαν επί 10 χρόνια την πιστή βασίλισσα Πηνελόπη, με κύριο σκοπό να καταλάβει κάποιος από αυτούς τον άδειο (όπως πίστευαν) θρόνο του Οδυσσέα. Τελικά εξόντωσε και τις βασιλικές παλλακίδες που τον πρόδωσαν όλο αυτό το διάστημα.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«πέρασμα» του Οδυσσέα από τα νησιά της Καλυψούς και των Φαιάκων" και  "Η επιστροφή στην πατρίδα και νέες περιπέτειες"  </dc:title>
  <dc:creator>Eleni</dc:creator>
  <cp:lastModifiedBy>Eleni</cp:lastModifiedBy>
  <cp:revision>21</cp:revision>
  <dcterms:created xsi:type="dcterms:W3CDTF">2021-01-05T11:11:08Z</dcterms:created>
  <dcterms:modified xsi:type="dcterms:W3CDTF">2021-08-17T07:26:18Z</dcterms:modified>
</cp:coreProperties>
</file>