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6"/>
  </p:notesMasterIdLst>
  <p:sldIdLst>
    <p:sldId id="302" r:id="rId2"/>
    <p:sldId id="318" r:id="rId3"/>
    <p:sldId id="321" r:id="rId4"/>
    <p:sldId id="320" r:id="rId5"/>
    <p:sldId id="322" r:id="rId6"/>
    <p:sldId id="323" r:id="rId7"/>
    <p:sldId id="324" r:id="rId8"/>
    <p:sldId id="325" r:id="rId9"/>
    <p:sldId id="326" r:id="rId10"/>
    <p:sldId id="327" r:id="rId11"/>
    <p:sldId id="312" r:id="rId12"/>
    <p:sldId id="328" r:id="rId13"/>
    <p:sldId id="331" r:id="rId14"/>
    <p:sldId id="33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092AC-A1F5-4EF0-840E-F6703FC3CDD3}" type="datetimeFigureOut">
              <a:rPr lang="el-GR" smtClean="0"/>
              <a:pPr/>
              <a:t>9/6/2021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3A328-9A53-42E9-99AF-455179748EAC}" type="slidenum">
              <a:rPr lang="el-GR" smtClean="0"/>
              <a:pPr/>
              <a:t>‹#›</a:t>
            </a:fld>
            <a:endParaRPr lang="el-GR"/>
          </a:p>
        </p:txBody>
      </p:sp>
    </p:spTree>
    <p:extLst>
      <p:ext uri="{BB962C8B-B14F-4D97-AF65-F5344CB8AC3E}">
        <p14:creationId xmlns:p14="http://schemas.microsoft.com/office/powerpoint/2010/main" val="30850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D75E2261-408E-4225-AF15-6BA495C27BF5}" type="datetime1">
              <a:rPr lang="el-GR" smtClean="0"/>
              <a:pPr/>
              <a:t>9/6/2021</a:t>
            </a:fld>
            <a:endParaRPr lang="el-GR"/>
          </a:p>
        </p:txBody>
      </p:sp>
      <p:sp>
        <p:nvSpPr>
          <p:cNvPr id="5" name="Footer Placeholder 4"/>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B4CB9DD-B079-4954-81A0-E38759FD65DE}" type="datetime1">
              <a:rPr lang="el-GR" smtClean="0"/>
              <a:pPr/>
              <a:t>9/6/2021</a:t>
            </a:fld>
            <a:endParaRPr lang="el-GR"/>
          </a:p>
        </p:txBody>
      </p:sp>
      <p:sp>
        <p:nvSpPr>
          <p:cNvPr id="5" name="Footer Placeholder 4"/>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CF9CC2A-1850-4D01-9ED7-D60BB445C8E3}" type="datetime1">
              <a:rPr lang="el-GR" smtClean="0"/>
              <a:pPr/>
              <a:t>9/6/2021</a:t>
            </a:fld>
            <a:endParaRPr lang="el-GR"/>
          </a:p>
        </p:txBody>
      </p:sp>
      <p:sp>
        <p:nvSpPr>
          <p:cNvPr id="5" name="Footer Placeholder 4"/>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56176" y="5733256"/>
            <a:ext cx="2514600" cy="365125"/>
          </a:xfrm>
        </p:spPr>
        <p:txBody>
          <a:bodyPr/>
          <a:lstStyle/>
          <a:p>
            <a:fld id="{506C49E7-CC8C-4925-9723-12484F5EB2FC}" type="datetime1">
              <a:rPr lang="el-GR" smtClean="0"/>
              <a:pPr/>
              <a:t>9/6/2021</a:t>
            </a:fld>
            <a:endParaRPr lang="el-GR"/>
          </a:p>
        </p:txBody>
      </p:sp>
      <p:sp>
        <p:nvSpPr>
          <p:cNvPr id="5" name="Footer Placeholder 4"/>
          <p:cNvSpPr>
            <a:spLocks noGrp="1"/>
          </p:cNvSpPr>
          <p:nvPr>
            <p:ph type="ftr" sz="quarter" idx="11"/>
          </p:nvPr>
        </p:nvSpPr>
        <p:spPr>
          <a:xfrm>
            <a:off x="457199" y="6165304"/>
            <a:ext cx="8219257" cy="360041"/>
          </a:xfrm>
        </p:spPr>
        <p:txBody>
          <a:bodyPr/>
          <a:lstStyle>
            <a:lvl1pPr algn="ctr">
              <a:defRPr sz="1400">
                <a:latin typeface="Candara" pitchFamily="34" charset="0"/>
              </a:defRPr>
            </a:lvl1p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12"/>
          </p:nvPr>
        </p:nvSpPr>
        <p:spPr>
          <a:xfrm>
            <a:off x="7308304" y="6165304"/>
            <a:ext cx="1354832" cy="372021"/>
          </a:xfrm>
        </p:spPr>
        <p:txBody>
          <a:bodyPr/>
          <a:lstStyle>
            <a:lvl1pPr algn="r">
              <a:defRPr sz="1400">
                <a:latin typeface="Candara" pitchFamily="34" charset="0"/>
              </a:defRPr>
            </a:lvl1pPr>
          </a:lstStyle>
          <a:p>
            <a:fld id="{822AD56F-711E-45EA-80E3-1F2C2AD9974E}" type="slidenum">
              <a:rPr lang="el-GR" smtClean="0"/>
              <a:pPr/>
              <a:t>‹#›</a:t>
            </a:fld>
            <a:endParaRPr lang="el-GR" dirty="0"/>
          </a:p>
        </p:txBody>
      </p:sp>
      <p:sp>
        <p:nvSpPr>
          <p:cNvPr id="8" name="Title 7"/>
          <p:cNvSpPr>
            <a:spLocks noGrp="1"/>
          </p:cNvSpPr>
          <p:nvPr>
            <p:ph type="title"/>
          </p:nvPr>
        </p:nvSpPr>
        <p:spPr>
          <a:xfrm>
            <a:off x="1315745" y="476672"/>
            <a:ext cx="6512511" cy="720080"/>
          </a:xfrm>
        </p:spPr>
        <p:txBody>
          <a:bodyPr/>
          <a:lstStyle>
            <a:lvl1pPr marL="0" indent="0" algn="ctr" defTabSz="914400" rtl="0" eaLnBrk="1" latinLnBrk="0" hangingPunct="1">
              <a:lnSpc>
                <a:spcPct val="80000"/>
              </a:lnSpc>
              <a:spcBef>
                <a:spcPct val="0"/>
              </a:spcBef>
              <a:buClr>
                <a:schemeClr val="accent6">
                  <a:lumMod val="75000"/>
                </a:schemeClr>
              </a:buClr>
              <a:buSzPct val="128000"/>
              <a:buFont typeface="Georgia" pitchFamily="18" charset="0"/>
              <a:buNone/>
              <a:defRPr lang="en-US" sz="4400" b="0" i="0" kern="12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Candara" pitchFamily="34" charset="0"/>
                <a:ea typeface="+mj-ea"/>
                <a:cs typeface="+mj-cs"/>
              </a:defRPr>
            </a:lvl1pPr>
          </a:lstStyle>
          <a:p>
            <a:r>
              <a:rPr lang="el-GR" dirty="0" smtClean="0"/>
              <a:t>Στυλ κύριου τίτλου</a:t>
            </a:r>
            <a:endParaRPr lang="en-US" dirty="0"/>
          </a:p>
        </p:txBody>
      </p:sp>
      <p:sp>
        <p:nvSpPr>
          <p:cNvPr id="10" name="Content Placeholder 9"/>
          <p:cNvSpPr>
            <a:spLocks noGrp="1"/>
          </p:cNvSpPr>
          <p:nvPr>
            <p:ph sz="quarter" idx="13"/>
          </p:nvPr>
        </p:nvSpPr>
        <p:spPr>
          <a:xfrm>
            <a:off x="539552" y="1196752"/>
            <a:ext cx="8064896" cy="4320480"/>
          </a:xfrm>
        </p:spPr>
        <p:txBody>
          <a:bodyPr/>
          <a:lstStyle>
            <a:lvl1pPr marL="0" indent="0" algn="just" defTabSz="914400" rtl="0" eaLnBrk="1" latinLnBrk="0" hangingPunct="1">
              <a:lnSpc>
                <a:spcPct val="90000"/>
              </a:lnSpc>
              <a:spcBef>
                <a:spcPct val="20000"/>
              </a:spcBef>
              <a:spcAft>
                <a:spcPts val="300"/>
              </a:spcAft>
              <a:buClr>
                <a:schemeClr val="accent6">
                  <a:lumMod val="75000"/>
                </a:schemeClr>
              </a:buClr>
              <a:buSzPct val="130000"/>
              <a:buFont typeface="Georgia" pitchFamily="18" charset="0"/>
              <a:buNone/>
              <a:defRPr lang="el-GR" sz="2200" kern="1200" dirty="0" smtClean="0">
                <a:solidFill>
                  <a:srgbClr val="0070C0"/>
                </a:solidFill>
                <a:latin typeface="Candara" pitchFamily="34" charset="0"/>
                <a:ea typeface="+mn-ea"/>
                <a:cs typeface="+mn-cs"/>
              </a:defRPr>
            </a:lvl1pPr>
            <a:lvl2pPr indent="0">
              <a:lnSpc>
                <a:spcPct val="90000"/>
              </a:lnSpc>
              <a:defRPr>
                <a:latin typeface="Candara" pitchFamily="34" charset="0"/>
              </a:defRPr>
            </a:lvl2pPr>
            <a:lvl3pPr indent="0">
              <a:lnSpc>
                <a:spcPct val="90000"/>
              </a:lnSpc>
              <a:defRPr>
                <a:latin typeface="Candara" pitchFamily="34" charset="0"/>
              </a:defRPr>
            </a:lvl3pPr>
            <a:lvl4pPr indent="0">
              <a:lnSpc>
                <a:spcPct val="90000"/>
              </a:lnSpc>
              <a:defRPr>
                <a:latin typeface="Candara" pitchFamily="34" charset="0"/>
              </a:defRPr>
            </a:lvl4pPr>
            <a:lvl5pPr indent="0">
              <a:lnSpc>
                <a:spcPct val="90000"/>
              </a:lnSpc>
              <a:defRPr>
                <a:latin typeface="Candara" pitchFamily="34" charset="0"/>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4841D5A-6E37-4F6D-BA43-AA836CE28946}" type="datetime1">
              <a:rPr lang="el-GR" smtClean="0"/>
              <a:pPr/>
              <a:t>9/6/2021</a:t>
            </a:fld>
            <a:endParaRPr lang="el-GR"/>
          </a:p>
        </p:txBody>
      </p:sp>
      <p:sp>
        <p:nvSpPr>
          <p:cNvPr id="5" name="Footer Placeholder 4"/>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7BE581-20CA-4000-82FF-8C54A862D2AB}" type="datetime1">
              <a:rPr lang="el-GR" smtClean="0"/>
              <a:pPr/>
              <a:t>9/6/2021</a:t>
            </a:fld>
            <a:endParaRPr lang="el-GR"/>
          </a:p>
        </p:txBody>
      </p:sp>
      <p:sp>
        <p:nvSpPr>
          <p:cNvPr id="6" name="Footer Placeholder 5"/>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7" name="Slide Number Placeholder 6"/>
          <p:cNvSpPr>
            <a:spLocks noGrp="1"/>
          </p:cNvSpPr>
          <p:nvPr>
            <p:ph type="sldNum" sz="quarter" idx="12"/>
          </p:nvPr>
        </p:nvSpPr>
        <p:spPr/>
        <p:txBody>
          <a:bodyPr/>
          <a:lstStyle/>
          <a:p>
            <a:fld id="{822AD56F-711E-45EA-80E3-1F2C2AD9974E}" type="slidenum">
              <a:rPr lang="el-GR" smtClean="0"/>
              <a:pPr/>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A9D1079-263C-4A8A-A1A0-AC39C65C9D1F}" type="datetime1">
              <a:rPr lang="el-GR" smtClean="0"/>
              <a:pPr/>
              <a:t>9/6/2021</a:t>
            </a:fld>
            <a:endParaRPr lang="el-GR"/>
          </a:p>
        </p:txBody>
      </p:sp>
      <p:sp>
        <p:nvSpPr>
          <p:cNvPr id="8" name="Footer Placeholder 7"/>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9" name="Slide Number Placeholder 8"/>
          <p:cNvSpPr>
            <a:spLocks noGrp="1"/>
          </p:cNvSpPr>
          <p:nvPr>
            <p:ph type="sldNum" sz="quarter" idx="12"/>
          </p:nvPr>
        </p:nvSpPr>
        <p:spPr/>
        <p:txBody>
          <a:bodyPr/>
          <a:lstStyle/>
          <a:p>
            <a:fld id="{822AD56F-711E-45EA-80E3-1F2C2AD9974E}" type="slidenum">
              <a:rPr lang="el-GR" smtClean="0"/>
              <a:pPr/>
              <a:t>‹#›</a:t>
            </a:fld>
            <a:endParaRPr lang="el-GR"/>
          </a:p>
        </p:txBody>
      </p:sp>
      <p:sp>
        <p:nvSpPr>
          <p:cNvPr id="10" name="Title 9"/>
          <p:cNvSpPr>
            <a:spLocks noGrp="1"/>
          </p:cNvSpPr>
          <p:nvPr>
            <p:ph type="title"/>
          </p:nvPr>
        </p:nvSpPr>
        <p:spPr/>
        <p:txBody>
          <a:body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D6E2F0D-7743-4016-A2D8-3DB142A9F297}" type="datetime1">
              <a:rPr lang="el-GR" smtClean="0"/>
              <a:pPr/>
              <a:t>9/6/2021</a:t>
            </a:fld>
            <a:endParaRPr lang="el-GR"/>
          </a:p>
        </p:txBody>
      </p:sp>
      <p:sp>
        <p:nvSpPr>
          <p:cNvPr id="4" name="Footer Placeholder 3"/>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5" name="Slide Number Placeholder 4"/>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C42EE-95DA-4C9F-937A-EDE3FA8BCF5C}" type="datetime1">
              <a:rPr lang="el-GR" smtClean="0"/>
              <a:pPr/>
              <a:t>9/6/2021</a:t>
            </a:fld>
            <a:endParaRPr lang="el-GR"/>
          </a:p>
        </p:txBody>
      </p:sp>
      <p:sp>
        <p:nvSpPr>
          <p:cNvPr id="3" name="Footer Placeholder 2"/>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4" name="Slide Number Placeholder 3"/>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6452CC-3CD0-4145-AE7C-6E2D6CF497A4}" type="datetime1">
              <a:rPr lang="el-GR" smtClean="0"/>
              <a:pPr/>
              <a:t>9/6/2021</a:t>
            </a:fld>
            <a:endParaRPr lang="el-GR"/>
          </a:p>
        </p:txBody>
      </p:sp>
      <p:sp>
        <p:nvSpPr>
          <p:cNvPr id="6" name="Footer Placeholder 5"/>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7" name="Slide Number Placeholder 6"/>
          <p:cNvSpPr>
            <a:spLocks noGrp="1"/>
          </p:cNvSpPr>
          <p:nvPr>
            <p:ph type="sldNum" sz="quarter" idx="12"/>
          </p:nvPr>
        </p:nvSpPr>
        <p:spPr/>
        <p:txBody>
          <a:bodyPr/>
          <a:lstStyle/>
          <a:p>
            <a:fld id="{822AD56F-711E-45EA-80E3-1F2C2AD9974E}"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945B4C7-39D5-4F7C-A7D2-1EFC0E9E249D}" type="datetime1">
              <a:rPr lang="el-GR" smtClean="0"/>
              <a:pPr/>
              <a:t>9/6/2021</a:t>
            </a:fld>
            <a:endParaRPr lang="el-GR"/>
          </a:p>
        </p:txBody>
      </p:sp>
      <p:sp>
        <p:nvSpPr>
          <p:cNvPr id="6" name="Footer Placeholder 5"/>
          <p:cNvSpPr>
            <a:spLocks noGrp="1"/>
          </p:cNvSpPr>
          <p:nvPr>
            <p:ph type="ftr" sz="quarter" idx="11"/>
          </p:nvPr>
        </p:nvSpPr>
        <p:spPr/>
        <p:txBody>
          <a:bodyPr/>
          <a:lstStyle/>
          <a:p>
            <a:r>
              <a:rPr lang="el-GR" smtClean="0"/>
              <a:t>Διδακτικό σενάριο Γ' τάξης - Σ. Παπαδόπουλος εκπονητής Ι.Ε.Π.</a:t>
            </a:r>
            <a:endParaRPr lang="el-GR"/>
          </a:p>
        </p:txBody>
      </p:sp>
      <p:sp>
        <p:nvSpPr>
          <p:cNvPr id="7" name="Slide Number Placeholder 6"/>
          <p:cNvSpPr>
            <a:spLocks noGrp="1"/>
          </p:cNvSpPr>
          <p:nvPr>
            <p:ph type="sldNum" sz="quarter" idx="12"/>
          </p:nvPr>
        </p:nvSpPr>
        <p:spPr/>
        <p:txBody>
          <a:bodyPr/>
          <a:lstStyle/>
          <a:p>
            <a:fld id="{822AD56F-711E-45EA-80E3-1F2C2AD9974E}" type="slidenum">
              <a:rPr lang="el-GR" smtClean="0"/>
              <a:pPr/>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9748C08-DFB2-4D5D-BA1C-879137AE2ADC}" type="datetime1">
              <a:rPr lang="el-GR" smtClean="0"/>
              <a:pPr/>
              <a:t>9/6/2021</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l-GR" smtClean="0"/>
              <a:t>Διδακτικό σενάριο Γ' τάξης - Σ. Παπαδόπουλος εκπονητής Ι.Ε.Π.</a:t>
            </a:r>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22AD56F-711E-45EA-80E3-1F2C2AD9974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1</a:t>
            </a:fld>
            <a:endParaRPr lang="el-GR" dirty="0"/>
          </a:p>
        </p:txBody>
      </p:sp>
      <p:sp>
        <p:nvSpPr>
          <p:cNvPr id="4" name="Τίτλος 3"/>
          <p:cNvSpPr>
            <a:spLocks noGrp="1"/>
          </p:cNvSpPr>
          <p:nvPr>
            <p:ph type="title"/>
          </p:nvPr>
        </p:nvSpPr>
        <p:spPr>
          <a:xfrm>
            <a:off x="1043608" y="476673"/>
            <a:ext cx="7632847" cy="5472608"/>
          </a:xfrm>
        </p:spPr>
        <p:txBody>
          <a:bodyPr/>
          <a:lstStyle/>
          <a:p>
            <a:r>
              <a:rPr lang="el-GR" dirty="0" smtClean="0"/>
              <a:t/>
            </a:r>
            <a:br>
              <a:rPr lang="el-GR" dirty="0" smtClean="0"/>
            </a:br>
            <a:r>
              <a:rPr lang="el-GR" dirty="0"/>
              <a:t/>
            </a:r>
            <a:br>
              <a:rPr lang="el-GR" dirty="0"/>
            </a:br>
            <a:r>
              <a:rPr lang="el-GR" dirty="0" smtClean="0"/>
              <a:t/>
            </a:r>
            <a:br>
              <a:rPr lang="el-GR" dirty="0" smtClean="0"/>
            </a:br>
            <a:r>
              <a:rPr lang="el-GR" dirty="0"/>
              <a:t/>
            </a:r>
            <a:br>
              <a:rPr lang="el-GR" dirty="0"/>
            </a:br>
            <a:r>
              <a:rPr lang="el-GR" dirty="0" smtClean="0"/>
              <a:t/>
            </a:r>
            <a:br>
              <a:rPr lang="el-GR" dirty="0" smtClean="0"/>
            </a:br>
            <a:r>
              <a:rPr lang="el-GR" sz="7200" dirty="0" smtClean="0"/>
              <a:t>ΟΙ    ΑΚΡΙΤΕΣ  </a:t>
            </a:r>
            <a:endParaRPr lang="el-GR" sz="72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476673"/>
            <a:ext cx="396044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4077072"/>
            <a:ext cx="3960440" cy="201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476673"/>
            <a:ext cx="374488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39" y="4077072"/>
            <a:ext cx="3744887" cy="201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511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10</a:t>
            </a:fld>
            <a:endParaRPr lang="el-GR" dirty="0"/>
          </a:p>
        </p:txBody>
      </p:sp>
      <p:sp>
        <p:nvSpPr>
          <p:cNvPr id="4" name="Τίτλος 3"/>
          <p:cNvSpPr>
            <a:spLocks noGrp="1"/>
          </p:cNvSpPr>
          <p:nvPr>
            <p:ph type="title"/>
          </p:nvPr>
        </p:nvSpPr>
        <p:spPr/>
        <p:txBody>
          <a:bodyPr/>
          <a:lstStyle/>
          <a:p>
            <a:r>
              <a:rPr lang="el-GR" dirty="0" smtClean="0"/>
              <a:t>Η ΖΩΗ ΤΩΝ ΑΚΡΙΤΩΝ </a:t>
            </a:r>
            <a:endParaRPr lang="el-GR" dirty="0"/>
          </a:p>
        </p:txBody>
      </p:sp>
      <p:sp>
        <p:nvSpPr>
          <p:cNvPr id="5" name="Θέση περιεχομένου 4"/>
          <p:cNvSpPr>
            <a:spLocks noGrp="1"/>
          </p:cNvSpPr>
          <p:nvPr>
            <p:ph sz="quarter" idx="13"/>
          </p:nvPr>
        </p:nvSpPr>
        <p:spPr>
          <a:xfrm>
            <a:off x="539552" y="1196752"/>
            <a:ext cx="8064896" cy="1728192"/>
          </a:xfrm>
        </p:spPr>
        <p:txBody>
          <a:bodyPr>
            <a:normAutofit/>
          </a:bodyPr>
          <a:lstStyle/>
          <a:p>
            <a:r>
              <a:rPr lang="el-GR" dirty="0" smtClean="0"/>
              <a:t>Οι  Ακρίτες όταν  δεν υπεράσπιζαν τα σύνορα και δεν γυμνάζονταν ασχολούνταν με την καλλιέργεια του </a:t>
            </a:r>
            <a:r>
              <a:rPr lang="el-GR" dirty="0" err="1" smtClean="0"/>
              <a:t>στρατιοτοπίου</a:t>
            </a:r>
            <a:r>
              <a:rPr lang="el-GR" dirty="0" smtClean="0"/>
              <a:t>, της έκτασης που τους είχα δοθεί από το Βυζάντιο .</a:t>
            </a:r>
            <a:endParaRPr lang="el-GR" dirty="0"/>
          </a:p>
        </p:txBody>
      </p:sp>
      <p:pic>
        <p:nvPicPr>
          <p:cNvPr id="4101"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2492896"/>
            <a:ext cx="7704856" cy="3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609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11</a:t>
            </a:fld>
            <a:endParaRPr lang="el-GR" dirty="0"/>
          </a:p>
        </p:txBody>
      </p:sp>
      <p:sp>
        <p:nvSpPr>
          <p:cNvPr id="4" name="Τίτλος 3"/>
          <p:cNvSpPr>
            <a:spLocks noGrp="1"/>
          </p:cNvSpPr>
          <p:nvPr>
            <p:ph type="title"/>
          </p:nvPr>
        </p:nvSpPr>
        <p:spPr>
          <a:xfrm>
            <a:off x="1315745" y="476672"/>
            <a:ext cx="6512511" cy="576064"/>
          </a:xfrm>
        </p:spPr>
        <p:txBody>
          <a:bodyPr/>
          <a:lstStyle/>
          <a:p>
            <a:r>
              <a:rPr lang="el-GR" dirty="0" smtClean="0"/>
              <a:t>Η ΖΩΗ ΤΩΝ ΑΚΡΙΤΩΝ </a:t>
            </a:r>
            <a:endParaRPr lang="el-GR" dirty="0"/>
          </a:p>
        </p:txBody>
      </p:sp>
      <p:sp>
        <p:nvSpPr>
          <p:cNvPr id="5" name="Θέση περιεχομένου 4"/>
          <p:cNvSpPr>
            <a:spLocks noGrp="1"/>
          </p:cNvSpPr>
          <p:nvPr>
            <p:ph sz="quarter" idx="13"/>
          </p:nvPr>
        </p:nvSpPr>
        <p:spPr>
          <a:xfrm>
            <a:off x="539552" y="1196752"/>
            <a:ext cx="8064896" cy="720080"/>
          </a:xfrm>
        </p:spPr>
        <p:txBody>
          <a:bodyPr>
            <a:normAutofit/>
          </a:bodyPr>
          <a:lstStyle/>
          <a:p>
            <a:pPr algn="ctr"/>
            <a:r>
              <a:rPr lang="el-GR" dirty="0" smtClean="0"/>
              <a:t>Στην εικόνα  Ακρίτας οργώνει τα στρατιοτόπι του, εικόνα από βυζαντινή μικρογραφία </a:t>
            </a:r>
            <a:endParaRPr lang="el-GR" dirty="0"/>
          </a:p>
        </p:txBody>
      </p:sp>
      <p:pic>
        <p:nvPicPr>
          <p:cNvPr id="921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99592" y="2132856"/>
            <a:ext cx="7632847"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915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12</a:t>
            </a:fld>
            <a:endParaRPr lang="el-GR" dirty="0"/>
          </a:p>
        </p:txBody>
      </p:sp>
      <p:sp>
        <p:nvSpPr>
          <p:cNvPr id="4" name="Τίτλος 3"/>
          <p:cNvSpPr>
            <a:spLocks noGrp="1"/>
          </p:cNvSpPr>
          <p:nvPr>
            <p:ph type="title"/>
          </p:nvPr>
        </p:nvSpPr>
        <p:spPr/>
        <p:txBody>
          <a:bodyPr/>
          <a:lstStyle/>
          <a:p>
            <a:r>
              <a:rPr lang="el-GR" sz="4000" dirty="0"/>
              <a:t> </a:t>
            </a:r>
            <a:r>
              <a:rPr lang="el-GR" sz="4000" dirty="0" smtClean="0"/>
              <a:t>ΑΚΡΙΤΙΚΑ ΤΡΑΓΟΥΔΙΑ </a:t>
            </a:r>
            <a:endParaRPr lang="el-GR" sz="4000" dirty="0"/>
          </a:p>
        </p:txBody>
      </p:sp>
      <p:sp>
        <p:nvSpPr>
          <p:cNvPr id="5" name="Θέση περιεχομένου 4"/>
          <p:cNvSpPr>
            <a:spLocks noGrp="1"/>
          </p:cNvSpPr>
          <p:nvPr>
            <p:ph sz="quarter" idx="13"/>
          </p:nvPr>
        </p:nvSpPr>
        <p:spPr>
          <a:xfrm>
            <a:off x="251520" y="1196752"/>
            <a:ext cx="8352928" cy="1728192"/>
          </a:xfrm>
        </p:spPr>
        <p:txBody>
          <a:bodyPr>
            <a:normAutofit lnSpcReduction="10000"/>
          </a:bodyPr>
          <a:lstStyle/>
          <a:p>
            <a:r>
              <a:rPr lang="el-GR" dirty="0" smtClean="0"/>
              <a:t>Ο λαός θαύμαζε και αγαπούσε  τους Ακρίτες επειδή του πρόσφεραν ασφάλεια και τον υπεράσπιζαν στις πολύ δύσκολες στιγμές των επιθέσεων  των Αράβων. Την παλικαριά και τη γενναιότητα των Ακριτών την εξύμνησε ο λαός στα Ακριτικά τραγούδια. Το εξώφυλλο δίσκου  με Ακριτικά τραγούδια που κυκλοφόρησε η Δόμνα Σαμίου το 1982. </a:t>
            </a:r>
            <a:endParaRPr lang="el-GR" dirty="0"/>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91680" y="2924944"/>
            <a:ext cx="597666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17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13</a:t>
            </a:fld>
            <a:endParaRPr lang="el-GR" dirty="0"/>
          </a:p>
        </p:txBody>
      </p:sp>
      <p:sp>
        <p:nvSpPr>
          <p:cNvPr id="4" name="Τίτλος 3"/>
          <p:cNvSpPr>
            <a:spLocks noGrp="1"/>
          </p:cNvSpPr>
          <p:nvPr>
            <p:ph type="title"/>
          </p:nvPr>
        </p:nvSpPr>
        <p:spPr/>
        <p:txBody>
          <a:bodyPr/>
          <a:lstStyle/>
          <a:p>
            <a:r>
              <a:rPr lang="el-GR" dirty="0"/>
              <a:t> ΑΚΡΙΤΙΚΑ ΤΡΑΓΟΥΔΙΑ </a:t>
            </a:r>
          </a:p>
        </p:txBody>
      </p:sp>
      <p:sp>
        <p:nvSpPr>
          <p:cNvPr id="5" name="Θέση περιεχομένου 4"/>
          <p:cNvSpPr>
            <a:spLocks noGrp="1"/>
          </p:cNvSpPr>
          <p:nvPr>
            <p:ph sz="quarter" idx="13"/>
          </p:nvPr>
        </p:nvSpPr>
        <p:spPr>
          <a:xfrm>
            <a:off x="251520" y="1556792"/>
            <a:ext cx="8640960" cy="1800200"/>
          </a:xfrm>
        </p:spPr>
        <p:txBody>
          <a:bodyPr>
            <a:normAutofit lnSpcReduction="10000"/>
          </a:bodyPr>
          <a:lstStyle/>
          <a:p>
            <a:r>
              <a:rPr lang="el-GR" dirty="0" smtClean="0"/>
              <a:t>Ο </a:t>
            </a:r>
            <a:r>
              <a:rPr lang="el-GR" dirty="0"/>
              <a:t>πιο γνωστός Ακρίτας είναι ο Βασίλειος Διγενής που τα κατορθώματα του ο λαός τα έκανε ακριτικά τραγούδια. </a:t>
            </a:r>
            <a:r>
              <a:rPr lang="el-GR" dirty="0" smtClean="0"/>
              <a:t> Υπήρξαν και άλλοι Ακρίτες που ο λαός τραγούδησε και  εξύμνησε τις γενναίες τους πράξεις όπως  ο Αρμούρης,  ο  Νικήφόρος , ο  Ανδρόνικος. Ακριτικά τραγούδια βρίσκουμε ειδικότερα  στον Πόντο, στην Κύπρο, στην Κρήτη. </a:t>
            </a:r>
            <a:endParaRPr lang="el-GR" dirty="0"/>
          </a:p>
          <a:p>
            <a:endParaRPr lang="el-GR"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736" y="3068960"/>
            <a:ext cx="5035550" cy="309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175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14</a:t>
            </a:fld>
            <a:endParaRPr lang="el-GR" dirty="0"/>
          </a:p>
        </p:txBody>
      </p:sp>
      <p:sp>
        <p:nvSpPr>
          <p:cNvPr id="4" name="Τίτλος 3"/>
          <p:cNvSpPr>
            <a:spLocks noGrp="1"/>
          </p:cNvSpPr>
          <p:nvPr>
            <p:ph type="title"/>
          </p:nvPr>
        </p:nvSpPr>
        <p:spPr/>
        <p:txBody>
          <a:bodyPr/>
          <a:lstStyle/>
          <a:p>
            <a:r>
              <a:rPr lang="el-GR" dirty="0" smtClean="0"/>
              <a:t>ΑΚΡΙΤΙΚΑ ΤΡΑΓΟΥΔΙΑ </a:t>
            </a:r>
            <a:endParaRPr lang="el-GR" dirty="0"/>
          </a:p>
        </p:txBody>
      </p:sp>
      <p:sp>
        <p:nvSpPr>
          <p:cNvPr id="5" name="Θέση περιεχομένου 4"/>
          <p:cNvSpPr>
            <a:spLocks noGrp="1"/>
          </p:cNvSpPr>
          <p:nvPr>
            <p:ph sz="quarter" idx="13"/>
          </p:nvPr>
        </p:nvSpPr>
        <p:spPr>
          <a:xfrm>
            <a:off x="539552" y="1268760"/>
            <a:ext cx="8352928" cy="1368152"/>
          </a:xfrm>
        </p:spPr>
        <p:txBody>
          <a:bodyPr>
            <a:normAutofit/>
          </a:bodyPr>
          <a:lstStyle/>
          <a:p>
            <a:r>
              <a:rPr lang="el-GR" dirty="0" smtClean="0"/>
              <a:t>Τα ακριτικά τραγούδια περιγράφουν τα κατορθώματα των Ακριτών και είναι έντονο το στοιχείο της υπερβολής. Το απόσπασμα από το ακριτικό τραγούδι : «Το μικρό Βλαχόπουλο» </a:t>
            </a:r>
            <a:endParaRPr lang="el-GR"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2666256"/>
            <a:ext cx="741682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8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2</a:t>
            </a:fld>
            <a:endParaRPr lang="el-GR" dirty="0"/>
          </a:p>
        </p:txBody>
      </p:sp>
      <p:sp>
        <p:nvSpPr>
          <p:cNvPr id="4" name="Τίτλος 3"/>
          <p:cNvSpPr>
            <a:spLocks noGrp="1"/>
          </p:cNvSpPr>
          <p:nvPr>
            <p:ph type="title"/>
          </p:nvPr>
        </p:nvSpPr>
        <p:spPr>
          <a:xfrm>
            <a:off x="755576" y="260648"/>
            <a:ext cx="7920879" cy="1080120"/>
          </a:xfrm>
        </p:spPr>
        <p:txBody>
          <a:bodyPr/>
          <a:lstStyle/>
          <a:p>
            <a:r>
              <a:rPr lang="el-GR" sz="4000" dirty="0" smtClean="0"/>
              <a:t>ΤΟ ΒΥΖΑΝΤΙΟ - ΕΝΑ ΑΠΕΡΑΝΤΟ ΚΡΑΤΟΣ </a:t>
            </a:r>
            <a:endParaRPr lang="el-GR" sz="4000" dirty="0"/>
          </a:p>
        </p:txBody>
      </p:sp>
      <p:sp>
        <p:nvSpPr>
          <p:cNvPr id="5" name="Θέση περιεχομένου 4"/>
          <p:cNvSpPr>
            <a:spLocks noGrp="1"/>
          </p:cNvSpPr>
          <p:nvPr>
            <p:ph sz="quarter" idx="13"/>
          </p:nvPr>
        </p:nvSpPr>
        <p:spPr>
          <a:xfrm>
            <a:off x="179512" y="1340768"/>
            <a:ext cx="8784976" cy="2160240"/>
          </a:xfrm>
        </p:spPr>
        <p:txBody>
          <a:bodyPr>
            <a:normAutofit/>
          </a:bodyPr>
          <a:lstStyle/>
          <a:p>
            <a:r>
              <a:rPr lang="el-GR" sz="2000" dirty="0" smtClean="0"/>
              <a:t>Η Βυζαντινή αυτοκρατορία τον 6 αιώνα ήταν ένα τεράστιο κράτος. Είχε πολύ μεγάλη έκταση  και ήταν δύσκολο να προφυλάξει τα σύνορα της. Μεγάλο πρόβλημα αντιμετώπιζε το Βυζάντιο με την προστασία των ανατολικών συνόρων που απειλούνταν από τους Άραβες. Χάρτης του Βυζαντίου στα χρόνια του αυτοκράτορα Ιουστινιανού  το 6</a:t>
            </a:r>
            <a:r>
              <a:rPr lang="el-GR" sz="2000" baseline="30000" dirty="0" smtClean="0"/>
              <a:t>ο</a:t>
            </a:r>
            <a:r>
              <a:rPr lang="el-GR" sz="2000" dirty="0" smtClean="0"/>
              <a:t> αιώνα. </a:t>
            </a:r>
            <a:endParaRPr lang="el-GR" sz="2000" dirty="0"/>
          </a:p>
        </p:txBody>
      </p:sp>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898254"/>
            <a:ext cx="762000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923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3</a:t>
            </a:fld>
            <a:endParaRPr lang="el-GR" dirty="0"/>
          </a:p>
        </p:txBody>
      </p:sp>
      <p:sp>
        <p:nvSpPr>
          <p:cNvPr id="4" name="Τίτλος 3"/>
          <p:cNvSpPr>
            <a:spLocks noGrp="1"/>
          </p:cNvSpPr>
          <p:nvPr>
            <p:ph type="title"/>
          </p:nvPr>
        </p:nvSpPr>
        <p:spPr>
          <a:xfrm>
            <a:off x="1315745" y="332656"/>
            <a:ext cx="6512511" cy="1224136"/>
          </a:xfrm>
        </p:spPr>
        <p:txBody>
          <a:bodyPr/>
          <a:lstStyle/>
          <a:p>
            <a:r>
              <a:rPr lang="el-GR" dirty="0" smtClean="0"/>
              <a:t>ΤΑ ΣΗΜΕΙΑ ΕΙΣΟΔΟΥ ΤΩΝ ΑΡΑΒΩΝ </a:t>
            </a:r>
            <a:endParaRPr lang="el-GR" dirty="0"/>
          </a:p>
        </p:txBody>
      </p:sp>
      <p:pic>
        <p:nvPicPr>
          <p:cNvPr id="2355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1733550"/>
            <a:ext cx="8856984" cy="4431754"/>
          </a:xfrm>
          <a:prstGeom prst="rect">
            <a:avLst/>
          </a:prstGeom>
          <a:noFill/>
          <a:ln>
            <a:noFill/>
          </a:ln>
          <a:effectLst/>
          <a:scene3d>
            <a:camera prst="orthographicFront">
              <a:rot lat="21299997"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Αριστερό βέλος 7"/>
          <p:cNvSpPr/>
          <p:nvPr/>
        </p:nvSpPr>
        <p:spPr>
          <a:xfrm>
            <a:off x="6804248" y="3717032"/>
            <a:ext cx="1916732" cy="4747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ΠΟΤΑΜΟΣ ΤΙΓΡΗΣ</a:t>
            </a:r>
            <a:r>
              <a:rPr lang="el-GR" dirty="0" smtClean="0"/>
              <a:t> </a:t>
            </a:r>
            <a:endParaRPr lang="el-GR" dirty="0"/>
          </a:p>
        </p:txBody>
      </p:sp>
      <p:sp>
        <p:nvSpPr>
          <p:cNvPr id="9" name="Αριστερό βέλος 8"/>
          <p:cNvSpPr/>
          <p:nvPr/>
        </p:nvSpPr>
        <p:spPr>
          <a:xfrm>
            <a:off x="7415868" y="4396788"/>
            <a:ext cx="178534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ΕΥΦΡΑΤΗΣ ΠΟΤΑΜΟΣ </a:t>
            </a:r>
            <a:endParaRPr lang="el-GR" dirty="0">
              <a:solidFill>
                <a:srgbClr val="FF0000"/>
              </a:solidFill>
            </a:endParaRPr>
          </a:p>
        </p:txBody>
      </p:sp>
      <p:sp>
        <p:nvSpPr>
          <p:cNvPr id="10" name="Βέλος προς τα επάνω 9"/>
          <p:cNvSpPr/>
          <p:nvPr/>
        </p:nvSpPr>
        <p:spPr>
          <a:xfrm>
            <a:off x="6921972" y="5388068"/>
            <a:ext cx="484632" cy="978408"/>
          </a:xfrm>
          <a:prstGeom prst="upArrow">
            <a:avLst/>
          </a:prstGeom>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ΠΕΡΣΙΚΟΣ ΚΟΛΠΟΣ </a:t>
            </a:r>
            <a:endParaRPr lang="el-GR" dirty="0"/>
          </a:p>
        </p:txBody>
      </p:sp>
    </p:spTree>
    <p:extLst>
      <p:ext uri="{BB962C8B-B14F-4D97-AF65-F5344CB8AC3E}">
        <p14:creationId xmlns:p14="http://schemas.microsoft.com/office/powerpoint/2010/main" val="163929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4</a:t>
            </a:fld>
            <a:endParaRPr lang="el-GR" dirty="0"/>
          </a:p>
        </p:txBody>
      </p:sp>
      <p:sp>
        <p:nvSpPr>
          <p:cNvPr id="4" name="Τίτλος 3"/>
          <p:cNvSpPr>
            <a:spLocks noGrp="1"/>
          </p:cNvSpPr>
          <p:nvPr>
            <p:ph type="title"/>
          </p:nvPr>
        </p:nvSpPr>
        <p:spPr/>
        <p:txBody>
          <a:bodyPr/>
          <a:lstStyle/>
          <a:p>
            <a:r>
              <a:rPr lang="el-GR" sz="4000" dirty="0" smtClean="0"/>
              <a:t>ΟΙ  ΑΚΡΙΤΕΣ </a:t>
            </a:r>
            <a:endParaRPr lang="el-GR" sz="4000" dirty="0"/>
          </a:p>
        </p:txBody>
      </p:sp>
      <p:sp>
        <p:nvSpPr>
          <p:cNvPr id="5" name="Θέση περιεχομένου 4"/>
          <p:cNvSpPr>
            <a:spLocks noGrp="1"/>
          </p:cNvSpPr>
          <p:nvPr>
            <p:ph sz="quarter" idx="13"/>
          </p:nvPr>
        </p:nvSpPr>
        <p:spPr>
          <a:xfrm>
            <a:off x="0" y="1268760"/>
            <a:ext cx="8964488" cy="1944216"/>
          </a:xfrm>
        </p:spPr>
        <p:txBody>
          <a:bodyPr>
            <a:normAutofit/>
          </a:bodyPr>
          <a:lstStyle/>
          <a:p>
            <a:r>
              <a:rPr lang="el-GR" dirty="0" smtClean="0"/>
              <a:t>Το  πρόβλημα με τις επιδρομές των Αράβων και την απειλή των ανατολικών συνόρων είχε γίνει πολύ μεγάλο και οι αυτοκράτορες το αντιμετώπισαν με  τους ακρίτες. Απεικόνιση ενός Ακρίτα </a:t>
            </a:r>
            <a:r>
              <a:rPr lang="el-GR" dirty="0"/>
              <a:t> </a:t>
            </a:r>
            <a:r>
              <a:rPr lang="el-GR" dirty="0" smtClean="0"/>
              <a:t>την ώρα που μάχεται.</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2636912"/>
            <a:ext cx="7200800" cy="343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800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5</a:t>
            </a:fld>
            <a:endParaRPr lang="el-GR" dirty="0"/>
          </a:p>
        </p:txBody>
      </p:sp>
      <p:sp>
        <p:nvSpPr>
          <p:cNvPr id="4" name="Τίτλος 3"/>
          <p:cNvSpPr>
            <a:spLocks noGrp="1"/>
          </p:cNvSpPr>
          <p:nvPr>
            <p:ph type="title"/>
          </p:nvPr>
        </p:nvSpPr>
        <p:spPr/>
        <p:txBody>
          <a:bodyPr/>
          <a:lstStyle/>
          <a:p>
            <a:r>
              <a:rPr lang="el-GR" dirty="0" smtClean="0"/>
              <a:t>ΟΙ  ΑΚΡΙΤΕΣ </a:t>
            </a:r>
            <a:endParaRPr lang="el-GR" dirty="0"/>
          </a:p>
        </p:txBody>
      </p:sp>
      <p:sp>
        <p:nvSpPr>
          <p:cNvPr id="5" name="Θέση περιεχομένου 4"/>
          <p:cNvSpPr>
            <a:spLocks noGrp="1"/>
          </p:cNvSpPr>
          <p:nvPr>
            <p:ph sz="quarter" idx="13"/>
          </p:nvPr>
        </p:nvSpPr>
        <p:spPr>
          <a:xfrm>
            <a:off x="251520" y="1268760"/>
            <a:ext cx="8712968" cy="1656184"/>
          </a:xfrm>
        </p:spPr>
        <p:txBody>
          <a:bodyPr>
            <a:normAutofit/>
          </a:bodyPr>
          <a:lstStyle/>
          <a:p>
            <a:r>
              <a:rPr lang="el-GR" dirty="0" smtClean="0"/>
              <a:t>Οι  Βυζαντινοί για να αντιμετωπίσουν το μεγάλο αυτό πρόβλημα έβαλαν στα σύνορα μόνιμους φρουρούς που τους  ονόμασαν Ακρίτες, επειδή ήταν υπεύθυνοι για τις άκρες της αυτοκρατορίας. </a:t>
            </a:r>
            <a:endParaRPr lang="el-GR" dirty="0"/>
          </a:p>
        </p:txBody>
      </p:sp>
      <p:pic>
        <p:nvPicPr>
          <p:cNvPr id="2457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708920"/>
            <a:ext cx="762000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406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6</a:t>
            </a:fld>
            <a:endParaRPr lang="el-GR" dirty="0"/>
          </a:p>
        </p:txBody>
      </p:sp>
      <p:sp>
        <p:nvSpPr>
          <p:cNvPr id="4" name="Τίτλος 3"/>
          <p:cNvSpPr>
            <a:spLocks noGrp="1"/>
          </p:cNvSpPr>
          <p:nvPr>
            <p:ph type="title"/>
          </p:nvPr>
        </p:nvSpPr>
        <p:spPr>
          <a:xfrm>
            <a:off x="467544" y="332656"/>
            <a:ext cx="8064895" cy="720080"/>
          </a:xfrm>
        </p:spPr>
        <p:txBody>
          <a:bodyPr/>
          <a:lstStyle/>
          <a:p>
            <a:r>
              <a:rPr lang="el-GR" sz="4000" dirty="0" smtClean="0"/>
              <a:t>ΤΑ  ΠΡΟΝΟΜΙΑ ΤΩΝ ΑΚΡΙΤΩΝ </a:t>
            </a:r>
            <a:endParaRPr lang="el-GR" sz="4000" dirty="0"/>
          </a:p>
        </p:txBody>
      </p:sp>
      <p:sp>
        <p:nvSpPr>
          <p:cNvPr id="5" name="Θέση περιεχομένου 4"/>
          <p:cNvSpPr>
            <a:spLocks noGrp="1"/>
          </p:cNvSpPr>
          <p:nvPr>
            <p:ph sz="quarter" idx="13"/>
          </p:nvPr>
        </p:nvSpPr>
        <p:spPr>
          <a:xfrm>
            <a:off x="539552" y="980728"/>
            <a:ext cx="8064896" cy="3240360"/>
          </a:xfrm>
        </p:spPr>
        <p:txBody>
          <a:bodyPr>
            <a:normAutofit fontScale="85000" lnSpcReduction="10000"/>
          </a:bodyPr>
          <a:lstStyle/>
          <a:p>
            <a:pPr marL="342900" indent="-342900">
              <a:buFont typeface="Wingdings" panose="05000000000000000000" pitchFamily="2" charset="2"/>
              <a:buChar char="ü"/>
            </a:pPr>
            <a:r>
              <a:rPr lang="el-GR" sz="2400" dirty="0" smtClean="0"/>
              <a:t>Το Βυζάντιο έδινε στους Ακρίτες  κτήματα κοντά στα σύνορα για τα καλλιεργούν και  οι περιοχές  αυτές  ονομάζονταν </a:t>
            </a:r>
            <a:r>
              <a:rPr lang="el-GR" sz="2400" dirty="0"/>
              <a:t>σ</a:t>
            </a:r>
            <a:r>
              <a:rPr lang="el-GR" sz="2400" dirty="0" smtClean="0"/>
              <a:t>τρατιοτόπια. Όσοι Ακρίτες έπαιρναν στρατιοτόπι έπρεπε όταν γίνονταν επιθέσεις και εισβολές από εχθρούς να υπερασπιστούν εκείνα τα εδάφη. </a:t>
            </a:r>
          </a:p>
          <a:p>
            <a:pPr marL="342900" indent="-342900">
              <a:buFont typeface="Wingdings" panose="05000000000000000000" pitchFamily="2" charset="2"/>
              <a:buChar char="ü"/>
            </a:pPr>
            <a:r>
              <a:rPr lang="el-GR" sz="2400" dirty="0" smtClean="0"/>
              <a:t>Οι Ακρίτες  είχαν απαλλαγή και δεν πλήρωναν φόρους. </a:t>
            </a:r>
          </a:p>
          <a:p>
            <a:pPr marL="342900" indent="-342900">
              <a:buFont typeface="Wingdings" panose="05000000000000000000" pitchFamily="2" charset="2"/>
              <a:buChar char="ü"/>
            </a:pPr>
            <a:r>
              <a:rPr lang="el-GR" sz="2400" dirty="0" smtClean="0"/>
              <a:t>Το κράτος έδινε στους Ακρίτες  άλογα και πανοπλίες για να είναι εξοπλισμένοι και να μπορούν να αντιμετωπίσουν τους εχθρούς. </a:t>
            </a:r>
          </a:p>
          <a:p>
            <a:pPr marL="342900" indent="-342900">
              <a:buFont typeface="Wingdings" panose="05000000000000000000" pitchFamily="2" charset="2"/>
              <a:buChar char="ü"/>
            </a:pPr>
            <a:r>
              <a:rPr lang="el-GR" sz="2400" dirty="0" smtClean="0"/>
              <a:t>Τα  στρατιοτόπια τα έπαιρναν τα παιδιά των Ακριτών εάν συνέχιζαν και αυτοί ως Ακρίτες. </a:t>
            </a:r>
          </a:p>
          <a:p>
            <a:r>
              <a:rPr lang="el-GR" sz="2400" dirty="0" smtClean="0"/>
              <a:t>     Στην εικόνα ξυλογραφία με τίτλο «Ακριτικά»  του Σπύρου Βασιλείου </a:t>
            </a:r>
          </a:p>
          <a:p>
            <a:endParaRPr lang="el-GR" sz="2400" dirty="0" smtClean="0"/>
          </a:p>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4005064"/>
            <a:ext cx="734481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20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7</a:t>
            </a:fld>
            <a:endParaRPr lang="el-GR" dirty="0"/>
          </a:p>
        </p:txBody>
      </p:sp>
      <p:sp>
        <p:nvSpPr>
          <p:cNvPr id="4" name="Τίτλος 3"/>
          <p:cNvSpPr>
            <a:spLocks noGrp="1"/>
          </p:cNvSpPr>
          <p:nvPr>
            <p:ph type="title"/>
          </p:nvPr>
        </p:nvSpPr>
        <p:spPr/>
        <p:txBody>
          <a:bodyPr/>
          <a:lstStyle/>
          <a:p>
            <a:r>
              <a:rPr lang="el-GR" dirty="0" smtClean="0"/>
              <a:t>ΟΙ  ΑΚΡΙΤΕΣ </a:t>
            </a:r>
            <a:endParaRPr lang="el-GR" dirty="0"/>
          </a:p>
        </p:txBody>
      </p:sp>
      <p:sp>
        <p:nvSpPr>
          <p:cNvPr id="5" name="Θέση περιεχομένου 4"/>
          <p:cNvSpPr>
            <a:spLocks noGrp="1"/>
          </p:cNvSpPr>
          <p:nvPr>
            <p:ph sz="quarter" idx="13"/>
          </p:nvPr>
        </p:nvSpPr>
        <p:spPr>
          <a:xfrm>
            <a:off x="539552" y="1196752"/>
            <a:ext cx="8064896" cy="1728192"/>
          </a:xfrm>
        </p:spPr>
        <p:txBody>
          <a:bodyPr>
            <a:normAutofit lnSpcReduction="10000"/>
          </a:bodyPr>
          <a:lstStyle/>
          <a:p>
            <a:r>
              <a:rPr lang="el-GR" dirty="0" smtClean="0"/>
              <a:t>Οι  Ακρίτες  πρόσφεραν τις υπηρεσίες τους   κυρίως από  τον 6</a:t>
            </a:r>
            <a:r>
              <a:rPr lang="el-GR" baseline="30000" dirty="0" smtClean="0"/>
              <a:t>ο</a:t>
            </a:r>
            <a:r>
              <a:rPr lang="el-GR" dirty="0" smtClean="0"/>
              <a:t>  έως τον 10</a:t>
            </a:r>
            <a:r>
              <a:rPr lang="el-GR" baseline="30000" dirty="0" smtClean="0"/>
              <a:t>ο</a:t>
            </a:r>
            <a:r>
              <a:rPr lang="el-GR" dirty="0" smtClean="0"/>
              <a:t> αιώνα.  Γενναία αντιμετώπιζαν και απέκρουαν τις εχθρικές επιδρομές ειδικότερα των Αράβων που έκαναν συνέχεια επιθέσεις και ήθελαν να λεηλατήσουν τα εδάφη του Βυζαντίου . Φρουρούσαν τα σύνορα και τα υπερασπίζονταν αποκρούοντας τους Άραβες. </a:t>
            </a:r>
            <a:endParaRPr lang="el-GR"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2996952"/>
            <a:ext cx="6072187"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359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8</a:t>
            </a:fld>
            <a:endParaRPr lang="el-GR" dirty="0"/>
          </a:p>
        </p:txBody>
      </p:sp>
      <p:sp>
        <p:nvSpPr>
          <p:cNvPr id="4" name="Τίτλος 3"/>
          <p:cNvSpPr>
            <a:spLocks noGrp="1"/>
          </p:cNvSpPr>
          <p:nvPr>
            <p:ph type="title"/>
          </p:nvPr>
        </p:nvSpPr>
        <p:spPr/>
        <p:txBody>
          <a:bodyPr/>
          <a:lstStyle/>
          <a:p>
            <a:r>
              <a:rPr lang="el-GR" dirty="0" smtClean="0"/>
              <a:t>ΟΙ  ΑΚΡΙΤΕΣ </a:t>
            </a:r>
            <a:endParaRPr lang="el-GR" dirty="0"/>
          </a:p>
        </p:txBody>
      </p:sp>
      <p:sp>
        <p:nvSpPr>
          <p:cNvPr id="5" name="Θέση περιεχομένου 4"/>
          <p:cNvSpPr>
            <a:spLocks noGrp="1"/>
          </p:cNvSpPr>
          <p:nvPr>
            <p:ph sz="quarter" idx="13"/>
          </p:nvPr>
        </p:nvSpPr>
        <p:spPr>
          <a:xfrm>
            <a:off x="539552" y="1340768"/>
            <a:ext cx="8064896" cy="1728192"/>
          </a:xfrm>
        </p:spPr>
        <p:txBody>
          <a:bodyPr/>
          <a:lstStyle/>
          <a:p>
            <a:r>
              <a:rPr lang="el-GR" dirty="0"/>
              <a:t>Φρουρούσαν τα </a:t>
            </a:r>
            <a:r>
              <a:rPr lang="el-GR" dirty="0" smtClean="0"/>
              <a:t>σύνορα σε  μεγάλες ομάδες  </a:t>
            </a:r>
            <a:r>
              <a:rPr lang="el-GR" dirty="0"/>
              <a:t>και τα υπερασπίζονταν </a:t>
            </a:r>
            <a:r>
              <a:rPr lang="el-GR" dirty="0" smtClean="0"/>
              <a:t>με μεγάλη γενναιότητα.. Στην  εικόνα ομάδα εξοπλισμένων Ακριτών έτοιμοι για μάχη,  έργο του ζωγράφου Δ. Σκουρτέλη. </a:t>
            </a:r>
            <a:endParaRPr lang="el-GR" dirty="0"/>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2852936"/>
            <a:ext cx="7776863" cy="312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171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smtClean="0"/>
              <a:t>Διδακτικό σενάριο Ε' τάξης - Σ. Παπαδόπουλος εκπονητής Ι.Ε.Π.</a:t>
            </a:r>
            <a:endParaRPr lang="el-GR" dirty="0"/>
          </a:p>
        </p:txBody>
      </p:sp>
      <p:sp>
        <p:nvSpPr>
          <p:cNvPr id="3" name="Θέση αριθμού διαφάνειας 2"/>
          <p:cNvSpPr>
            <a:spLocks noGrp="1"/>
          </p:cNvSpPr>
          <p:nvPr>
            <p:ph type="sldNum" sz="quarter" idx="12"/>
          </p:nvPr>
        </p:nvSpPr>
        <p:spPr/>
        <p:txBody>
          <a:bodyPr/>
          <a:lstStyle/>
          <a:p>
            <a:fld id="{822AD56F-711E-45EA-80E3-1F2C2AD9974E}" type="slidenum">
              <a:rPr lang="el-GR" smtClean="0"/>
              <a:pPr/>
              <a:t>9</a:t>
            </a:fld>
            <a:endParaRPr lang="el-GR" dirty="0"/>
          </a:p>
        </p:txBody>
      </p:sp>
      <p:sp>
        <p:nvSpPr>
          <p:cNvPr id="4" name="Τίτλος 3"/>
          <p:cNvSpPr>
            <a:spLocks noGrp="1"/>
          </p:cNvSpPr>
          <p:nvPr>
            <p:ph type="title"/>
          </p:nvPr>
        </p:nvSpPr>
        <p:spPr>
          <a:xfrm>
            <a:off x="1315745" y="332656"/>
            <a:ext cx="6512511" cy="864096"/>
          </a:xfrm>
        </p:spPr>
        <p:txBody>
          <a:bodyPr/>
          <a:lstStyle/>
          <a:p>
            <a:r>
              <a:rPr lang="el-GR" dirty="0" smtClean="0"/>
              <a:t>Η  ΖΩΗ ΤΩΝ ΑΚΡΙΤΩΝ </a:t>
            </a:r>
            <a:endParaRPr lang="el-GR" dirty="0"/>
          </a:p>
        </p:txBody>
      </p:sp>
      <p:sp>
        <p:nvSpPr>
          <p:cNvPr id="5" name="Θέση περιεχομένου 4"/>
          <p:cNvSpPr>
            <a:spLocks noGrp="1"/>
          </p:cNvSpPr>
          <p:nvPr>
            <p:ph sz="quarter" idx="13"/>
          </p:nvPr>
        </p:nvSpPr>
        <p:spPr>
          <a:xfrm>
            <a:off x="539552" y="1196752"/>
            <a:ext cx="8064896" cy="1872208"/>
          </a:xfrm>
        </p:spPr>
        <p:txBody>
          <a:bodyPr>
            <a:normAutofit lnSpcReduction="10000"/>
          </a:bodyPr>
          <a:lstStyle/>
          <a:p>
            <a:r>
              <a:rPr lang="el-GR" dirty="0" smtClean="0"/>
              <a:t>Οι  Ακρίτες όταν δεν πολεμούσαν  γυμνάζονταν  στο κοντάρι και στο τρέξιμο για να είναι εκπαιδευμένοι και  ετοιμοπόλεμοι. Βοηθούσαν να οχυρωθούν οι πόλεις που βρίσκονταν στα σύνορα και να χτιστούν κάστρα και βίγλες στις περιοχές που  εκείνοι προφύλασσαν. Στη φωτογραφία μια βίγλα, που χρησιμοποιούνταν ως   παρατηρητήριο .</a:t>
            </a:r>
          </a:p>
          <a:p>
            <a:endParaRPr lang="el-G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3068960"/>
            <a:ext cx="6840760" cy="316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262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1882</TotalTime>
  <Words>739</Words>
  <Application>Microsoft Office PowerPoint</Application>
  <PresentationFormat>Προβολή στην οθόνη (4:3)</PresentationFormat>
  <Paragraphs>61</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Πνοή</vt:lpstr>
      <vt:lpstr>     ΟΙ    ΑΚΡΙΤΕΣ  </vt:lpstr>
      <vt:lpstr>ΤΟ ΒΥΖΑΝΤΙΟ - ΕΝΑ ΑΠΕΡΑΝΤΟ ΚΡΑΤΟΣ </vt:lpstr>
      <vt:lpstr>ΤΑ ΣΗΜΕΙΑ ΕΙΣΟΔΟΥ ΤΩΝ ΑΡΑΒΩΝ </vt:lpstr>
      <vt:lpstr>ΟΙ  ΑΚΡΙΤΕΣ </vt:lpstr>
      <vt:lpstr>ΟΙ  ΑΚΡΙΤΕΣ </vt:lpstr>
      <vt:lpstr>ΤΑ  ΠΡΟΝΟΜΙΑ ΤΩΝ ΑΚΡΙΤΩΝ </vt:lpstr>
      <vt:lpstr>ΟΙ  ΑΚΡΙΤΕΣ </vt:lpstr>
      <vt:lpstr>ΟΙ  ΑΚΡΙΤΕΣ </vt:lpstr>
      <vt:lpstr>Η  ΖΩΗ ΤΩΝ ΑΚΡΙΤΩΝ </vt:lpstr>
      <vt:lpstr>Η ΖΩΗ ΤΩΝ ΑΚΡΙΤΩΝ </vt:lpstr>
      <vt:lpstr>Η ΖΩΗ ΤΩΝ ΑΚΡΙΤΩΝ </vt:lpstr>
      <vt:lpstr> ΑΚΡΙΤΙΚΑ ΤΡΑΓΟΥΔΙΑ </vt:lpstr>
      <vt:lpstr> ΑΚΡΙΤΙΚΑ ΤΡΑΓΟΥΔΙΑ </vt:lpstr>
      <vt:lpstr>ΑΚΡΙΤΙΚΑ ΤΡΑΓΟΥΔΙΑ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149</cp:revision>
  <dcterms:created xsi:type="dcterms:W3CDTF">2021-02-04T23:21:40Z</dcterms:created>
  <dcterms:modified xsi:type="dcterms:W3CDTF">2021-06-09T10:55:00Z</dcterms:modified>
</cp:coreProperties>
</file>