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7"/>
  </p:notesMasterIdLst>
  <p:sldIdLst>
    <p:sldId id="256" r:id="rId2"/>
    <p:sldId id="320" r:id="rId3"/>
    <p:sldId id="342" r:id="rId4"/>
    <p:sldId id="257" r:id="rId5"/>
    <p:sldId id="326" r:id="rId6"/>
    <p:sldId id="310" r:id="rId7"/>
    <p:sldId id="258" r:id="rId8"/>
    <p:sldId id="322" r:id="rId9"/>
    <p:sldId id="259" r:id="rId10"/>
    <p:sldId id="260" r:id="rId11"/>
    <p:sldId id="324" r:id="rId12"/>
    <p:sldId id="265" r:id="rId13"/>
    <p:sldId id="261" r:id="rId14"/>
    <p:sldId id="262" r:id="rId15"/>
    <p:sldId id="263" r:id="rId16"/>
    <p:sldId id="264" r:id="rId17"/>
    <p:sldId id="356" r:id="rId18"/>
    <p:sldId id="349" r:id="rId19"/>
    <p:sldId id="350" r:id="rId20"/>
    <p:sldId id="351" r:id="rId21"/>
    <p:sldId id="352" r:id="rId22"/>
    <p:sldId id="353" r:id="rId23"/>
    <p:sldId id="354" r:id="rId24"/>
    <p:sldId id="358" r:id="rId25"/>
    <p:sldId id="312" r:id="rId26"/>
    <p:sldId id="323" r:id="rId27"/>
    <p:sldId id="268" r:id="rId28"/>
    <p:sldId id="357" r:id="rId29"/>
    <p:sldId id="335" r:id="rId30"/>
    <p:sldId id="267" r:id="rId31"/>
    <p:sldId id="355" r:id="rId32"/>
    <p:sldId id="338" r:id="rId33"/>
    <p:sldId id="340" r:id="rId34"/>
    <p:sldId id="329" r:id="rId35"/>
    <p:sldId id="300" r:id="rId36"/>
    <p:sldId id="303" r:id="rId37"/>
    <p:sldId id="314" r:id="rId38"/>
    <p:sldId id="315" r:id="rId39"/>
    <p:sldId id="332" r:id="rId40"/>
    <p:sldId id="301" r:id="rId41"/>
    <p:sldId id="302" r:id="rId42"/>
    <p:sldId id="308" r:id="rId43"/>
    <p:sldId id="304" r:id="rId44"/>
    <p:sldId id="305" r:id="rId45"/>
    <p:sldId id="306" r:id="rId46"/>
    <p:sldId id="307" r:id="rId47"/>
    <p:sldId id="345" r:id="rId48"/>
    <p:sldId id="346" r:id="rId49"/>
    <p:sldId id="318" r:id="rId50"/>
    <p:sldId id="286" r:id="rId51"/>
    <p:sldId id="283" r:id="rId52"/>
    <p:sldId id="284" r:id="rId53"/>
    <p:sldId id="287" r:id="rId54"/>
    <p:sldId id="288" r:id="rId55"/>
    <p:sldId id="289" r:id="rId56"/>
    <p:sldId id="294" r:id="rId57"/>
    <p:sldId id="295" r:id="rId58"/>
    <p:sldId id="333" r:id="rId59"/>
    <p:sldId id="292" r:id="rId60"/>
    <p:sldId id="296" r:id="rId61"/>
    <p:sldId id="298" r:id="rId62"/>
    <p:sldId id="290" r:id="rId63"/>
    <p:sldId id="347" r:id="rId64"/>
    <p:sldId id="299" r:id="rId65"/>
    <p:sldId id="325" r:id="rId66"/>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5"/>
    <a:srgbClr val="F8F8F8"/>
    <a:srgbClr val="FF6702"/>
    <a:srgbClr val="CF3E00"/>
    <a:srgbClr val="236F7A"/>
    <a:srgbClr val="EEB42D"/>
    <a:srgbClr val="EED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8" autoAdjust="0"/>
    <p:restoredTop sz="94662" autoAdjust="0"/>
  </p:normalViewPr>
  <p:slideViewPr>
    <p:cSldViewPr>
      <p:cViewPr varScale="1">
        <p:scale>
          <a:sx n="70" d="100"/>
          <a:sy n="70" d="100"/>
        </p:scale>
        <p:origin x="-1350" y="-90"/>
      </p:cViewPr>
      <p:guideLst>
        <p:guide orient="horz" pos="2160"/>
        <p:guide pos="2880"/>
      </p:guideLst>
    </p:cSldViewPr>
  </p:slideViewPr>
  <p:outlineViewPr>
    <p:cViewPr>
      <p:scale>
        <a:sx n="33" d="100"/>
        <a:sy n="33" d="100"/>
      </p:scale>
      <p:origin x="0" y="331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10.xml.rels><?xml version="1.0" encoding="UTF-8" standalone="yes"?>
<Relationships xmlns="http://schemas.openxmlformats.org/package/2006/relationships"><Relationship Id="rId1" Type="http://schemas.openxmlformats.org/officeDocument/2006/relationships/image" Target="../media/image15.png"/></Relationships>
</file>

<file path=ppt/diagrams/_rels/data15.xml.rels><?xml version="1.0" encoding="UTF-8" standalone="yes"?>
<Relationships xmlns="http://schemas.openxmlformats.org/package/2006/relationships"><Relationship Id="rId1" Type="http://schemas.openxmlformats.org/officeDocument/2006/relationships/image" Target="../media/image16.png"/></Relationships>
</file>

<file path=ppt/diagrams/_rels/data16.xml.rels><?xml version="1.0" encoding="UTF-8" standalone="yes"?>
<Relationships xmlns="http://schemas.openxmlformats.org/package/2006/relationships"><Relationship Id="rId1" Type="http://schemas.openxmlformats.org/officeDocument/2006/relationships/image" Target="../media/image20.png"/></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1" Type="http://schemas.openxmlformats.org/officeDocument/2006/relationships/image" Target="../media/image11.png"/></Relationships>
</file>

<file path=ppt/diagrams/_rels/data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E82317-017F-4B23-9D7D-6A12FDDED28F}"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l-GR"/>
        </a:p>
      </dgm:t>
    </dgm:pt>
    <dgm:pt modelId="{9A7638FD-718C-4E41-9AAA-6FF9C956BEC3}">
      <dgm:prSet custT="1"/>
      <dgm:spPr/>
      <dgm:t>
        <a:bodyPr/>
        <a:lstStyle/>
        <a:p>
          <a:pPr rtl="0"/>
          <a:r>
            <a:rPr lang="el-GR" sz="2000" b="1" dirty="0" smtClean="0">
              <a:solidFill>
                <a:schemeClr val="accent3">
                  <a:lumMod val="60000"/>
                  <a:lumOff val="40000"/>
                </a:schemeClr>
              </a:solidFill>
            </a:rPr>
            <a:t>1</a:t>
          </a:r>
          <a:r>
            <a:rPr lang="el-GR" sz="2000" b="1" baseline="30000" dirty="0" smtClean="0">
              <a:solidFill>
                <a:schemeClr val="accent3">
                  <a:lumMod val="60000"/>
                  <a:lumOff val="40000"/>
                </a:schemeClr>
              </a:solidFill>
            </a:rPr>
            <a:t>η</a:t>
          </a:r>
          <a:r>
            <a:rPr lang="el-GR" sz="2000" b="1" dirty="0" smtClean="0">
              <a:solidFill>
                <a:schemeClr val="accent3">
                  <a:lumMod val="60000"/>
                  <a:lumOff val="40000"/>
                </a:schemeClr>
              </a:solidFill>
            </a:rPr>
            <a:t> Βιωματική Δραστηριότητα</a:t>
          </a:r>
          <a:r>
            <a:rPr lang="el-GR" sz="2000" b="1" dirty="0" smtClean="0">
              <a:solidFill>
                <a:schemeClr val="accent2">
                  <a:lumMod val="75000"/>
                  <a:lumOff val="25000"/>
                </a:schemeClr>
              </a:solidFill>
            </a:rPr>
            <a:t/>
          </a:r>
          <a:br>
            <a:rPr lang="el-GR" sz="2000" b="1" dirty="0" smtClean="0">
              <a:solidFill>
                <a:schemeClr val="accent2">
                  <a:lumMod val="75000"/>
                  <a:lumOff val="25000"/>
                </a:schemeClr>
              </a:solidFill>
            </a:rPr>
          </a:br>
          <a:endParaRPr lang="el-GR" sz="2000" b="1" dirty="0"/>
        </a:p>
      </dgm:t>
    </dgm:pt>
    <dgm:pt modelId="{CCF9CB91-B2F7-43F2-9433-53D2925D4134}" type="parTrans" cxnId="{4BD6D987-B2FD-4AE5-92DD-983A8C0543A7}">
      <dgm:prSet/>
      <dgm:spPr/>
      <dgm:t>
        <a:bodyPr/>
        <a:lstStyle/>
        <a:p>
          <a:endParaRPr lang="el-GR"/>
        </a:p>
      </dgm:t>
    </dgm:pt>
    <dgm:pt modelId="{BBE5A0EA-8076-4A53-A4A7-E93EF464ADD9}" type="sibTrans" cxnId="{4BD6D987-B2FD-4AE5-92DD-983A8C0543A7}">
      <dgm:prSet/>
      <dgm:spPr/>
      <dgm:t>
        <a:bodyPr/>
        <a:lstStyle/>
        <a:p>
          <a:endParaRPr lang="el-GR"/>
        </a:p>
      </dgm:t>
    </dgm:pt>
    <dgm:pt modelId="{E3A19B56-7613-4A2D-97B2-B8F076D7A485}" type="pres">
      <dgm:prSet presAssocID="{F1E82317-017F-4B23-9D7D-6A12FDDED28F}" presName="Name0" presStyleCnt="0">
        <dgm:presLayoutVars>
          <dgm:dir/>
          <dgm:animOne val="branch"/>
          <dgm:animLvl val="lvl"/>
        </dgm:presLayoutVars>
      </dgm:prSet>
      <dgm:spPr/>
      <dgm:t>
        <a:bodyPr/>
        <a:lstStyle/>
        <a:p>
          <a:endParaRPr lang="el-GR"/>
        </a:p>
      </dgm:t>
    </dgm:pt>
    <dgm:pt modelId="{8E2EC872-ED49-49D8-9ECF-2D03BA550373}" type="pres">
      <dgm:prSet presAssocID="{9A7638FD-718C-4E41-9AAA-6FF9C956BEC3}" presName="chaos" presStyleCnt="0"/>
      <dgm:spPr/>
    </dgm:pt>
    <dgm:pt modelId="{920319AB-F578-4231-9D3A-A2C2CF9AEA58}" type="pres">
      <dgm:prSet presAssocID="{9A7638FD-718C-4E41-9AAA-6FF9C956BEC3}" presName="parTx1" presStyleLbl="revTx" presStyleIdx="0" presStyleCnt="1"/>
      <dgm:spPr/>
      <dgm:t>
        <a:bodyPr/>
        <a:lstStyle/>
        <a:p>
          <a:endParaRPr lang="el-GR"/>
        </a:p>
      </dgm:t>
    </dgm:pt>
    <dgm:pt modelId="{2057A118-3F86-470D-B0EF-E030170CDAF7}" type="pres">
      <dgm:prSet presAssocID="{9A7638FD-718C-4E41-9AAA-6FF9C956BEC3}" presName="c1" presStyleLbl="node1" presStyleIdx="0" presStyleCnt="18"/>
      <dgm:spPr/>
    </dgm:pt>
    <dgm:pt modelId="{5869963D-90AF-46A2-85DD-73569D1FAFB2}" type="pres">
      <dgm:prSet presAssocID="{9A7638FD-718C-4E41-9AAA-6FF9C956BEC3}" presName="c2" presStyleLbl="node1" presStyleIdx="1" presStyleCnt="18"/>
      <dgm:spPr/>
    </dgm:pt>
    <dgm:pt modelId="{A5188513-D549-4619-82FD-229A0B43FC1E}" type="pres">
      <dgm:prSet presAssocID="{9A7638FD-718C-4E41-9AAA-6FF9C956BEC3}" presName="c3" presStyleLbl="node1" presStyleIdx="2" presStyleCnt="18"/>
      <dgm:spPr/>
    </dgm:pt>
    <dgm:pt modelId="{6A8732EC-EAAA-4E2C-BA70-88B7B6C10A03}" type="pres">
      <dgm:prSet presAssocID="{9A7638FD-718C-4E41-9AAA-6FF9C956BEC3}" presName="c4" presStyleLbl="node1" presStyleIdx="3" presStyleCnt="18"/>
      <dgm:spPr/>
    </dgm:pt>
    <dgm:pt modelId="{CE781868-3F99-48F0-BCAB-DE32A6B8F1DB}" type="pres">
      <dgm:prSet presAssocID="{9A7638FD-718C-4E41-9AAA-6FF9C956BEC3}" presName="c5" presStyleLbl="node1" presStyleIdx="4" presStyleCnt="18"/>
      <dgm:spPr/>
    </dgm:pt>
    <dgm:pt modelId="{1C3E1165-E542-4972-827D-52B370DF54B6}" type="pres">
      <dgm:prSet presAssocID="{9A7638FD-718C-4E41-9AAA-6FF9C956BEC3}" presName="c6" presStyleLbl="node1" presStyleIdx="5" presStyleCnt="18"/>
      <dgm:spPr/>
    </dgm:pt>
    <dgm:pt modelId="{CF2B1B22-5AC0-4B95-BAF4-87662EF929BA}" type="pres">
      <dgm:prSet presAssocID="{9A7638FD-718C-4E41-9AAA-6FF9C956BEC3}" presName="c7" presStyleLbl="node1" presStyleIdx="6" presStyleCnt="18"/>
      <dgm:spPr/>
    </dgm:pt>
    <dgm:pt modelId="{C0F69CD7-513B-41E9-AB7C-9F0B8D7C9523}" type="pres">
      <dgm:prSet presAssocID="{9A7638FD-718C-4E41-9AAA-6FF9C956BEC3}" presName="c8" presStyleLbl="node1" presStyleIdx="7" presStyleCnt="18"/>
      <dgm:spPr/>
    </dgm:pt>
    <dgm:pt modelId="{F2D53F62-E8CB-4FDE-8213-D2A91C06E497}" type="pres">
      <dgm:prSet presAssocID="{9A7638FD-718C-4E41-9AAA-6FF9C956BEC3}" presName="c9" presStyleLbl="node1" presStyleIdx="8" presStyleCnt="18"/>
      <dgm:spPr/>
    </dgm:pt>
    <dgm:pt modelId="{E1911A47-0CCF-4F7D-972B-41FF4F550ECE}" type="pres">
      <dgm:prSet presAssocID="{9A7638FD-718C-4E41-9AAA-6FF9C956BEC3}" presName="c10" presStyleLbl="node1" presStyleIdx="9" presStyleCnt="18"/>
      <dgm:spPr/>
    </dgm:pt>
    <dgm:pt modelId="{F877FCCC-FD3D-47B6-9411-E87A21344F0E}" type="pres">
      <dgm:prSet presAssocID="{9A7638FD-718C-4E41-9AAA-6FF9C956BEC3}" presName="c11" presStyleLbl="node1" presStyleIdx="10" presStyleCnt="18"/>
      <dgm:spPr/>
    </dgm:pt>
    <dgm:pt modelId="{4BF6A7CB-37C8-4D24-84F7-C578904AF37B}" type="pres">
      <dgm:prSet presAssocID="{9A7638FD-718C-4E41-9AAA-6FF9C956BEC3}" presName="c12" presStyleLbl="node1" presStyleIdx="11" presStyleCnt="18"/>
      <dgm:spPr/>
    </dgm:pt>
    <dgm:pt modelId="{14C358E0-8222-4AFF-A112-B38FA1B97A22}" type="pres">
      <dgm:prSet presAssocID="{9A7638FD-718C-4E41-9AAA-6FF9C956BEC3}" presName="c13" presStyleLbl="node1" presStyleIdx="12" presStyleCnt="18"/>
      <dgm:spPr/>
    </dgm:pt>
    <dgm:pt modelId="{212DCD77-EF09-492A-BE8B-D5F5480535FD}" type="pres">
      <dgm:prSet presAssocID="{9A7638FD-718C-4E41-9AAA-6FF9C956BEC3}" presName="c14" presStyleLbl="node1" presStyleIdx="13" presStyleCnt="18"/>
      <dgm:spPr/>
    </dgm:pt>
    <dgm:pt modelId="{9EEC2A7D-F0A4-429C-8551-805A269ADF4C}" type="pres">
      <dgm:prSet presAssocID="{9A7638FD-718C-4E41-9AAA-6FF9C956BEC3}" presName="c15" presStyleLbl="node1" presStyleIdx="14" presStyleCnt="18"/>
      <dgm:spPr/>
    </dgm:pt>
    <dgm:pt modelId="{87CB1E75-94CB-428F-BE98-19453636DF72}" type="pres">
      <dgm:prSet presAssocID="{9A7638FD-718C-4E41-9AAA-6FF9C956BEC3}" presName="c16" presStyleLbl="node1" presStyleIdx="15" presStyleCnt="18"/>
      <dgm:spPr/>
    </dgm:pt>
    <dgm:pt modelId="{794C0F30-4FCF-4461-9F55-7C537C543ACF}" type="pres">
      <dgm:prSet presAssocID="{9A7638FD-718C-4E41-9AAA-6FF9C956BEC3}" presName="c17" presStyleLbl="node1" presStyleIdx="16" presStyleCnt="18"/>
      <dgm:spPr/>
    </dgm:pt>
    <dgm:pt modelId="{B52203F3-9601-4259-98BB-58A7F12C262B}" type="pres">
      <dgm:prSet presAssocID="{9A7638FD-718C-4E41-9AAA-6FF9C956BEC3}" presName="c18" presStyleLbl="node1" presStyleIdx="17" presStyleCnt="18"/>
      <dgm:spPr/>
    </dgm:pt>
  </dgm:ptLst>
  <dgm:cxnLst>
    <dgm:cxn modelId="{4BD6D987-B2FD-4AE5-92DD-983A8C0543A7}" srcId="{F1E82317-017F-4B23-9D7D-6A12FDDED28F}" destId="{9A7638FD-718C-4E41-9AAA-6FF9C956BEC3}" srcOrd="0" destOrd="0" parTransId="{CCF9CB91-B2F7-43F2-9433-53D2925D4134}" sibTransId="{BBE5A0EA-8076-4A53-A4A7-E93EF464ADD9}"/>
    <dgm:cxn modelId="{00304880-A182-412A-B24A-70033AFF39DB}" type="presOf" srcId="{9A7638FD-718C-4E41-9AAA-6FF9C956BEC3}" destId="{920319AB-F578-4231-9D3A-A2C2CF9AEA58}" srcOrd="0" destOrd="0" presId="urn:microsoft.com/office/officeart/2009/3/layout/RandomtoResultProcess"/>
    <dgm:cxn modelId="{55B729CE-6939-400B-BA38-666FDCDCCE66}" type="presOf" srcId="{F1E82317-017F-4B23-9D7D-6A12FDDED28F}" destId="{E3A19B56-7613-4A2D-97B2-B8F076D7A485}" srcOrd="0" destOrd="0" presId="urn:microsoft.com/office/officeart/2009/3/layout/RandomtoResultProcess"/>
    <dgm:cxn modelId="{E5C39273-3B67-451C-BF60-A2F8D328A14E}" type="presParOf" srcId="{E3A19B56-7613-4A2D-97B2-B8F076D7A485}" destId="{8E2EC872-ED49-49D8-9ECF-2D03BA550373}" srcOrd="0" destOrd="0" presId="urn:microsoft.com/office/officeart/2009/3/layout/RandomtoResultProcess"/>
    <dgm:cxn modelId="{EE4A8BC9-0856-469A-870E-4DEF3B723014}" type="presParOf" srcId="{8E2EC872-ED49-49D8-9ECF-2D03BA550373}" destId="{920319AB-F578-4231-9D3A-A2C2CF9AEA58}" srcOrd="0" destOrd="0" presId="urn:microsoft.com/office/officeart/2009/3/layout/RandomtoResultProcess"/>
    <dgm:cxn modelId="{878662B0-B2BA-4964-9797-253905690F4E}" type="presParOf" srcId="{8E2EC872-ED49-49D8-9ECF-2D03BA550373}" destId="{2057A118-3F86-470D-B0EF-E030170CDAF7}" srcOrd="1" destOrd="0" presId="urn:microsoft.com/office/officeart/2009/3/layout/RandomtoResultProcess"/>
    <dgm:cxn modelId="{5836A792-B753-47DA-BA19-D3C302290EC0}" type="presParOf" srcId="{8E2EC872-ED49-49D8-9ECF-2D03BA550373}" destId="{5869963D-90AF-46A2-85DD-73569D1FAFB2}" srcOrd="2" destOrd="0" presId="urn:microsoft.com/office/officeart/2009/3/layout/RandomtoResultProcess"/>
    <dgm:cxn modelId="{D7DF0629-A818-43D0-AB6E-D78848C13FB7}" type="presParOf" srcId="{8E2EC872-ED49-49D8-9ECF-2D03BA550373}" destId="{A5188513-D549-4619-82FD-229A0B43FC1E}" srcOrd="3" destOrd="0" presId="urn:microsoft.com/office/officeart/2009/3/layout/RandomtoResultProcess"/>
    <dgm:cxn modelId="{F35563D2-CDD6-443F-9DA3-E105A0E009E4}" type="presParOf" srcId="{8E2EC872-ED49-49D8-9ECF-2D03BA550373}" destId="{6A8732EC-EAAA-4E2C-BA70-88B7B6C10A03}" srcOrd="4" destOrd="0" presId="urn:microsoft.com/office/officeart/2009/3/layout/RandomtoResultProcess"/>
    <dgm:cxn modelId="{49F01C30-B770-46CB-B0D8-55994FFC6E05}" type="presParOf" srcId="{8E2EC872-ED49-49D8-9ECF-2D03BA550373}" destId="{CE781868-3F99-48F0-BCAB-DE32A6B8F1DB}" srcOrd="5" destOrd="0" presId="urn:microsoft.com/office/officeart/2009/3/layout/RandomtoResultProcess"/>
    <dgm:cxn modelId="{1002C87B-F87D-40FD-A7F3-5B3D742A4E45}" type="presParOf" srcId="{8E2EC872-ED49-49D8-9ECF-2D03BA550373}" destId="{1C3E1165-E542-4972-827D-52B370DF54B6}" srcOrd="6" destOrd="0" presId="urn:microsoft.com/office/officeart/2009/3/layout/RandomtoResultProcess"/>
    <dgm:cxn modelId="{6EF6B10A-3196-4608-B0A4-719ED1794E36}" type="presParOf" srcId="{8E2EC872-ED49-49D8-9ECF-2D03BA550373}" destId="{CF2B1B22-5AC0-4B95-BAF4-87662EF929BA}" srcOrd="7" destOrd="0" presId="urn:microsoft.com/office/officeart/2009/3/layout/RandomtoResultProcess"/>
    <dgm:cxn modelId="{F6659632-DD52-4982-96DD-DD54504081C0}" type="presParOf" srcId="{8E2EC872-ED49-49D8-9ECF-2D03BA550373}" destId="{C0F69CD7-513B-41E9-AB7C-9F0B8D7C9523}" srcOrd="8" destOrd="0" presId="urn:microsoft.com/office/officeart/2009/3/layout/RandomtoResultProcess"/>
    <dgm:cxn modelId="{68D0E4BE-D1E4-40AE-B6FA-8B9075A5E1D2}" type="presParOf" srcId="{8E2EC872-ED49-49D8-9ECF-2D03BA550373}" destId="{F2D53F62-E8CB-4FDE-8213-D2A91C06E497}" srcOrd="9" destOrd="0" presId="urn:microsoft.com/office/officeart/2009/3/layout/RandomtoResultProcess"/>
    <dgm:cxn modelId="{829846D3-697A-4860-A519-7921A4FDCBF4}" type="presParOf" srcId="{8E2EC872-ED49-49D8-9ECF-2D03BA550373}" destId="{E1911A47-0CCF-4F7D-972B-41FF4F550ECE}" srcOrd="10" destOrd="0" presId="urn:microsoft.com/office/officeart/2009/3/layout/RandomtoResultProcess"/>
    <dgm:cxn modelId="{B84F509F-29DF-418D-8707-B606211FBFA3}" type="presParOf" srcId="{8E2EC872-ED49-49D8-9ECF-2D03BA550373}" destId="{F877FCCC-FD3D-47B6-9411-E87A21344F0E}" srcOrd="11" destOrd="0" presId="urn:microsoft.com/office/officeart/2009/3/layout/RandomtoResultProcess"/>
    <dgm:cxn modelId="{DAFFB5B9-9349-4DF4-AE83-527A1C0806B6}" type="presParOf" srcId="{8E2EC872-ED49-49D8-9ECF-2D03BA550373}" destId="{4BF6A7CB-37C8-4D24-84F7-C578904AF37B}" srcOrd="12" destOrd="0" presId="urn:microsoft.com/office/officeart/2009/3/layout/RandomtoResultProcess"/>
    <dgm:cxn modelId="{15861434-64F8-47E7-B9B9-7BFFCB2E050D}" type="presParOf" srcId="{8E2EC872-ED49-49D8-9ECF-2D03BA550373}" destId="{14C358E0-8222-4AFF-A112-B38FA1B97A22}" srcOrd="13" destOrd="0" presId="urn:microsoft.com/office/officeart/2009/3/layout/RandomtoResultProcess"/>
    <dgm:cxn modelId="{EA177623-694E-47CB-BED7-C7F81C9CA4B0}" type="presParOf" srcId="{8E2EC872-ED49-49D8-9ECF-2D03BA550373}" destId="{212DCD77-EF09-492A-BE8B-D5F5480535FD}" srcOrd="14" destOrd="0" presId="urn:microsoft.com/office/officeart/2009/3/layout/RandomtoResultProcess"/>
    <dgm:cxn modelId="{DF77B698-C29C-40F9-B55A-58C1EDE79702}" type="presParOf" srcId="{8E2EC872-ED49-49D8-9ECF-2D03BA550373}" destId="{9EEC2A7D-F0A4-429C-8551-805A269ADF4C}" srcOrd="15" destOrd="0" presId="urn:microsoft.com/office/officeart/2009/3/layout/RandomtoResultProcess"/>
    <dgm:cxn modelId="{46C7643C-178F-4014-87F6-C16AF1A1EB81}" type="presParOf" srcId="{8E2EC872-ED49-49D8-9ECF-2D03BA550373}" destId="{87CB1E75-94CB-428F-BE98-19453636DF72}" srcOrd="16" destOrd="0" presId="urn:microsoft.com/office/officeart/2009/3/layout/RandomtoResultProcess"/>
    <dgm:cxn modelId="{BFF2236B-445A-47BA-AC1D-A6101F4C7D9D}" type="presParOf" srcId="{8E2EC872-ED49-49D8-9ECF-2D03BA550373}" destId="{794C0F30-4FCF-4461-9F55-7C537C543ACF}" srcOrd="17" destOrd="0" presId="urn:microsoft.com/office/officeart/2009/3/layout/RandomtoResultProcess"/>
    <dgm:cxn modelId="{66B99A49-1275-48F8-BE8A-E468E82712C4}" type="presParOf" srcId="{8E2EC872-ED49-49D8-9ECF-2D03BA550373}" destId="{B52203F3-9601-4259-98BB-58A7F12C262B}" srcOrd="18"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DE497772-806B-4146-B9BF-CDEAD25D1B2A}"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l-GR"/>
        </a:p>
      </dgm:t>
    </dgm:pt>
    <dgm:pt modelId="{18A10422-FECF-4091-8E2F-EA230167D5C4}">
      <dgm:prSet/>
      <dgm:spPr/>
      <dgm:t>
        <a:bodyPr/>
        <a:lstStyle/>
        <a:p>
          <a:r>
            <a:rPr lang="el-GR" b="1" dirty="0" smtClean="0"/>
            <a:t>Επικοινωνία</a:t>
          </a:r>
          <a:endParaRPr lang="el-GR" b="1" dirty="0"/>
        </a:p>
      </dgm:t>
    </dgm:pt>
    <dgm:pt modelId="{EC9B9EDF-F77C-45DA-8B4A-C411FFDE88AC}" type="parTrans" cxnId="{0F664CF8-259A-47A3-8F14-FF4D2F9F41A7}">
      <dgm:prSet/>
      <dgm:spPr/>
      <dgm:t>
        <a:bodyPr/>
        <a:lstStyle/>
        <a:p>
          <a:endParaRPr lang="el-GR"/>
        </a:p>
      </dgm:t>
    </dgm:pt>
    <dgm:pt modelId="{5C1E5DBE-A969-4F19-8125-5C5111DEE5CA}" type="sibTrans" cxnId="{0F664CF8-259A-47A3-8F14-FF4D2F9F41A7}">
      <dgm:prSet/>
      <dgm:spPr/>
      <dgm:t>
        <a:bodyPr/>
        <a:lstStyle/>
        <a:p>
          <a:endParaRPr lang="el-GR"/>
        </a:p>
      </dgm:t>
    </dgm:pt>
    <dgm:pt modelId="{B5B53F58-F0FF-499B-B287-03D17B4EEC87}" type="pres">
      <dgm:prSet presAssocID="{DE497772-806B-4146-B9BF-CDEAD25D1B2A}" presName="Name0" presStyleCnt="0">
        <dgm:presLayoutVars>
          <dgm:chMax/>
          <dgm:chPref/>
          <dgm:dir/>
          <dgm:animLvl val="lvl"/>
        </dgm:presLayoutVars>
      </dgm:prSet>
      <dgm:spPr/>
      <dgm:t>
        <a:bodyPr/>
        <a:lstStyle/>
        <a:p>
          <a:endParaRPr lang="el-GR"/>
        </a:p>
      </dgm:t>
    </dgm:pt>
    <dgm:pt modelId="{3763AA9F-7A90-4BA6-859D-6D74FB232AD0}" type="pres">
      <dgm:prSet presAssocID="{18A10422-FECF-4091-8E2F-EA230167D5C4}" presName="composite" presStyleCnt="0"/>
      <dgm:spPr/>
    </dgm:pt>
    <dgm:pt modelId="{786151B7-05A4-44FD-B91B-829965DA4EAC}" type="pres">
      <dgm:prSet presAssocID="{18A10422-FECF-4091-8E2F-EA230167D5C4}" presName="ParentAccentShape" presStyleLbl="trBgShp" presStyleIdx="0" presStyleCnt="1"/>
      <dgm:spPr/>
    </dgm:pt>
    <dgm:pt modelId="{467F445C-F97A-4E43-929F-2AD8B44662D7}" type="pres">
      <dgm:prSet presAssocID="{18A10422-FECF-4091-8E2F-EA230167D5C4}" presName="ParentText" presStyleLbl="revTx" presStyleIdx="0" presStyleCnt="2" custScaleY="222751">
        <dgm:presLayoutVars>
          <dgm:chMax val="1"/>
          <dgm:chPref val="1"/>
          <dgm:bulletEnabled val="1"/>
        </dgm:presLayoutVars>
      </dgm:prSet>
      <dgm:spPr/>
      <dgm:t>
        <a:bodyPr/>
        <a:lstStyle/>
        <a:p>
          <a:endParaRPr lang="el-GR"/>
        </a:p>
      </dgm:t>
    </dgm:pt>
    <dgm:pt modelId="{76950939-AA34-43BE-A2D5-5F1F69EB1B56}" type="pres">
      <dgm:prSet presAssocID="{18A10422-FECF-4091-8E2F-EA230167D5C4}" presName="ChildText" presStyleLbl="revTx" presStyleIdx="1" presStyleCnt="2">
        <dgm:presLayoutVars>
          <dgm:chMax val="0"/>
          <dgm:chPref val="0"/>
        </dgm:presLayoutVars>
      </dgm:prSet>
      <dgm:spPr/>
    </dgm:pt>
    <dgm:pt modelId="{AA390B1A-8813-4B48-BEBB-309F7F4861F8}" type="pres">
      <dgm:prSet presAssocID="{18A10422-FECF-4091-8E2F-EA230167D5C4}" presName="ChildAccentShape" presStyleLbl="trBgShp" presStyleIdx="0" presStyleCnt="1"/>
      <dgm:spPr/>
    </dgm:pt>
    <dgm:pt modelId="{575C7961-153F-4753-B330-9BEACCFA19BB}" type="pres">
      <dgm:prSet presAssocID="{18A10422-FECF-4091-8E2F-EA230167D5C4}" presName="Image" presStyleLbl="alignImgPlace1" presStyleIdx="0" presStyleCnt="1"/>
      <dgm:spPr>
        <a:blipFill rotWithShape="1">
          <a:blip xmlns:r="http://schemas.openxmlformats.org/officeDocument/2006/relationships" r:embed="rId1"/>
          <a:stretch>
            <a:fillRect/>
          </a:stretch>
        </a:blipFill>
      </dgm:spPr>
      <dgm:t>
        <a:bodyPr/>
        <a:lstStyle/>
        <a:p>
          <a:endParaRPr lang="el-GR"/>
        </a:p>
      </dgm:t>
    </dgm:pt>
  </dgm:ptLst>
  <dgm:cxnLst>
    <dgm:cxn modelId="{0F664CF8-259A-47A3-8F14-FF4D2F9F41A7}" srcId="{DE497772-806B-4146-B9BF-CDEAD25D1B2A}" destId="{18A10422-FECF-4091-8E2F-EA230167D5C4}" srcOrd="0" destOrd="0" parTransId="{EC9B9EDF-F77C-45DA-8B4A-C411FFDE88AC}" sibTransId="{5C1E5DBE-A969-4F19-8125-5C5111DEE5CA}"/>
    <dgm:cxn modelId="{D0F8AC09-94DE-4702-93CB-EE613941440C}" type="presOf" srcId="{DE497772-806B-4146-B9BF-CDEAD25D1B2A}" destId="{B5B53F58-F0FF-499B-B287-03D17B4EEC87}" srcOrd="0" destOrd="0" presId="urn:microsoft.com/office/officeart/2009/3/layout/SnapshotPictureList"/>
    <dgm:cxn modelId="{BA052E03-11D8-4AD2-8166-86B4C046641F}" type="presOf" srcId="{18A10422-FECF-4091-8E2F-EA230167D5C4}" destId="{467F445C-F97A-4E43-929F-2AD8B44662D7}" srcOrd="0" destOrd="0" presId="urn:microsoft.com/office/officeart/2009/3/layout/SnapshotPictureList"/>
    <dgm:cxn modelId="{7F5D542C-3C03-4F3A-B740-F07355757162}" type="presParOf" srcId="{B5B53F58-F0FF-499B-B287-03D17B4EEC87}" destId="{3763AA9F-7A90-4BA6-859D-6D74FB232AD0}" srcOrd="0" destOrd="0" presId="urn:microsoft.com/office/officeart/2009/3/layout/SnapshotPictureList"/>
    <dgm:cxn modelId="{772E7603-BB26-4FB1-A221-3AEB0DA6EBAE}" type="presParOf" srcId="{3763AA9F-7A90-4BA6-859D-6D74FB232AD0}" destId="{786151B7-05A4-44FD-B91B-829965DA4EAC}" srcOrd="0" destOrd="0" presId="urn:microsoft.com/office/officeart/2009/3/layout/SnapshotPictureList"/>
    <dgm:cxn modelId="{DD12AD03-5251-4F63-A455-2473A1E55B15}" type="presParOf" srcId="{3763AA9F-7A90-4BA6-859D-6D74FB232AD0}" destId="{467F445C-F97A-4E43-929F-2AD8B44662D7}" srcOrd="1" destOrd="0" presId="urn:microsoft.com/office/officeart/2009/3/layout/SnapshotPictureList"/>
    <dgm:cxn modelId="{E4A585A2-E0B6-45FC-986C-3BECB359A034}" type="presParOf" srcId="{3763AA9F-7A90-4BA6-859D-6D74FB232AD0}" destId="{76950939-AA34-43BE-A2D5-5F1F69EB1B56}" srcOrd="2" destOrd="0" presId="urn:microsoft.com/office/officeart/2009/3/layout/SnapshotPictureList"/>
    <dgm:cxn modelId="{0A9A6126-38BF-48BD-B522-78BAC9C2FE12}" type="presParOf" srcId="{3763AA9F-7A90-4BA6-859D-6D74FB232AD0}" destId="{AA390B1A-8813-4B48-BEBB-309F7F4861F8}" srcOrd="3" destOrd="0" presId="urn:microsoft.com/office/officeart/2009/3/layout/SnapshotPictureList"/>
    <dgm:cxn modelId="{EC7B46A5-B60E-47B8-BC2F-C71598215942}" type="presParOf" srcId="{3763AA9F-7A90-4BA6-859D-6D74FB232AD0}" destId="{575C7961-153F-4753-B330-9BEACCFA19B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6A95EE-11ED-466A-A3B1-BB2C6A722DDF}"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l-GR"/>
        </a:p>
      </dgm:t>
    </dgm:pt>
    <dgm:pt modelId="{AAC50387-3FC6-448B-8B19-BA7F424D486A}">
      <dgm:prSet custT="1"/>
      <dgm:spPr/>
      <dgm:t>
        <a:bodyPr/>
        <a:lstStyle/>
        <a:p>
          <a:pPr rtl="0"/>
          <a:r>
            <a:rPr lang="el-GR" sz="2000" dirty="0" smtClean="0"/>
            <a:t>Η επικοινωνία θεωρείται </a:t>
          </a:r>
          <a:r>
            <a:rPr lang="el-GR" sz="2000" b="1" dirty="0" smtClean="0"/>
            <a:t>αποτελεσματική</a:t>
          </a:r>
          <a:r>
            <a:rPr lang="el-GR" sz="2400" b="1" dirty="0" smtClean="0"/>
            <a:t>, </a:t>
          </a:r>
          <a:r>
            <a:rPr lang="el-GR" sz="1800" dirty="0" smtClean="0"/>
            <a:t>όταν:</a:t>
          </a:r>
          <a:endParaRPr lang="el-GR" sz="1800" dirty="0"/>
        </a:p>
      </dgm:t>
    </dgm:pt>
    <dgm:pt modelId="{420BE124-598B-4AE0-A326-658BD0FA5F9D}" type="parTrans" cxnId="{36FCBEDD-E03F-4C37-B6B7-3C412AF325BE}">
      <dgm:prSet/>
      <dgm:spPr/>
      <dgm:t>
        <a:bodyPr/>
        <a:lstStyle/>
        <a:p>
          <a:endParaRPr lang="el-GR"/>
        </a:p>
      </dgm:t>
    </dgm:pt>
    <dgm:pt modelId="{BA99D45F-7349-4644-A973-4AAFBE6F8759}" type="sibTrans" cxnId="{36FCBEDD-E03F-4C37-B6B7-3C412AF325BE}">
      <dgm:prSet/>
      <dgm:spPr/>
      <dgm:t>
        <a:bodyPr/>
        <a:lstStyle/>
        <a:p>
          <a:endParaRPr lang="el-GR"/>
        </a:p>
      </dgm:t>
    </dgm:pt>
    <dgm:pt modelId="{2325E787-9AA8-472D-8FAE-AAD34562DB6D}">
      <dgm:prSet custT="1"/>
      <dgm:spPr/>
      <dgm:t>
        <a:bodyPr/>
        <a:lstStyle/>
        <a:p>
          <a:pPr rtl="0"/>
          <a:r>
            <a:rPr lang="el-GR" sz="1800" dirty="0" smtClean="0"/>
            <a:t>…ενισχύει τη </a:t>
          </a:r>
          <a:r>
            <a:rPr lang="el-GR" sz="1800" b="1" dirty="0" smtClean="0"/>
            <a:t>συνεργασία.</a:t>
          </a:r>
          <a:endParaRPr lang="el-GR" sz="1800" dirty="0"/>
        </a:p>
      </dgm:t>
    </dgm:pt>
    <dgm:pt modelId="{F1A6975C-691D-4437-AF9C-FF3D34984138}" type="parTrans" cxnId="{78F4F741-0AF3-4E3E-8AD4-23F44DD4D417}">
      <dgm:prSet/>
      <dgm:spPr/>
      <dgm:t>
        <a:bodyPr/>
        <a:lstStyle/>
        <a:p>
          <a:endParaRPr lang="el-GR"/>
        </a:p>
      </dgm:t>
    </dgm:pt>
    <dgm:pt modelId="{1A4CB877-4A98-427B-972C-D924BCA8A32C}" type="sibTrans" cxnId="{78F4F741-0AF3-4E3E-8AD4-23F44DD4D417}">
      <dgm:prSet/>
      <dgm:spPr/>
      <dgm:t>
        <a:bodyPr/>
        <a:lstStyle/>
        <a:p>
          <a:endParaRPr lang="el-GR"/>
        </a:p>
      </dgm:t>
    </dgm:pt>
    <dgm:pt modelId="{2563A7A6-EA14-45EE-B317-739569E3C4D3}">
      <dgm:prSet custT="1"/>
      <dgm:spPr/>
      <dgm:t>
        <a:bodyPr/>
        <a:lstStyle/>
        <a:p>
          <a:pPr rtl="0"/>
          <a:r>
            <a:rPr lang="el-GR" sz="1800" b="1" dirty="0" smtClean="0"/>
            <a:t>…προλαμβάνει </a:t>
          </a:r>
          <a:r>
            <a:rPr lang="el-GR" sz="1800" b="0" dirty="0" smtClean="0"/>
            <a:t>αλλά και </a:t>
          </a:r>
          <a:r>
            <a:rPr lang="el-GR" sz="1800" b="1" dirty="0" smtClean="0"/>
            <a:t>συμβάλλει στην επίλυση προβλημάτων </a:t>
          </a:r>
          <a:r>
            <a:rPr lang="el-GR" sz="1800" b="0" dirty="0" smtClean="0"/>
            <a:t>και</a:t>
          </a:r>
          <a:r>
            <a:rPr lang="el-GR" sz="1800" b="1" dirty="0" smtClean="0"/>
            <a:t> συγκρούσεων </a:t>
          </a:r>
          <a:r>
            <a:rPr lang="el-GR" sz="1800" dirty="0" smtClean="0"/>
            <a:t>(</a:t>
          </a:r>
          <a:r>
            <a:rPr lang="el-GR" sz="1800" dirty="0" err="1" smtClean="0"/>
            <a:t>Σακαλάκη</a:t>
          </a:r>
          <a:r>
            <a:rPr lang="el-GR" sz="1800" dirty="0" smtClean="0"/>
            <a:t> 1994:11- 14 ).</a:t>
          </a:r>
          <a:endParaRPr lang="el-GR" sz="1800" dirty="0"/>
        </a:p>
      </dgm:t>
    </dgm:pt>
    <dgm:pt modelId="{8AC0A938-E9DE-4F78-933F-BD9919B46CB7}" type="parTrans" cxnId="{124E6EFD-F0C6-4B64-B3CC-61B069B6EDB6}">
      <dgm:prSet/>
      <dgm:spPr/>
      <dgm:t>
        <a:bodyPr/>
        <a:lstStyle/>
        <a:p>
          <a:endParaRPr lang="el-GR"/>
        </a:p>
      </dgm:t>
    </dgm:pt>
    <dgm:pt modelId="{E16665B4-BE09-44D0-8A75-49652F53FEF4}" type="sibTrans" cxnId="{124E6EFD-F0C6-4B64-B3CC-61B069B6EDB6}">
      <dgm:prSet/>
      <dgm:spPr/>
      <dgm:t>
        <a:bodyPr/>
        <a:lstStyle/>
        <a:p>
          <a:endParaRPr lang="el-GR"/>
        </a:p>
      </dgm:t>
    </dgm:pt>
    <dgm:pt modelId="{B9D0DF63-AB4B-4462-8C92-D80165FEC382}">
      <dgm:prSet custT="1"/>
      <dgm:spPr/>
      <dgm:t>
        <a:bodyPr/>
        <a:lstStyle/>
        <a:p>
          <a:pPr rtl="0"/>
          <a:r>
            <a:rPr lang="el-GR" sz="1800" b="1" dirty="0" smtClean="0"/>
            <a:t>Διαπροσωπική επικοινωνία </a:t>
          </a:r>
          <a:r>
            <a:rPr lang="el-GR" sz="1800" dirty="0" smtClean="0"/>
            <a:t>ορίζεται η κάθε λεκτική και μη λεκτική συμπεριφορά που γίνεται αντιληπτή από ένα άλλο άτομο. </a:t>
          </a:r>
          <a:endParaRPr lang="el-GR" sz="1800" dirty="0"/>
        </a:p>
      </dgm:t>
    </dgm:pt>
    <dgm:pt modelId="{E0F14B48-25B9-4785-AFDA-6E451FE72E41}" type="parTrans" cxnId="{CE995548-0CF7-4C72-AB7F-EF9342D75007}">
      <dgm:prSet/>
      <dgm:spPr/>
      <dgm:t>
        <a:bodyPr/>
        <a:lstStyle/>
        <a:p>
          <a:endParaRPr lang="el-GR"/>
        </a:p>
      </dgm:t>
    </dgm:pt>
    <dgm:pt modelId="{8639C164-B1CB-494A-85AA-E1CCC13F7050}" type="sibTrans" cxnId="{CE995548-0CF7-4C72-AB7F-EF9342D75007}">
      <dgm:prSet/>
      <dgm:spPr/>
      <dgm:t>
        <a:bodyPr/>
        <a:lstStyle/>
        <a:p>
          <a:endParaRPr lang="el-GR"/>
        </a:p>
      </dgm:t>
    </dgm:pt>
    <dgm:pt modelId="{C6C5EB4E-FC8E-46C3-BC18-FFFD82C1B1B1}">
      <dgm:prSet custT="1"/>
      <dgm:spPr/>
      <dgm:t>
        <a:bodyPr/>
        <a:lstStyle/>
        <a:p>
          <a:pPr rtl="0"/>
          <a:r>
            <a:rPr lang="el-GR" sz="1800" dirty="0" smtClean="0"/>
            <a:t>…εγκαθιδρύει </a:t>
          </a:r>
          <a:r>
            <a:rPr lang="el-GR" sz="1800" b="1" dirty="0" smtClean="0"/>
            <a:t>αμοιβαία εμπιστοσύνη </a:t>
          </a:r>
          <a:r>
            <a:rPr lang="el-GR" sz="1800" dirty="0" smtClean="0"/>
            <a:t>ανάμεσα στον εκπαιδευτικό και στους γονείς.</a:t>
          </a:r>
          <a:endParaRPr lang="el-GR" sz="1800" dirty="0"/>
        </a:p>
      </dgm:t>
    </dgm:pt>
    <dgm:pt modelId="{DFE4E32A-FEB3-43DB-ABE2-DD1689391D9F}" type="sibTrans" cxnId="{4DE6A52F-75EC-4C2C-A651-DA593E558A8E}">
      <dgm:prSet/>
      <dgm:spPr/>
      <dgm:t>
        <a:bodyPr/>
        <a:lstStyle/>
        <a:p>
          <a:endParaRPr lang="el-GR"/>
        </a:p>
      </dgm:t>
    </dgm:pt>
    <dgm:pt modelId="{DAF194F9-1467-4652-A19C-CC35770DFCCA}" type="parTrans" cxnId="{4DE6A52F-75EC-4C2C-A651-DA593E558A8E}">
      <dgm:prSet/>
      <dgm:spPr/>
      <dgm:t>
        <a:bodyPr/>
        <a:lstStyle/>
        <a:p>
          <a:endParaRPr lang="el-GR"/>
        </a:p>
      </dgm:t>
    </dgm:pt>
    <dgm:pt modelId="{06EE6C9A-7BDE-4C5B-8596-73593017277C}">
      <dgm:prSet custT="1"/>
      <dgm:spPr/>
      <dgm:t>
        <a:bodyPr/>
        <a:lstStyle/>
        <a:p>
          <a:pPr rtl="0"/>
          <a:endParaRPr lang="el-GR" sz="1400" dirty="0" smtClean="0"/>
        </a:p>
        <a:p>
          <a:pPr rtl="0"/>
          <a:r>
            <a:rPr lang="el-GR" sz="1400" dirty="0" smtClean="0"/>
            <a:t> …</a:t>
          </a:r>
          <a:r>
            <a:rPr lang="el-GR" sz="1800" dirty="0" smtClean="0"/>
            <a:t>διέπεται από την αρχή της </a:t>
          </a:r>
          <a:r>
            <a:rPr lang="el-GR" sz="1800" b="1" dirty="0" smtClean="0"/>
            <a:t>ισότητας </a:t>
          </a:r>
          <a:r>
            <a:rPr lang="el-GR" sz="1800" dirty="0" smtClean="0"/>
            <a:t>και του </a:t>
          </a:r>
          <a:r>
            <a:rPr lang="el-GR" sz="1800" b="1" dirty="0" smtClean="0"/>
            <a:t>αμοιβαίου σεβασμού.</a:t>
          </a:r>
          <a:endParaRPr lang="el-GR" sz="1800" dirty="0"/>
        </a:p>
      </dgm:t>
    </dgm:pt>
    <dgm:pt modelId="{4E31AB4A-325E-40C1-9523-F94314C9539C}" type="parTrans" cxnId="{74C24FED-6BCA-4D0B-9BC8-660DEAACF0C6}">
      <dgm:prSet/>
      <dgm:spPr/>
      <dgm:t>
        <a:bodyPr/>
        <a:lstStyle/>
        <a:p>
          <a:endParaRPr lang="el-GR"/>
        </a:p>
      </dgm:t>
    </dgm:pt>
    <dgm:pt modelId="{620EA56B-92CC-4E33-BE66-B55C0EC316CD}" type="sibTrans" cxnId="{74C24FED-6BCA-4D0B-9BC8-660DEAACF0C6}">
      <dgm:prSet/>
      <dgm:spPr/>
      <dgm:t>
        <a:bodyPr/>
        <a:lstStyle/>
        <a:p>
          <a:endParaRPr lang="el-GR"/>
        </a:p>
      </dgm:t>
    </dgm:pt>
    <dgm:pt modelId="{B786DFC1-7F8A-4F5F-92FB-93A6EECC5735}" type="pres">
      <dgm:prSet presAssocID="{576A95EE-11ED-466A-A3B1-BB2C6A722DDF}" presName="Name0" presStyleCnt="0">
        <dgm:presLayoutVars>
          <dgm:chMax val="7"/>
          <dgm:chPref val="7"/>
          <dgm:dir/>
        </dgm:presLayoutVars>
      </dgm:prSet>
      <dgm:spPr/>
      <dgm:t>
        <a:bodyPr/>
        <a:lstStyle/>
        <a:p>
          <a:endParaRPr lang="el-GR"/>
        </a:p>
      </dgm:t>
    </dgm:pt>
    <dgm:pt modelId="{51969F17-4B76-4914-BCFE-F830AB4FB4B8}" type="pres">
      <dgm:prSet presAssocID="{576A95EE-11ED-466A-A3B1-BB2C6A722DDF}" presName="Name1" presStyleCnt="0"/>
      <dgm:spPr/>
    </dgm:pt>
    <dgm:pt modelId="{FF421366-14DF-42CD-B15A-7E2976B6C0AF}" type="pres">
      <dgm:prSet presAssocID="{576A95EE-11ED-466A-A3B1-BB2C6A722DDF}" presName="cycle" presStyleCnt="0"/>
      <dgm:spPr/>
    </dgm:pt>
    <dgm:pt modelId="{06304F32-E99F-4CC9-98F4-93EA7538771B}" type="pres">
      <dgm:prSet presAssocID="{576A95EE-11ED-466A-A3B1-BB2C6A722DDF}" presName="srcNode" presStyleLbl="node1" presStyleIdx="0" presStyleCnt="6"/>
      <dgm:spPr/>
    </dgm:pt>
    <dgm:pt modelId="{BB4E0593-4E5B-420E-B0E2-C0C7612FA8D8}" type="pres">
      <dgm:prSet presAssocID="{576A95EE-11ED-466A-A3B1-BB2C6A722DDF}" presName="conn" presStyleLbl="parChTrans1D2" presStyleIdx="0" presStyleCnt="1"/>
      <dgm:spPr/>
      <dgm:t>
        <a:bodyPr/>
        <a:lstStyle/>
        <a:p>
          <a:endParaRPr lang="el-GR"/>
        </a:p>
      </dgm:t>
    </dgm:pt>
    <dgm:pt modelId="{DE444673-7F6C-4697-A867-749D5ED26001}" type="pres">
      <dgm:prSet presAssocID="{576A95EE-11ED-466A-A3B1-BB2C6A722DDF}" presName="extraNode" presStyleLbl="node1" presStyleIdx="0" presStyleCnt="6"/>
      <dgm:spPr/>
    </dgm:pt>
    <dgm:pt modelId="{2BED542D-8B97-4D34-ADDB-DCDA8C561217}" type="pres">
      <dgm:prSet presAssocID="{576A95EE-11ED-466A-A3B1-BB2C6A722DDF}" presName="dstNode" presStyleLbl="node1" presStyleIdx="0" presStyleCnt="6"/>
      <dgm:spPr/>
    </dgm:pt>
    <dgm:pt modelId="{14563C59-F943-4287-9D0F-9E5F5557E858}" type="pres">
      <dgm:prSet presAssocID="{AAC50387-3FC6-448B-8B19-BA7F424D486A}" presName="text_1" presStyleLbl="node1" presStyleIdx="0" presStyleCnt="6">
        <dgm:presLayoutVars>
          <dgm:bulletEnabled val="1"/>
        </dgm:presLayoutVars>
      </dgm:prSet>
      <dgm:spPr/>
      <dgm:t>
        <a:bodyPr/>
        <a:lstStyle/>
        <a:p>
          <a:endParaRPr lang="el-GR"/>
        </a:p>
      </dgm:t>
    </dgm:pt>
    <dgm:pt modelId="{26B832AF-BC54-4054-8AC6-E00BF994BCFA}" type="pres">
      <dgm:prSet presAssocID="{AAC50387-3FC6-448B-8B19-BA7F424D486A}" presName="accent_1" presStyleCnt="0"/>
      <dgm:spPr/>
    </dgm:pt>
    <dgm:pt modelId="{757C9552-02D6-4F8D-A1C3-9DA79B93BD55}" type="pres">
      <dgm:prSet presAssocID="{AAC50387-3FC6-448B-8B19-BA7F424D486A}" presName="accentRepeatNode" presStyleLbl="solidFgAcc1" presStyleIdx="0" presStyleCnt="6"/>
      <dgm:spPr>
        <a:solidFill>
          <a:schemeClr val="bg1">
            <a:lumMod val="65000"/>
          </a:schemeClr>
        </a:solidFill>
        <a:ln>
          <a:solidFill>
            <a:schemeClr val="accent1">
              <a:lumMod val="75000"/>
              <a:lumOff val="25000"/>
            </a:schemeClr>
          </a:solidFill>
        </a:ln>
      </dgm:spPr>
    </dgm:pt>
    <dgm:pt modelId="{E5DD3368-73C7-4320-8607-EA7457CF259B}" type="pres">
      <dgm:prSet presAssocID="{06EE6C9A-7BDE-4C5B-8596-73593017277C}" presName="text_2" presStyleLbl="node1" presStyleIdx="1" presStyleCnt="6" custScaleX="99642" custScaleY="125412">
        <dgm:presLayoutVars>
          <dgm:bulletEnabled val="1"/>
        </dgm:presLayoutVars>
      </dgm:prSet>
      <dgm:spPr/>
      <dgm:t>
        <a:bodyPr/>
        <a:lstStyle/>
        <a:p>
          <a:endParaRPr lang="el-GR"/>
        </a:p>
      </dgm:t>
    </dgm:pt>
    <dgm:pt modelId="{C7D25B8B-859C-4341-8E77-8ACB564D168A}" type="pres">
      <dgm:prSet presAssocID="{06EE6C9A-7BDE-4C5B-8596-73593017277C}" presName="accent_2" presStyleCnt="0"/>
      <dgm:spPr/>
    </dgm:pt>
    <dgm:pt modelId="{C48E5ADA-BF23-4575-B74A-81AC16B8A509}" type="pres">
      <dgm:prSet presAssocID="{06EE6C9A-7BDE-4C5B-8596-73593017277C}" presName="accentRepeatNode" presStyleLbl="solidFgAcc1" presStyleIdx="1" presStyleCnt="6"/>
      <dgm:spPr>
        <a:solidFill>
          <a:schemeClr val="bg2">
            <a:lumMod val="50000"/>
          </a:schemeClr>
        </a:solidFill>
      </dgm:spPr>
    </dgm:pt>
    <dgm:pt modelId="{A4A7DB95-DC2E-4D90-8DC6-AC6C23B41EE5}" type="pres">
      <dgm:prSet presAssocID="{C6C5EB4E-FC8E-46C3-BC18-FFFD82C1B1B1}" presName="text_3" presStyleLbl="node1" presStyleIdx="2" presStyleCnt="6" custScaleX="99172" custScaleY="136508" custLinFactNeighborX="1214" custLinFactNeighborY="16105">
        <dgm:presLayoutVars>
          <dgm:bulletEnabled val="1"/>
        </dgm:presLayoutVars>
      </dgm:prSet>
      <dgm:spPr/>
      <dgm:t>
        <a:bodyPr/>
        <a:lstStyle/>
        <a:p>
          <a:endParaRPr lang="el-GR"/>
        </a:p>
      </dgm:t>
    </dgm:pt>
    <dgm:pt modelId="{F57886C4-65E2-4FF7-BBA9-86AE478FB452}" type="pres">
      <dgm:prSet presAssocID="{C6C5EB4E-FC8E-46C3-BC18-FFFD82C1B1B1}" presName="accent_3" presStyleCnt="0"/>
      <dgm:spPr/>
    </dgm:pt>
    <dgm:pt modelId="{484CDD65-7BD0-485C-9675-5D4BFF90BEBA}" type="pres">
      <dgm:prSet presAssocID="{C6C5EB4E-FC8E-46C3-BC18-FFFD82C1B1B1}" presName="accentRepeatNode" presStyleLbl="solidFgAcc1" presStyleIdx="2" presStyleCnt="6"/>
      <dgm:spPr>
        <a:solidFill>
          <a:schemeClr val="accent1">
            <a:lumMod val="75000"/>
            <a:lumOff val="25000"/>
          </a:schemeClr>
        </a:solidFill>
      </dgm:spPr>
    </dgm:pt>
    <dgm:pt modelId="{8E95CD65-F721-4125-B0D5-01E68D7801AB}" type="pres">
      <dgm:prSet presAssocID="{2325E787-9AA8-472D-8FAE-AAD34562DB6D}" presName="text_4" presStyleLbl="node1" presStyleIdx="3" presStyleCnt="6">
        <dgm:presLayoutVars>
          <dgm:bulletEnabled val="1"/>
        </dgm:presLayoutVars>
      </dgm:prSet>
      <dgm:spPr/>
      <dgm:t>
        <a:bodyPr/>
        <a:lstStyle/>
        <a:p>
          <a:endParaRPr lang="el-GR"/>
        </a:p>
      </dgm:t>
    </dgm:pt>
    <dgm:pt modelId="{5B527BDC-00EF-47CC-B979-9EF227046E20}" type="pres">
      <dgm:prSet presAssocID="{2325E787-9AA8-472D-8FAE-AAD34562DB6D}" presName="accent_4" presStyleCnt="0"/>
      <dgm:spPr/>
    </dgm:pt>
    <dgm:pt modelId="{51258FAA-EBA6-42E5-97F5-20EAB84A8EBE}" type="pres">
      <dgm:prSet presAssocID="{2325E787-9AA8-472D-8FAE-AAD34562DB6D}" presName="accentRepeatNode" presStyleLbl="solidFgAcc1" presStyleIdx="3" presStyleCnt="6"/>
      <dgm:spPr>
        <a:solidFill>
          <a:schemeClr val="tx2">
            <a:lumMod val="75000"/>
            <a:lumOff val="25000"/>
          </a:schemeClr>
        </a:solidFill>
      </dgm:spPr>
    </dgm:pt>
    <dgm:pt modelId="{04E8280C-B12E-478B-8431-A8364590D29A}" type="pres">
      <dgm:prSet presAssocID="{2563A7A6-EA14-45EE-B317-739569E3C4D3}" presName="text_5" presStyleLbl="node1" presStyleIdx="4" presStyleCnt="6">
        <dgm:presLayoutVars>
          <dgm:bulletEnabled val="1"/>
        </dgm:presLayoutVars>
      </dgm:prSet>
      <dgm:spPr/>
      <dgm:t>
        <a:bodyPr/>
        <a:lstStyle/>
        <a:p>
          <a:endParaRPr lang="el-GR"/>
        </a:p>
      </dgm:t>
    </dgm:pt>
    <dgm:pt modelId="{E924BA73-1994-4A69-A61E-583072F1B010}" type="pres">
      <dgm:prSet presAssocID="{2563A7A6-EA14-45EE-B317-739569E3C4D3}" presName="accent_5" presStyleCnt="0"/>
      <dgm:spPr/>
    </dgm:pt>
    <dgm:pt modelId="{062B685A-4DFB-4FCC-B316-5EB524A1E740}" type="pres">
      <dgm:prSet presAssocID="{2563A7A6-EA14-45EE-B317-739569E3C4D3}" presName="accentRepeatNode" presStyleLbl="solidFgAcc1" presStyleIdx="4" presStyleCnt="6"/>
      <dgm:spPr>
        <a:solidFill>
          <a:schemeClr val="bg2">
            <a:lumMod val="75000"/>
          </a:schemeClr>
        </a:solidFill>
      </dgm:spPr>
    </dgm:pt>
    <dgm:pt modelId="{6DD5BD1F-8A72-4002-8909-6C990C901444}" type="pres">
      <dgm:prSet presAssocID="{B9D0DF63-AB4B-4462-8C92-D80165FEC382}" presName="text_6" presStyleLbl="node1" presStyleIdx="5" presStyleCnt="6" custScaleX="103721">
        <dgm:presLayoutVars>
          <dgm:bulletEnabled val="1"/>
        </dgm:presLayoutVars>
      </dgm:prSet>
      <dgm:spPr/>
      <dgm:t>
        <a:bodyPr/>
        <a:lstStyle/>
        <a:p>
          <a:endParaRPr lang="el-GR"/>
        </a:p>
      </dgm:t>
    </dgm:pt>
    <dgm:pt modelId="{6AC2B5DF-7CE6-4B1F-9546-E26816487DA9}" type="pres">
      <dgm:prSet presAssocID="{B9D0DF63-AB4B-4462-8C92-D80165FEC382}" presName="accent_6" presStyleCnt="0"/>
      <dgm:spPr/>
    </dgm:pt>
    <dgm:pt modelId="{5F5F9FDE-D014-4FA7-9016-F6DFF7BEF193}" type="pres">
      <dgm:prSet presAssocID="{B9D0DF63-AB4B-4462-8C92-D80165FEC382}" presName="accentRepeatNode" presStyleLbl="solidFgAcc1" presStyleIdx="5" presStyleCnt="6"/>
      <dgm:spPr>
        <a:solidFill>
          <a:schemeClr val="accent3">
            <a:lumMod val="75000"/>
          </a:schemeClr>
        </a:solidFill>
      </dgm:spPr>
    </dgm:pt>
  </dgm:ptLst>
  <dgm:cxnLst>
    <dgm:cxn modelId="{5104A9CD-DA82-498E-A735-793452917CEB}" type="presOf" srcId="{06EE6C9A-7BDE-4C5B-8596-73593017277C}" destId="{E5DD3368-73C7-4320-8607-EA7457CF259B}" srcOrd="0" destOrd="0" presId="urn:microsoft.com/office/officeart/2008/layout/VerticalCurvedList"/>
    <dgm:cxn modelId="{74C24FED-6BCA-4D0B-9BC8-660DEAACF0C6}" srcId="{576A95EE-11ED-466A-A3B1-BB2C6A722DDF}" destId="{06EE6C9A-7BDE-4C5B-8596-73593017277C}" srcOrd="1" destOrd="0" parTransId="{4E31AB4A-325E-40C1-9523-F94314C9539C}" sibTransId="{620EA56B-92CC-4E33-BE66-B55C0EC316CD}"/>
    <dgm:cxn modelId="{BFDDD286-1B1F-4152-82BC-567C4F6C1D4A}" type="presOf" srcId="{2563A7A6-EA14-45EE-B317-739569E3C4D3}" destId="{04E8280C-B12E-478B-8431-A8364590D29A}" srcOrd="0" destOrd="0" presId="urn:microsoft.com/office/officeart/2008/layout/VerticalCurvedList"/>
    <dgm:cxn modelId="{64234BB6-CD65-4101-9534-55D44D32FD66}" type="presOf" srcId="{C6C5EB4E-FC8E-46C3-BC18-FFFD82C1B1B1}" destId="{A4A7DB95-DC2E-4D90-8DC6-AC6C23B41EE5}" srcOrd="0" destOrd="0" presId="urn:microsoft.com/office/officeart/2008/layout/VerticalCurvedList"/>
    <dgm:cxn modelId="{78F4F741-0AF3-4E3E-8AD4-23F44DD4D417}" srcId="{576A95EE-11ED-466A-A3B1-BB2C6A722DDF}" destId="{2325E787-9AA8-472D-8FAE-AAD34562DB6D}" srcOrd="3" destOrd="0" parTransId="{F1A6975C-691D-4437-AF9C-FF3D34984138}" sibTransId="{1A4CB877-4A98-427B-972C-D924BCA8A32C}"/>
    <dgm:cxn modelId="{1F41C234-6FEC-4DC2-9C13-1907FCC04C94}" type="presOf" srcId="{BA99D45F-7349-4644-A973-4AAFBE6F8759}" destId="{BB4E0593-4E5B-420E-B0E2-C0C7612FA8D8}" srcOrd="0" destOrd="0" presId="urn:microsoft.com/office/officeart/2008/layout/VerticalCurvedList"/>
    <dgm:cxn modelId="{4DE6A52F-75EC-4C2C-A651-DA593E558A8E}" srcId="{576A95EE-11ED-466A-A3B1-BB2C6A722DDF}" destId="{C6C5EB4E-FC8E-46C3-BC18-FFFD82C1B1B1}" srcOrd="2" destOrd="0" parTransId="{DAF194F9-1467-4652-A19C-CC35770DFCCA}" sibTransId="{DFE4E32A-FEB3-43DB-ABE2-DD1689391D9F}"/>
    <dgm:cxn modelId="{C2182D15-4558-4A7B-B724-02D88874103A}" type="presOf" srcId="{AAC50387-3FC6-448B-8B19-BA7F424D486A}" destId="{14563C59-F943-4287-9D0F-9E5F5557E858}" srcOrd="0" destOrd="0" presId="urn:microsoft.com/office/officeart/2008/layout/VerticalCurvedList"/>
    <dgm:cxn modelId="{44CCA883-0235-4237-89AE-E7127484DF90}" type="presOf" srcId="{576A95EE-11ED-466A-A3B1-BB2C6A722DDF}" destId="{B786DFC1-7F8A-4F5F-92FB-93A6EECC5735}" srcOrd="0" destOrd="0" presId="urn:microsoft.com/office/officeart/2008/layout/VerticalCurvedList"/>
    <dgm:cxn modelId="{CE995548-0CF7-4C72-AB7F-EF9342D75007}" srcId="{576A95EE-11ED-466A-A3B1-BB2C6A722DDF}" destId="{B9D0DF63-AB4B-4462-8C92-D80165FEC382}" srcOrd="5" destOrd="0" parTransId="{E0F14B48-25B9-4785-AFDA-6E451FE72E41}" sibTransId="{8639C164-B1CB-494A-85AA-E1CCC13F7050}"/>
    <dgm:cxn modelId="{124E6EFD-F0C6-4B64-B3CC-61B069B6EDB6}" srcId="{576A95EE-11ED-466A-A3B1-BB2C6A722DDF}" destId="{2563A7A6-EA14-45EE-B317-739569E3C4D3}" srcOrd="4" destOrd="0" parTransId="{8AC0A938-E9DE-4F78-933F-BD9919B46CB7}" sibTransId="{E16665B4-BE09-44D0-8A75-49652F53FEF4}"/>
    <dgm:cxn modelId="{36FCBEDD-E03F-4C37-B6B7-3C412AF325BE}" srcId="{576A95EE-11ED-466A-A3B1-BB2C6A722DDF}" destId="{AAC50387-3FC6-448B-8B19-BA7F424D486A}" srcOrd="0" destOrd="0" parTransId="{420BE124-598B-4AE0-A326-658BD0FA5F9D}" sibTransId="{BA99D45F-7349-4644-A973-4AAFBE6F8759}"/>
    <dgm:cxn modelId="{B76A4DC4-3D98-4272-8DDA-00C28633F5B3}" type="presOf" srcId="{2325E787-9AA8-472D-8FAE-AAD34562DB6D}" destId="{8E95CD65-F721-4125-B0D5-01E68D7801AB}" srcOrd="0" destOrd="0" presId="urn:microsoft.com/office/officeart/2008/layout/VerticalCurvedList"/>
    <dgm:cxn modelId="{D651CCA1-DF8A-4C6F-841D-99E86AC561AE}" type="presOf" srcId="{B9D0DF63-AB4B-4462-8C92-D80165FEC382}" destId="{6DD5BD1F-8A72-4002-8909-6C990C901444}" srcOrd="0" destOrd="0" presId="urn:microsoft.com/office/officeart/2008/layout/VerticalCurvedList"/>
    <dgm:cxn modelId="{A311C686-6ADA-40DA-8B08-957C52182C84}" type="presParOf" srcId="{B786DFC1-7F8A-4F5F-92FB-93A6EECC5735}" destId="{51969F17-4B76-4914-BCFE-F830AB4FB4B8}" srcOrd="0" destOrd="0" presId="urn:microsoft.com/office/officeart/2008/layout/VerticalCurvedList"/>
    <dgm:cxn modelId="{540C8DF7-502A-4236-9AFE-CBB45F220BDA}" type="presParOf" srcId="{51969F17-4B76-4914-BCFE-F830AB4FB4B8}" destId="{FF421366-14DF-42CD-B15A-7E2976B6C0AF}" srcOrd="0" destOrd="0" presId="urn:microsoft.com/office/officeart/2008/layout/VerticalCurvedList"/>
    <dgm:cxn modelId="{89CA9EFB-575A-49B6-B4F8-40E41D54E048}" type="presParOf" srcId="{FF421366-14DF-42CD-B15A-7E2976B6C0AF}" destId="{06304F32-E99F-4CC9-98F4-93EA7538771B}" srcOrd="0" destOrd="0" presId="urn:microsoft.com/office/officeart/2008/layout/VerticalCurvedList"/>
    <dgm:cxn modelId="{1F93FC96-1A61-4C21-AE84-4987F4B5C7B8}" type="presParOf" srcId="{FF421366-14DF-42CD-B15A-7E2976B6C0AF}" destId="{BB4E0593-4E5B-420E-B0E2-C0C7612FA8D8}" srcOrd="1" destOrd="0" presId="urn:microsoft.com/office/officeart/2008/layout/VerticalCurvedList"/>
    <dgm:cxn modelId="{4D9F963A-0BCF-4C11-89B1-4E6AC87F7564}" type="presParOf" srcId="{FF421366-14DF-42CD-B15A-7E2976B6C0AF}" destId="{DE444673-7F6C-4697-A867-749D5ED26001}" srcOrd="2" destOrd="0" presId="urn:microsoft.com/office/officeart/2008/layout/VerticalCurvedList"/>
    <dgm:cxn modelId="{660EF4E2-9CE5-46BB-AD7C-1D18A29D9F44}" type="presParOf" srcId="{FF421366-14DF-42CD-B15A-7E2976B6C0AF}" destId="{2BED542D-8B97-4D34-ADDB-DCDA8C561217}" srcOrd="3" destOrd="0" presId="urn:microsoft.com/office/officeart/2008/layout/VerticalCurvedList"/>
    <dgm:cxn modelId="{0AB500B5-6E72-49C0-AEB0-B59CBD1D3137}" type="presParOf" srcId="{51969F17-4B76-4914-BCFE-F830AB4FB4B8}" destId="{14563C59-F943-4287-9D0F-9E5F5557E858}" srcOrd="1" destOrd="0" presId="urn:microsoft.com/office/officeart/2008/layout/VerticalCurvedList"/>
    <dgm:cxn modelId="{CCFF8CAB-160B-4A65-96D7-75BE840BA267}" type="presParOf" srcId="{51969F17-4B76-4914-BCFE-F830AB4FB4B8}" destId="{26B832AF-BC54-4054-8AC6-E00BF994BCFA}" srcOrd="2" destOrd="0" presId="urn:microsoft.com/office/officeart/2008/layout/VerticalCurvedList"/>
    <dgm:cxn modelId="{37792E16-1DED-424D-9119-7AC7618335DC}" type="presParOf" srcId="{26B832AF-BC54-4054-8AC6-E00BF994BCFA}" destId="{757C9552-02D6-4F8D-A1C3-9DA79B93BD55}" srcOrd="0" destOrd="0" presId="urn:microsoft.com/office/officeart/2008/layout/VerticalCurvedList"/>
    <dgm:cxn modelId="{9271E045-683B-48FC-81C6-84CAE368107C}" type="presParOf" srcId="{51969F17-4B76-4914-BCFE-F830AB4FB4B8}" destId="{E5DD3368-73C7-4320-8607-EA7457CF259B}" srcOrd="3" destOrd="0" presId="urn:microsoft.com/office/officeart/2008/layout/VerticalCurvedList"/>
    <dgm:cxn modelId="{98FA3851-0141-4E4D-960D-03DF346C0631}" type="presParOf" srcId="{51969F17-4B76-4914-BCFE-F830AB4FB4B8}" destId="{C7D25B8B-859C-4341-8E77-8ACB564D168A}" srcOrd="4" destOrd="0" presId="urn:microsoft.com/office/officeart/2008/layout/VerticalCurvedList"/>
    <dgm:cxn modelId="{521B9AB9-F6AB-43DF-BE8F-6E10D669D674}" type="presParOf" srcId="{C7D25B8B-859C-4341-8E77-8ACB564D168A}" destId="{C48E5ADA-BF23-4575-B74A-81AC16B8A509}" srcOrd="0" destOrd="0" presId="urn:microsoft.com/office/officeart/2008/layout/VerticalCurvedList"/>
    <dgm:cxn modelId="{5DCE0D17-37B0-472C-991D-A4EEEF5D73C5}" type="presParOf" srcId="{51969F17-4B76-4914-BCFE-F830AB4FB4B8}" destId="{A4A7DB95-DC2E-4D90-8DC6-AC6C23B41EE5}" srcOrd="5" destOrd="0" presId="urn:microsoft.com/office/officeart/2008/layout/VerticalCurvedList"/>
    <dgm:cxn modelId="{4A53A1FD-0B6C-4ADA-85C6-5948B8E9CA33}" type="presParOf" srcId="{51969F17-4B76-4914-BCFE-F830AB4FB4B8}" destId="{F57886C4-65E2-4FF7-BBA9-86AE478FB452}" srcOrd="6" destOrd="0" presId="urn:microsoft.com/office/officeart/2008/layout/VerticalCurvedList"/>
    <dgm:cxn modelId="{F80BAA60-8E19-4DB3-B78C-6A693BEC4957}" type="presParOf" srcId="{F57886C4-65E2-4FF7-BBA9-86AE478FB452}" destId="{484CDD65-7BD0-485C-9675-5D4BFF90BEBA}" srcOrd="0" destOrd="0" presId="urn:microsoft.com/office/officeart/2008/layout/VerticalCurvedList"/>
    <dgm:cxn modelId="{DAA8A6DD-1FC9-4301-BA2C-85F070DB863F}" type="presParOf" srcId="{51969F17-4B76-4914-BCFE-F830AB4FB4B8}" destId="{8E95CD65-F721-4125-B0D5-01E68D7801AB}" srcOrd="7" destOrd="0" presId="urn:microsoft.com/office/officeart/2008/layout/VerticalCurvedList"/>
    <dgm:cxn modelId="{1AB77577-FD8B-4A2B-BED3-0BA3F7FBC4BF}" type="presParOf" srcId="{51969F17-4B76-4914-BCFE-F830AB4FB4B8}" destId="{5B527BDC-00EF-47CC-B979-9EF227046E20}" srcOrd="8" destOrd="0" presId="urn:microsoft.com/office/officeart/2008/layout/VerticalCurvedList"/>
    <dgm:cxn modelId="{0B5C1C40-7559-4330-B25F-B705ABB3E978}" type="presParOf" srcId="{5B527BDC-00EF-47CC-B979-9EF227046E20}" destId="{51258FAA-EBA6-42E5-97F5-20EAB84A8EBE}" srcOrd="0" destOrd="0" presId="urn:microsoft.com/office/officeart/2008/layout/VerticalCurvedList"/>
    <dgm:cxn modelId="{2F78F619-3D70-4C8D-BD15-C0993A32630D}" type="presParOf" srcId="{51969F17-4B76-4914-BCFE-F830AB4FB4B8}" destId="{04E8280C-B12E-478B-8431-A8364590D29A}" srcOrd="9" destOrd="0" presId="urn:microsoft.com/office/officeart/2008/layout/VerticalCurvedList"/>
    <dgm:cxn modelId="{B2075940-A159-4E23-AF8A-491EF0AEBF34}" type="presParOf" srcId="{51969F17-4B76-4914-BCFE-F830AB4FB4B8}" destId="{E924BA73-1994-4A69-A61E-583072F1B010}" srcOrd="10" destOrd="0" presId="urn:microsoft.com/office/officeart/2008/layout/VerticalCurvedList"/>
    <dgm:cxn modelId="{10502348-9147-4859-B940-B8E065A1BD1B}" type="presParOf" srcId="{E924BA73-1994-4A69-A61E-583072F1B010}" destId="{062B685A-4DFB-4FCC-B316-5EB524A1E740}" srcOrd="0" destOrd="0" presId="urn:microsoft.com/office/officeart/2008/layout/VerticalCurvedList"/>
    <dgm:cxn modelId="{B11DEA75-6005-4F70-A703-B1282FADE400}" type="presParOf" srcId="{51969F17-4B76-4914-BCFE-F830AB4FB4B8}" destId="{6DD5BD1F-8A72-4002-8909-6C990C901444}" srcOrd="11" destOrd="0" presId="urn:microsoft.com/office/officeart/2008/layout/VerticalCurvedList"/>
    <dgm:cxn modelId="{56C1B5E3-FFAC-4BC0-BAE1-869AAE9F44DE}" type="presParOf" srcId="{51969F17-4B76-4914-BCFE-F830AB4FB4B8}" destId="{6AC2B5DF-7CE6-4B1F-9546-E26816487DA9}" srcOrd="12" destOrd="0" presId="urn:microsoft.com/office/officeart/2008/layout/VerticalCurvedList"/>
    <dgm:cxn modelId="{0AD53F60-61C3-462E-A17D-33F848D68A2B}" type="presParOf" srcId="{6AC2B5DF-7CE6-4B1F-9546-E26816487DA9}" destId="{5F5F9FDE-D014-4FA7-9016-F6DFF7BEF19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E45450-8475-4E2C-8DD9-149D3D37812D}"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l-GR"/>
        </a:p>
      </dgm:t>
    </dgm:pt>
    <dgm:pt modelId="{C834DFA9-D0F6-4002-A791-005DC003632B}">
      <dgm:prSet/>
      <dgm:spPr/>
      <dgm:t>
        <a:bodyPr/>
        <a:lstStyle/>
        <a:p>
          <a:pPr rtl="0"/>
          <a:r>
            <a:rPr lang="el-GR" b="1" smtClean="0"/>
            <a:t>Ενσυναίσθηση: </a:t>
          </a:r>
          <a:endParaRPr lang="el-GR"/>
        </a:p>
      </dgm:t>
    </dgm:pt>
    <dgm:pt modelId="{2D07B819-A405-4A37-A944-789AFDA91E73}" type="parTrans" cxnId="{754ECC12-52D1-46C5-BABA-126A4F6DF539}">
      <dgm:prSet/>
      <dgm:spPr/>
      <dgm:t>
        <a:bodyPr/>
        <a:lstStyle/>
        <a:p>
          <a:endParaRPr lang="el-GR"/>
        </a:p>
      </dgm:t>
    </dgm:pt>
    <dgm:pt modelId="{0F6971FD-874E-4692-B49A-C18723B47B7A}" type="sibTrans" cxnId="{754ECC12-52D1-46C5-BABA-126A4F6DF539}">
      <dgm:prSet/>
      <dgm:spPr/>
      <dgm:t>
        <a:bodyPr/>
        <a:lstStyle/>
        <a:p>
          <a:endParaRPr lang="el-GR"/>
        </a:p>
      </dgm:t>
    </dgm:pt>
    <dgm:pt modelId="{925B33C0-4F50-4E0F-B9EB-5DB9E018D568}">
      <dgm:prSet/>
      <dgm:spPr/>
      <dgm:t>
        <a:bodyPr/>
        <a:lstStyle/>
        <a:p>
          <a:pPr rtl="0"/>
          <a:r>
            <a:rPr lang="el-GR" dirty="0" smtClean="0"/>
            <a:t>ο ακροατής διαθέτει την ικανότητα να </a:t>
          </a:r>
          <a:r>
            <a:rPr lang="el-GR" b="1" dirty="0" smtClean="0"/>
            <a:t>«μπαίνει» </a:t>
          </a:r>
          <a:r>
            <a:rPr lang="el-GR" dirty="0" smtClean="0"/>
            <a:t>στη θέση του ομιλητή και </a:t>
          </a:r>
          <a:r>
            <a:rPr lang="el-GR" b="1" dirty="0" smtClean="0"/>
            <a:t>κατανοεί</a:t>
          </a:r>
          <a:r>
            <a:rPr lang="el-GR" dirty="0" smtClean="0"/>
            <a:t> με όσο το δυνατόν μεγαλύτερη ακρίβεια τα </a:t>
          </a:r>
          <a:r>
            <a:rPr lang="el-GR" b="1" dirty="0" smtClean="0"/>
            <a:t>συναισθήματα </a:t>
          </a:r>
          <a:r>
            <a:rPr lang="el-GR" dirty="0" smtClean="0"/>
            <a:t>και τις </a:t>
          </a:r>
          <a:r>
            <a:rPr lang="el-GR" b="1" dirty="0" smtClean="0"/>
            <a:t>σκέψεις </a:t>
          </a:r>
          <a:r>
            <a:rPr lang="el-GR" dirty="0" smtClean="0"/>
            <a:t>του, </a:t>
          </a:r>
          <a:r>
            <a:rPr lang="el-GR" u="sng" dirty="0" smtClean="0"/>
            <a:t>χωρίς να χάνει την επαφή με τον εαυτό του</a:t>
          </a:r>
          <a:r>
            <a:rPr lang="el-GR" dirty="0" smtClean="0"/>
            <a:t> (</a:t>
          </a:r>
          <a:r>
            <a:rPr lang="el-GR" dirty="0" err="1" smtClean="0"/>
            <a:t>Μπρούζος</a:t>
          </a:r>
          <a:r>
            <a:rPr lang="el-GR" dirty="0" smtClean="0"/>
            <a:t> 2004: 219- 220). </a:t>
          </a:r>
          <a:endParaRPr lang="el-GR" dirty="0"/>
        </a:p>
      </dgm:t>
    </dgm:pt>
    <dgm:pt modelId="{B5417318-D0E8-4F55-984B-F7E17B136E1C}" type="parTrans" cxnId="{4E4584CE-DA01-48E4-A0E5-6285D8B9BE5C}">
      <dgm:prSet/>
      <dgm:spPr/>
      <dgm:t>
        <a:bodyPr/>
        <a:lstStyle/>
        <a:p>
          <a:endParaRPr lang="el-GR"/>
        </a:p>
      </dgm:t>
    </dgm:pt>
    <dgm:pt modelId="{89DF7B43-0FCD-482F-A8B1-6B6AB1CF8F6E}" type="sibTrans" cxnId="{4E4584CE-DA01-48E4-A0E5-6285D8B9BE5C}">
      <dgm:prSet/>
      <dgm:spPr/>
      <dgm:t>
        <a:bodyPr/>
        <a:lstStyle/>
        <a:p>
          <a:endParaRPr lang="el-GR"/>
        </a:p>
      </dgm:t>
    </dgm:pt>
    <dgm:pt modelId="{272311D1-02A6-4181-A277-C5F61292408D}">
      <dgm:prSet/>
      <dgm:spPr/>
      <dgm:t>
        <a:bodyPr/>
        <a:lstStyle/>
        <a:p>
          <a:pPr rtl="0"/>
          <a:r>
            <a:rPr lang="el-GR" dirty="0" smtClean="0"/>
            <a:t>Προϋπόθεση η </a:t>
          </a:r>
          <a:r>
            <a:rPr lang="el-GR" b="1" dirty="0" smtClean="0"/>
            <a:t>ενεργητική ακρόαση: </a:t>
          </a:r>
          <a:r>
            <a:rPr lang="el-GR" dirty="0" smtClean="0"/>
            <a:t>έκφραση αποδοχής, σεβασμού προς τον ομιλητή, εστιάζω στον ομιλητή χωρίς να επεμβαίνω πρόωρα με απόψεις, ερμηνείες, ερωτήσεις, κατανοώντας τόσο τα λεκτικά όσο και τα μη λεκτικά μηνύματα. </a:t>
          </a:r>
          <a:endParaRPr lang="el-GR" dirty="0"/>
        </a:p>
      </dgm:t>
    </dgm:pt>
    <dgm:pt modelId="{A6352B8B-F866-4EC2-846C-EC3C9944FB95}" type="parTrans" cxnId="{EC467789-80FF-4B4F-8003-BD7BED2C5B23}">
      <dgm:prSet/>
      <dgm:spPr/>
      <dgm:t>
        <a:bodyPr/>
        <a:lstStyle/>
        <a:p>
          <a:endParaRPr lang="el-GR"/>
        </a:p>
      </dgm:t>
    </dgm:pt>
    <dgm:pt modelId="{03286BCC-54B3-40DB-8516-31D83A77D38B}" type="sibTrans" cxnId="{EC467789-80FF-4B4F-8003-BD7BED2C5B23}">
      <dgm:prSet/>
      <dgm:spPr/>
      <dgm:t>
        <a:bodyPr/>
        <a:lstStyle/>
        <a:p>
          <a:endParaRPr lang="el-GR"/>
        </a:p>
      </dgm:t>
    </dgm:pt>
    <dgm:pt modelId="{2A5ADCB9-21C9-4441-9289-8EFD3EA35BCD}" type="pres">
      <dgm:prSet presAssocID="{16E45450-8475-4E2C-8DD9-149D3D37812D}" presName="Name0" presStyleCnt="0">
        <dgm:presLayoutVars>
          <dgm:dir/>
          <dgm:animLvl val="lvl"/>
          <dgm:resizeHandles val="exact"/>
        </dgm:presLayoutVars>
      </dgm:prSet>
      <dgm:spPr/>
      <dgm:t>
        <a:bodyPr/>
        <a:lstStyle/>
        <a:p>
          <a:endParaRPr lang="el-GR"/>
        </a:p>
      </dgm:t>
    </dgm:pt>
    <dgm:pt modelId="{21016754-F885-4E16-BC51-DEC549B0272E}" type="pres">
      <dgm:prSet presAssocID="{C834DFA9-D0F6-4002-A791-005DC003632B}" presName="linNode" presStyleCnt="0"/>
      <dgm:spPr/>
    </dgm:pt>
    <dgm:pt modelId="{979138B5-60C0-4C65-B909-CF90B6A82D8F}" type="pres">
      <dgm:prSet presAssocID="{C834DFA9-D0F6-4002-A791-005DC003632B}" presName="parentText" presStyleLbl="node1" presStyleIdx="0" presStyleCnt="1">
        <dgm:presLayoutVars>
          <dgm:chMax val="1"/>
          <dgm:bulletEnabled val="1"/>
        </dgm:presLayoutVars>
      </dgm:prSet>
      <dgm:spPr/>
      <dgm:t>
        <a:bodyPr/>
        <a:lstStyle/>
        <a:p>
          <a:endParaRPr lang="el-GR"/>
        </a:p>
      </dgm:t>
    </dgm:pt>
    <dgm:pt modelId="{280B0574-BEF5-475B-AACA-1643C2C2850C}" type="pres">
      <dgm:prSet presAssocID="{C834DFA9-D0F6-4002-A791-005DC003632B}" presName="descendantText" presStyleLbl="alignAccFollowNode1" presStyleIdx="0" presStyleCnt="1">
        <dgm:presLayoutVars>
          <dgm:bulletEnabled val="1"/>
        </dgm:presLayoutVars>
      </dgm:prSet>
      <dgm:spPr/>
      <dgm:t>
        <a:bodyPr/>
        <a:lstStyle/>
        <a:p>
          <a:endParaRPr lang="el-GR"/>
        </a:p>
      </dgm:t>
    </dgm:pt>
  </dgm:ptLst>
  <dgm:cxnLst>
    <dgm:cxn modelId="{754ECC12-52D1-46C5-BABA-126A4F6DF539}" srcId="{16E45450-8475-4E2C-8DD9-149D3D37812D}" destId="{C834DFA9-D0F6-4002-A791-005DC003632B}" srcOrd="0" destOrd="0" parTransId="{2D07B819-A405-4A37-A944-789AFDA91E73}" sibTransId="{0F6971FD-874E-4692-B49A-C18723B47B7A}"/>
    <dgm:cxn modelId="{AECFA871-6D73-4EA6-BBD1-A4421D6A9267}" type="presOf" srcId="{16E45450-8475-4E2C-8DD9-149D3D37812D}" destId="{2A5ADCB9-21C9-4441-9289-8EFD3EA35BCD}" srcOrd="0" destOrd="0" presId="urn:microsoft.com/office/officeart/2005/8/layout/vList5"/>
    <dgm:cxn modelId="{C6BD4DA0-CE5E-4B22-A409-032769BF70B8}" type="presOf" srcId="{925B33C0-4F50-4E0F-B9EB-5DB9E018D568}" destId="{280B0574-BEF5-475B-AACA-1643C2C2850C}" srcOrd="0" destOrd="0" presId="urn:microsoft.com/office/officeart/2005/8/layout/vList5"/>
    <dgm:cxn modelId="{80618DA5-4F20-4985-87CE-F9415A22A87E}" type="presOf" srcId="{C834DFA9-D0F6-4002-A791-005DC003632B}" destId="{979138B5-60C0-4C65-B909-CF90B6A82D8F}" srcOrd="0" destOrd="0" presId="urn:microsoft.com/office/officeart/2005/8/layout/vList5"/>
    <dgm:cxn modelId="{EC467789-80FF-4B4F-8003-BD7BED2C5B23}" srcId="{C834DFA9-D0F6-4002-A791-005DC003632B}" destId="{272311D1-02A6-4181-A277-C5F61292408D}" srcOrd="1" destOrd="0" parTransId="{A6352B8B-F866-4EC2-846C-EC3C9944FB95}" sibTransId="{03286BCC-54B3-40DB-8516-31D83A77D38B}"/>
    <dgm:cxn modelId="{BA1D138B-2E56-4B4F-AC83-41107B00E368}" type="presOf" srcId="{272311D1-02A6-4181-A277-C5F61292408D}" destId="{280B0574-BEF5-475B-AACA-1643C2C2850C}" srcOrd="0" destOrd="1" presId="urn:microsoft.com/office/officeart/2005/8/layout/vList5"/>
    <dgm:cxn modelId="{4E4584CE-DA01-48E4-A0E5-6285D8B9BE5C}" srcId="{C834DFA9-D0F6-4002-A791-005DC003632B}" destId="{925B33C0-4F50-4E0F-B9EB-5DB9E018D568}" srcOrd="0" destOrd="0" parTransId="{B5417318-D0E8-4F55-984B-F7E17B136E1C}" sibTransId="{89DF7B43-0FCD-482F-A8B1-6B6AB1CF8F6E}"/>
    <dgm:cxn modelId="{0E10FBBB-5759-4C95-8033-87BB7C2F7E70}" type="presParOf" srcId="{2A5ADCB9-21C9-4441-9289-8EFD3EA35BCD}" destId="{21016754-F885-4E16-BC51-DEC549B0272E}" srcOrd="0" destOrd="0" presId="urn:microsoft.com/office/officeart/2005/8/layout/vList5"/>
    <dgm:cxn modelId="{80782AB8-015E-44AE-90AE-A3EEC90A7F41}" type="presParOf" srcId="{21016754-F885-4E16-BC51-DEC549B0272E}" destId="{979138B5-60C0-4C65-B909-CF90B6A82D8F}" srcOrd="0" destOrd="0" presId="urn:microsoft.com/office/officeart/2005/8/layout/vList5"/>
    <dgm:cxn modelId="{07B11EE8-77B5-4355-9556-2C2C7A08DA3E}" type="presParOf" srcId="{21016754-F885-4E16-BC51-DEC549B0272E}" destId="{280B0574-BEF5-475B-AACA-1643C2C2850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1C7950-42A7-47D4-8FA2-25E55F4811D6}"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l-GR"/>
        </a:p>
      </dgm:t>
    </dgm:pt>
    <dgm:pt modelId="{525CE81F-7088-4F96-87EE-CCC0D1B6C6E7}">
      <dgm:prSet custT="1"/>
      <dgm:spPr/>
      <dgm:t>
        <a:bodyPr/>
        <a:lstStyle/>
        <a:p>
          <a:pPr rtl="0"/>
          <a:r>
            <a:rPr lang="el-GR" sz="2800" b="1" dirty="0" smtClean="0"/>
            <a:t>Άνευ όρων αποδοχή:</a:t>
          </a:r>
          <a:endParaRPr lang="el-GR" sz="2800" dirty="0"/>
        </a:p>
      </dgm:t>
    </dgm:pt>
    <dgm:pt modelId="{25AB59B8-EDE4-4914-89B2-D7F20DFAEE49}" type="parTrans" cxnId="{EFE3DDB0-0C0C-4D10-8800-70E2D1AE029F}">
      <dgm:prSet/>
      <dgm:spPr/>
      <dgm:t>
        <a:bodyPr/>
        <a:lstStyle/>
        <a:p>
          <a:endParaRPr lang="el-GR"/>
        </a:p>
      </dgm:t>
    </dgm:pt>
    <dgm:pt modelId="{EBC3C85A-B233-4FC0-8BE2-F455F6A1130D}" type="sibTrans" cxnId="{EFE3DDB0-0C0C-4D10-8800-70E2D1AE029F}">
      <dgm:prSet/>
      <dgm:spPr/>
      <dgm:t>
        <a:bodyPr/>
        <a:lstStyle/>
        <a:p>
          <a:endParaRPr lang="el-GR"/>
        </a:p>
      </dgm:t>
    </dgm:pt>
    <dgm:pt modelId="{36A9A79E-5C02-4BEE-8DB5-117BC9F85BAD}">
      <dgm:prSet/>
      <dgm:spPr/>
      <dgm:t>
        <a:bodyPr/>
        <a:lstStyle/>
        <a:p>
          <a:pPr rtl="0"/>
          <a:r>
            <a:rPr lang="el-GR" dirty="0" smtClean="0"/>
            <a:t>βασίζεται στην αρχή ότι το άτομο είναι </a:t>
          </a:r>
          <a:r>
            <a:rPr lang="el-GR" b="1" dirty="0" smtClean="0"/>
            <a:t>μοναδική </a:t>
          </a:r>
          <a:r>
            <a:rPr lang="el-GR" b="0" dirty="0" smtClean="0"/>
            <a:t>και</a:t>
          </a:r>
          <a:r>
            <a:rPr lang="el-GR" b="1" dirty="0" smtClean="0"/>
            <a:t> ξεχωριστή οντότητα</a:t>
          </a:r>
          <a:r>
            <a:rPr lang="el-GR" dirty="0" smtClean="0"/>
            <a:t>, στην οποία αναγνωρίζεται το δικαίωμα σεβασμού της.  </a:t>
          </a:r>
          <a:endParaRPr lang="el-GR" dirty="0"/>
        </a:p>
      </dgm:t>
    </dgm:pt>
    <dgm:pt modelId="{F2B69A35-C523-44AF-B799-3EFC1018AFF7}" type="parTrans" cxnId="{7573B8F5-5980-42CA-A916-B737D33F15FD}">
      <dgm:prSet/>
      <dgm:spPr/>
      <dgm:t>
        <a:bodyPr/>
        <a:lstStyle/>
        <a:p>
          <a:endParaRPr lang="el-GR"/>
        </a:p>
      </dgm:t>
    </dgm:pt>
    <dgm:pt modelId="{F62A0706-620C-46F8-A777-A49858566CCE}" type="sibTrans" cxnId="{7573B8F5-5980-42CA-A916-B737D33F15FD}">
      <dgm:prSet/>
      <dgm:spPr/>
      <dgm:t>
        <a:bodyPr/>
        <a:lstStyle/>
        <a:p>
          <a:endParaRPr lang="el-GR"/>
        </a:p>
      </dgm:t>
    </dgm:pt>
    <dgm:pt modelId="{BE741A93-5A96-47FB-9025-A312F87EFE3A}">
      <dgm:prSet/>
      <dgm:spPr/>
      <dgm:t>
        <a:bodyPr/>
        <a:lstStyle/>
        <a:p>
          <a:pPr rtl="0"/>
          <a:r>
            <a:rPr lang="el-GR" dirty="0" smtClean="0"/>
            <a:t>Αποδοχή </a:t>
          </a:r>
          <a:r>
            <a:rPr lang="el-GR" b="1" dirty="0" smtClean="0"/>
            <a:t>συναισθημάτων και πεποιθήσεων </a:t>
          </a:r>
          <a:r>
            <a:rPr lang="el-GR" i="1" dirty="0" smtClean="0"/>
            <a:t>χωρίς αξιολόγηση </a:t>
          </a:r>
          <a:r>
            <a:rPr lang="el-GR" dirty="0" smtClean="0"/>
            <a:t>και </a:t>
          </a:r>
          <a:r>
            <a:rPr lang="el-GR" i="1" dirty="0" smtClean="0"/>
            <a:t>άσκηση κριτικής </a:t>
          </a:r>
          <a:r>
            <a:rPr lang="el-GR" dirty="0" smtClean="0"/>
            <a:t>ως έκφραση ενδιαφέροντος και φροντίδας χωρίς να παραχωρείται η δυνατότητα για διαφοροποίηση από μέρους μας.</a:t>
          </a:r>
          <a:endParaRPr lang="el-GR" dirty="0"/>
        </a:p>
      </dgm:t>
    </dgm:pt>
    <dgm:pt modelId="{C8751F64-34FC-49F7-BE16-12785387DB8A}" type="parTrans" cxnId="{03292B13-822D-4280-BD27-5691E29785D7}">
      <dgm:prSet/>
      <dgm:spPr/>
      <dgm:t>
        <a:bodyPr/>
        <a:lstStyle/>
        <a:p>
          <a:endParaRPr lang="el-GR"/>
        </a:p>
      </dgm:t>
    </dgm:pt>
    <dgm:pt modelId="{2711F29A-978D-456E-9AAC-A31DDAA74D2C}" type="sibTrans" cxnId="{03292B13-822D-4280-BD27-5691E29785D7}">
      <dgm:prSet/>
      <dgm:spPr/>
      <dgm:t>
        <a:bodyPr/>
        <a:lstStyle/>
        <a:p>
          <a:endParaRPr lang="el-GR"/>
        </a:p>
      </dgm:t>
    </dgm:pt>
    <dgm:pt modelId="{5F4EA32D-D28B-4CAF-BF64-BD16C2E22E4D}" type="pres">
      <dgm:prSet presAssocID="{121C7950-42A7-47D4-8FA2-25E55F4811D6}" presName="Name0" presStyleCnt="0">
        <dgm:presLayoutVars>
          <dgm:dir/>
          <dgm:animLvl val="lvl"/>
          <dgm:resizeHandles val="exact"/>
        </dgm:presLayoutVars>
      </dgm:prSet>
      <dgm:spPr/>
      <dgm:t>
        <a:bodyPr/>
        <a:lstStyle/>
        <a:p>
          <a:endParaRPr lang="el-GR"/>
        </a:p>
      </dgm:t>
    </dgm:pt>
    <dgm:pt modelId="{1F434D40-BEFD-4598-B470-D122801C33C3}" type="pres">
      <dgm:prSet presAssocID="{525CE81F-7088-4F96-87EE-CCC0D1B6C6E7}" presName="linNode" presStyleCnt="0"/>
      <dgm:spPr/>
    </dgm:pt>
    <dgm:pt modelId="{062B5986-2381-45E8-9321-231D56C3C7BD}" type="pres">
      <dgm:prSet presAssocID="{525CE81F-7088-4F96-87EE-CCC0D1B6C6E7}" presName="parentText" presStyleLbl="node1" presStyleIdx="0" presStyleCnt="1">
        <dgm:presLayoutVars>
          <dgm:chMax val="1"/>
          <dgm:bulletEnabled val="1"/>
        </dgm:presLayoutVars>
      </dgm:prSet>
      <dgm:spPr/>
      <dgm:t>
        <a:bodyPr/>
        <a:lstStyle/>
        <a:p>
          <a:endParaRPr lang="el-GR"/>
        </a:p>
      </dgm:t>
    </dgm:pt>
    <dgm:pt modelId="{F7EFA1DA-063F-466B-9A59-62304630CED5}" type="pres">
      <dgm:prSet presAssocID="{525CE81F-7088-4F96-87EE-CCC0D1B6C6E7}" presName="descendantText" presStyleLbl="alignAccFollowNode1" presStyleIdx="0" presStyleCnt="1">
        <dgm:presLayoutVars>
          <dgm:bulletEnabled val="1"/>
        </dgm:presLayoutVars>
      </dgm:prSet>
      <dgm:spPr/>
      <dgm:t>
        <a:bodyPr/>
        <a:lstStyle/>
        <a:p>
          <a:endParaRPr lang="el-GR"/>
        </a:p>
      </dgm:t>
    </dgm:pt>
  </dgm:ptLst>
  <dgm:cxnLst>
    <dgm:cxn modelId="{7FD42AD5-BF15-4EE9-91E2-038ED1B3A429}" type="presOf" srcId="{36A9A79E-5C02-4BEE-8DB5-117BC9F85BAD}" destId="{F7EFA1DA-063F-466B-9A59-62304630CED5}" srcOrd="0" destOrd="0" presId="urn:microsoft.com/office/officeart/2005/8/layout/vList5"/>
    <dgm:cxn modelId="{BA565462-95C1-41BC-B3A8-D84BC3F6F871}" type="presOf" srcId="{525CE81F-7088-4F96-87EE-CCC0D1B6C6E7}" destId="{062B5986-2381-45E8-9321-231D56C3C7BD}" srcOrd="0" destOrd="0" presId="urn:microsoft.com/office/officeart/2005/8/layout/vList5"/>
    <dgm:cxn modelId="{EFE3DDB0-0C0C-4D10-8800-70E2D1AE029F}" srcId="{121C7950-42A7-47D4-8FA2-25E55F4811D6}" destId="{525CE81F-7088-4F96-87EE-CCC0D1B6C6E7}" srcOrd="0" destOrd="0" parTransId="{25AB59B8-EDE4-4914-89B2-D7F20DFAEE49}" sibTransId="{EBC3C85A-B233-4FC0-8BE2-F455F6A1130D}"/>
    <dgm:cxn modelId="{03292B13-822D-4280-BD27-5691E29785D7}" srcId="{525CE81F-7088-4F96-87EE-CCC0D1B6C6E7}" destId="{BE741A93-5A96-47FB-9025-A312F87EFE3A}" srcOrd="1" destOrd="0" parTransId="{C8751F64-34FC-49F7-BE16-12785387DB8A}" sibTransId="{2711F29A-978D-456E-9AAC-A31DDAA74D2C}"/>
    <dgm:cxn modelId="{7573B8F5-5980-42CA-A916-B737D33F15FD}" srcId="{525CE81F-7088-4F96-87EE-CCC0D1B6C6E7}" destId="{36A9A79E-5C02-4BEE-8DB5-117BC9F85BAD}" srcOrd="0" destOrd="0" parTransId="{F2B69A35-C523-44AF-B799-3EFC1018AFF7}" sibTransId="{F62A0706-620C-46F8-A777-A49858566CCE}"/>
    <dgm:cxn modelId="{EB214A20-2645-4AFF-8EC6-F076B52E2651}" type="presOf" srcId="{121C7950-42A7-47D4-8FA2-25E55F4811D6}" destId="{5F4EA32D-D28B-4CAF-BF64-BD16C2E22E4D}" srcOrd="0" destOrd="0" presId="urn:microsoft.com/office/officeart/2005/8/layout/vList5"/>
    <dgm:cxn modelId="{ED68882E-0FAC-4A5C-A372-E4D2488BFE5E}" type="presOf" srcId="{BE741A93-5A96-47FB-9025-A312F87EFE3A}" destId="{F7EFA1DA-063F-466B-9A59-62304630CED5}" srcOrd="0" destOrd="1" presId="urn:microsoft.com/office/officeart/2005/8/layout/vList5"/>
    <dgm:cxn modelId="{4C16F292-FEF8-4512-813B-B14325C6E060}" type="presParOf" srcId="{5F4EA32D-D28B-4CAF-BF64-BD16C2E22E4D}" destId="{1F434D40-BEFD-4598-B470-D122801C33C3}" srcOrd="0" destOrd="0" presId="urn:microsoft.com/office/officeart/2005/8/layout/vList5"/>
    <dgm:cxn modelId="{FBA7637E-65ED-41BA-AE4A-1B2C088078FC}" type="presParOf" srcId="{1F434D40-BEFD-4598-B470-D122801C33C3}" destId="{062B5986-2381-45E8-9321-231D56C3C7BD}" srcOrd="0" destOrd="0" presId="urn:microsoft.com/office/officeart/2005/8/layout/vList5"/>
    <dgm:cxn modelId="{8F4962CF-6B6F-475A-BF26-F4328110574E}" type="presParOf" srcId="{1F434D40-BEFD-4598-B470-D122801C33C3}" destId="{F7EFA1DA-063F-466B-9A59-62304630CED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1DD0089-3052-4831-803B-435723D7C40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F8B3D419-D70B-4DCB-8DC6-79E0355C1F6A}">
      <dgm:prSet/>
      <dgm:spPr/>
      <dgm:t>
        <a:bodyPr/>
        <a:lstStyle/>
        <a:p>
          <a:pPr rtl="0"/>
          <a:r>
            <a:rPr lang="el-GR" b="1" smtClean="0"/>
            <a:t>Γνησιότητα:</a:t>
          </a:r>
          <a:endParaRPr lang="el-GR"/>
        </a:p>
      </dgm:t>
    </dgm:pt>
    <dgm:pt modelId="{839FFF88-F3F3-47AE-9695-F27FE5DDFA44}" type="parTrans" cxnId="{5C2E3DA7-4DB6-4EC7-8A18-6D3B9A093B10}">
      <dgm:prSet/>
      <dgm:spPr/>
      <dgm:t>
        <a:bodyPr/>
        <a:lstStyle/>
        <a:p>
          <a:endParaRPr lang="el-GR"/>
        </a:p>
      </dgm:t>
    </dgm:pt>
    <dgm:pt modelId="{B062C112-0E10-46AD-A970-CDCB4DE08604}" type="sibTrans" cxnId="{5C2E3DA7-4DB6-4EC7-8A18-6D3B9A093B10}">
      <dgm:prSet/>
      <dgm:spPr/>
      <dgm:t>
        <a:bodyPr/>
        <a:lstStyle/>
        <a:p>
          <a:endParaRPr lang="el-GR"/>
        </a:p>
      </dgm:t>
    </dgm:pt>
    <dgm:pt modelId="{8E292BAA-2892-4EF0-B3CD-AD7F425BF4DB}">
      <dgm:prSet custT="1"/>
      <dgm:spPr/>
      <dgm:t>
        <a:bodyPr/>
        <a:lstStyle/>
        <a:p>
          <a:pPr rtl="0"/>
          <a:r>
            <a:rPr lang="el-GR" sz="1800" dirty="0" smtClean="0"/>
            <a:t>εκφράζει τη </a:t>
          </a:r>
          <a:r>
            <a:rPr lang="el-GR" sz="1800" b="1" dirty="0" smtClean="0"/>
            <a:t>συμφωνία </a:t>
          </a:r>
          <a:r>
            <a:rPr lang="el-GR" sz="1800" dirty="0" smtClean="0"/>
            <a:t>και την </a:t>
          </a:r>
          <a:r>
            <a:rPr lang="el-GR" sz="1800" b="1" dirty="0" smtClean="0"/>
            <a:t>αρμονία των σκέψεων και συναισθημάτων, της εμπειρίας και της στάσης </a:t>
          </a:r>
          <a:r>
            <a:rPr lang="el-GR" sz="1800" dirty="0" smtClean="0"/>
            <a:t>του ακροατή κατά την επικοινωνία</a:t>
          </a:r>
          <a:r>
            <a:rPr lang="el-GR" sz="1300" dirty="0" smtClean="0"/>
            <a:t>. </a:t>
          </a:r>
          <a:endParaRPr lang="el-GR" sz="1300" dirty="0"/>
        </a:p>
      </dgm:t>
    </dgm:pt>
    <dgm:pt modelId="{72A8541E-9556-4FC1-BE67-CF5F32A43C7F}" type="parTrans" cxnId="{A05B1199-2371-4113-9C32-E845478351F0}">
      <dgm:prSet/>
      <dgm:spPr/>
      <dgm:t>
        <a:bodyPr/>
        <a:lstStyle/>
        <a:p>
          <a:endParaRPr lang="el-GR"/>
        </a:p>
      </dgm:t>
    </dgm:pt>
    <dgm:pt modelId="{B80C8262-8FAE-4249-972A-9572DBDD4F1E}" type="sibTrans" cxnId="{A05B1199-2371-4113-9C32-E845478351F0}">
      <dgm:prSet/>
      <dgm:spPr/>
      <dgm:t>
        <a:bodyPr/>
        <a:lstStyle/>
        <a:p>
          <a:endParaRPr lang="el-GR"/>
        </a:p>
      </dgm:t>
    </dgm:pt>
    <dgm:pt modelId="{4CF2353C-9426-4B91-B629-7C792C2FCC8D}">
      <dgm:prSet custT="1"/>
      <dgm:spPr/>
      <dgm:t>
        <a:bodyPr/>
        <a:lstStyle/>
        <a:p>
          <a:pPr rtl="0"/>
          <a:r>
            <a:rPr lang="el-GR" sz="2400" dirty="0" smtClean="0"/>
            <a:t>Δ</a:t>
          </a:r>
          <a:r>
            <a:rPr lang="el-GR" sz="2400" b="1" dirty="0" smtClean="0"/>
            <a:t>ύο διαστάσεις </a:t>
          </a:r>
          <a:r>
            <a:rPr lang="el-GR" sz="2400" dirty="0" smtClean="0"/>
            <a:t>της</a:t>
          </a:r>
        </a:p>
        <a:p>
          <a:pPr rtl="0"/>
          <a:r>
            <a:rPr lang="el-GR" sz="2400" dirty="0" smtClean="0"/>
            <a:t> γνησιότητας: </a:t>
          </a:r>
          <a:endParaRPr lang="el-GR" sz="2400" dirty="0"/>
        </a:p>
      </dgm:t>
    </dgm:pt>
    <dgm:pt modelId="{1272ECEB-7106-4529-9086-80C766471CF8}" type="parTrans" cxnId="{CF530D1C-3625-4543-A8C1-AB1E99190D2B}">
      <dgm:prSet/>
      <dgm:spPr/>
      <dgm:t>
        <a:bodyPr/>
        <a:lstStyle/>
        <a:p>
          <a:endParaRPr lang="el-GR"/>
        </a:p>
      </dgm:t>
    </dgm:pt>
    <dgm:pt modelId="{E18CF2EA-CAA9-433E-B010-334EA2307AFF}" type="sibTrans" cxnId="{CF530D1C-3625-4543-A8C1-AB1E99190D2B}">
      <dgm:prSet/>
      <dgm:spPr/>
      <dgm:t>
        <a:bodyPr/>
        <a:lstStyle/>
        <a:p>
          <a:endParaRPr lang="el-GR"/>
        </a:p>
      </dgm:t>
    </dgm:pt>
    <dgm:pt modelId="{5089366A-5131-4BC7-9A35-23050B5AE7CA}">
      <dgm:prSet custT="1"/>
      <dgm:spPr/>
      <dgm:t>
        <a:bodyPr/>
        <a:lstStyle/>
        <a:p>
          <a:pPr rtl="0"/>
          <a:r>
            <a:rPr lang="el-GR" sz="1800" dirty="0" smtClean="0"/>
            <a:t>Η </a:t>
          </a:r>
          <a:r>
            <a:rPr lang="el-GR" sz="1800" b="1" dirty="0" smtClean="0"/>
            <a:t>συμφωνία </a:t>
          </a:r>
          <a:r>
            <a:rPr lang="el-GR" sz="1800" dirty="0" smtClean="0"/>
            <a:t>αφορά την εσωτερική διάσταση της γνησιότητας, δηλαδή τον βαθμό στον οποίο το άτομο είναι ανοιχτό προς κάθε πλευρά των βιωμάτων του και αποδέχεται τόσο τις θετικές όσο και τις αρνητικές πλευρές τις προσωπικότητάς του. </a:t>
          </a:r>
          <a:endParaRPr lang="el-GR" sz="1800" dirty="0"/>
        </a:p>
      </dgm:t>
    </dgm:pt>
    <dgm:pt modelId="{4B5C7A17-545B-4DDF-AF51-89B0FAD83F1C}" type="parTrans" cxnId="{4E1518E6-ED90-47EC-95C0-B53EA9D3786F}">
      <dgm:prSet/>
      <dgm:spPr/>
      <dgm:t>
        <a:bodyPr/>
        <a:lstStyle/>
        <a:p>
          <a:endParaRPr lang="el-GR"/>
        </a:p>
      </dgm:t>
    </dgm:pt>
    <dgm:pt modelId="{8DB352DC-D812-4C22-AFBE-883334A15A34}" type="sibTrans" cxnId="{4E1518E6-ED90-47EC-95C0-B53EA9D3786F}">
      <dgm:prSet/>
      <dgm:spPr/>
      <dgm:t>
        <a:bodyPr/>
        <a:lstStyle/>
        <a:p>
          <a:endParaRPr lang="el-GR"/>
        </a:p>
      </dgm:t>
    </dgm:pt>
    <dgm:pt modelId="{F718EB38-02CB-49D2-908E-1B9079C522F8}">
      <dgm:prSet custT="1"/>
      <dgm:spPr/>
      <dgm:t>
        <a:bodyPr/>
        <a:lstStyle/>
        <a:p>
          <a:pPr rtl="0"/>
          <a:r>
            <a:rPr lang="el-GR" sz="1800" dirty="0" smtClean="0"/>
            <a:t>Η </a:t>
          </a:r>
          <a:r>
            <a:rPr lang="el-GR" sz="1800" b="1" dirty="0" smtClean="0"/>
            <a:t>διαφάνεια </a:t>
          </a:r>
          <a:r>
            <a:rPr lang="el-GR" sz="1800" dirty="0" smtClean="0"/>
            <a:t>αναφέρεται στην εξωτερική διάσταση της γνησιότητας, κατά την οποία το άτομο εκφράζει τα συναισθήματά του με ειλικρίνεια στον συνομιλητή του (</a:t>
          </a:r>
          <a:r>
            <a:rPr lang="el-GR" sz="1800" dirty="0" err="1" smtClean="0"/>
            <a:t>Μπρούζος</a:t>
          </a:r>
          <a:r>
            <a:rPr lang="el-GR" sz="1800" dirty="0" smtClean="0"/>
            <a:t> 2004: 258- 260).</a:t>
          </a:r>
          <a:endParaRPr lang="el-GR" sz="1800" dirty="0"/>
        </a:p>
      </dgm:t>
    </dgm:pt>
    <dgm:pt modelId="{307C81CA-839B-4FDC-8C9C-488470564B05}" type="parTrans" cxnId="{D848B32A-44D9-4DDA-B816-4B53F0673A5E}">
      <dgm:prSet/>
      <dgm:spPr/>
      <dgm:t>
        <a:bodyPr/>
        <a:lstStyle/>
        <a:p>
          <a:endParaRPr lang="el-GR"/>
        </a:p>
      </dgm:t>
    </dgm:pt>
    <dgm:pt modelId="{96F787CE-EEE3-4F34-B5F8-7EB326E3CE8E}" type="sibTrans" cxnId="{D848B32A-44D9-4DDA-B816-4B53F0673A5E}">
      <dgm:prSet/>
      <dgm:spPr/>
      <dgm:t>
        <a:bodyPr/>
        <a:lstStyle/>
        <a:p>
          <a:endParaRPr lang="el-GR"/>
        </a:p>
      </dgm:t>
    </dgm:pt>
    <dgm:pt modelId="{7D1B8E07-B8FA-428C-8621-A121EB2D9DC5}" type="pres">
      <dgm:prSet presAssocID="{B1DD0089-3052-4831-803B-435723D7C403}" presName="Name0" presStyleCnt="0">
        <dgm:presLayoutVars>
          <dgm:dir/>
          <dgm:animLvl val="lvl"/>
          <dgm:resizeHandles val="exact"/>
        </dgm:presLayoutVars>
      </dgm:prSet>
      <dgm:spPr/>
      <dgm:t>
        <a:bodyPr/>
        <a:lstStyle/>
        <a:p>
          <a:endParaRPr lang="el-GR"/>
        </a:p>
      </dgm:t>
    </dgm:pt>
    <dgm:pt modelId="{C1599559-DBDC-4219-B0F5-3405B7BB1545}" type="pres">
      <dgm:prSet presAssocID="{F8B3D419-D70B-4DCB-8DC6-79E0355C1F6A}" presName="linNode" presStyleCnt="0"/>
      <dgm:spPr/>
    </dgm:pt>
    <dgm:pt modelId="{31E27381-2C23-4DD1-86AD-D9D2574B5765}" type="pres">
      <dgm:prSet presAssocID="{F8B3D419-D70B-4DCB-8DC6-79E0355C1F6A}" presName="parentText" presStyleLbl="node1" presStyleIdx="0" presStyleCnt="2">
        <dgm:presLayoutVars>
          <dgm:chMax val="1"/>
          <dgm:bulletEnabled val="1"/>
        </dgm:presLayoutVars>
      </dgm:prSet>
      <dgm:spPr/>
      <dgm:t>
        <a:bodyPr/>
        <a:lstStyle/>
        <a:p>
          <a:endParaRPr lang="el-GR"/>
        </a:p>
      </dgm:t>
    </dgm:pt>
    <dgm:pt modelId="{26163323-6F77-4B8F-B105-A08B736128F7}" type="pres">
      <dgm:prSet presAssocID="{F8B3D419-D70B-4DCB-8DC6-79E0355C1F6A}" presName="descendantText" presStyleLbl="alignAccFollowNode1" presStyleIdx="0" presStyleCnt="2" custScaleX="102916" custScaleY="109475">
        <dgm:presLayoutVars>
          <dgm:bulletEnabled val="1"/>
        </dgm:presLayoutVars>
      </dgm:prSet>
      <dgm:spPr/>
      <dgm:t>
        <a:bodyPr/>
        <a:lstStyle/>
        <a:p>
          <a:endParaRPr lang="el-GR"/>
        </a:p>
      </dgm:t>
    </dgm:pt>
    <dgm:pt modelId="{8A024F2F-0E2B-4118-BFA5-68469B2264E2}" type="pres">
      <dgm:prSet presAssocID="{B062C112-0E10-46AD-A970-CDCB4DE08604}" presName="sp" presStyleCnt="0"/>
      <dgm:spPr/>
    </dgm:pt>
    <dgm:pt modelId="{6C900106-B771-45D7-A2AF-81AE3F6D2E7E}" type="pres">
      <dgm:prSet presAssocID="{4CF2353C-9426-4B91-B629-7C792C2FCC8D}" presName="linNode" presStyleCnt="0"/>
      <dgm:spPr/>
    </dgm:pt>
    <dgm:pt modelId="{61C52E88-55B4-4F99-AA83-ECEDD265A847}" type="pres">
      <dgm:prSet presAssocID="{4CF2353C-9426-4B91-B629-7C792C2FCC8D}" presName="parentText" presStyleLbl="node1" presStyleIdx="1" presStyleCnt="2" custScaleY="133240" custLinFactNeighborY="-3928">
        <dgm:presLayoutVars>
          <dgm:chMax val="1"/>
          <dgm:bulletEnabled val="1"/>
        </dgm:presLayoutVars>
      </dgm:prSet>
      <dgm:spPr/>
      <dgm:t>
        <a:bodyPr/>
        <a:lstStyle/>
        <a:p>
          <a:endParaRPr lang="el-GR"/>
        </a:p>
      </dgm:t>
    </dgm:pt>
    <dgm:pt modelId="{7A00D0D7-03E5-4780-A01E-49BEC94A84E2}" type="pres">
      <dgm:prSet presAssocID="{4CF2353C-9426-4B91-B629-7C792C2FCC8D}" presName="descendantText" presStyleLbl="alignAccFollowNode1" presStyleIdx="1" presStyleCnt="2" custScaleX="105685" custScaleY="193467">
        <dgm:presLayoutVars>
          <dgm:bulletEnabled val="1"/>
        </dgm:presLayoutVars>
      </dgm:prSet>
      <dgm:spPr/>
      <dgm:t>
        <a:bodyPr/>
        <a:lstStyle/>
        <a:p>
          <a:endParaRPr lang="el-GR"/>
        </a:p>
      </dgm:t>
    </dgm:pt>
  </dgm:ptLst>
  <dgm:cxnLst>
    <dgm:cxn modelId="{D848B32A-44D9-4DDA-B816-4B53F0673A5E}" srcId="{4CF2353C-9426-4B91-B629-7C792C2FCC8D}" destId="{F718EB38-02CB-49D2-908E-1B9079C522F8}" srcOrd="1" destOrd="0" parTransId="{307C81CA-839B-4FDC-8C9C-488470564B05}" sibTransId="{96F787CE-EEE3-4F34-B5F8-7EB326E3CE8E}"/>
    <dgm:cxn modelId="{2AED684D-7A22-42EA-8FBF-FF281D6EFBF5}" type="presOf" srcId="{F8B3D419-D70B-4DCB-8DC6-79E0355C1F6A}" destId="{31E27381-2C23-4DD1-86AD-D9D2574B5765}" srcOrd="0" destOrd="0" presId="urn:microsoft.com/office/officeart/2005/8/layout/vList5"/>
    <dgm:cxn modelId="{5C2E3DA7-4DB6-4EC7-8A18-6D3B9A093B10}" srcId="{B1DD0089-3052-4831-803B-435723D7C403}" destId="{F8B3D419-D70B-4DCB-8DC6-79E0355C1F6A}" srcOrd="0" destOrd="0" parTransId="{839FFF88-F3F3-47AE-9695-F27FE5DDFA44}" sibTransId="{B062C112-0E10-46AD-A970-CDCB4DE08604}"/>
    <dgm:cxn modelId="{CF530D1C-3625-4543-A8C1-AB1E99190D2B}" srcId="{B1DD0089-3052-4831-803B-435723D7C403}" destId="{4CF2353C-9426-4B91-B629-7C792C2FCC8D}" srcOrd="1" destOrd="0" parTransId="{1272ECEB-7106-4529-9086-80C766471CF8}" sibTransId="{E18CF2EA-CAA9-433E-B010-334EA2307AFF}"/>
    <dgm:cxn modelId="{812DF6C6-3032-4291-BA31-2C47465645F1}" type="presOf" srcId="{4CF2353C-9426-4B91-B629-7C792C2FCC8D}" destId="{61C52E88-55B4-4F99-AA83-ECEDD265A847}" srcOrd="0" destOrd="0" presId="urn:microsoft.com/office/officeart/2005/8/layout/vList5"/>
    <dgm:cxn modelId="{79856D46-0E7C-45B8-B400-926981C5D6FC}" type="presOf" srcId="{8E292BAA-2892-4EF0-B3CD-AD7F425BF4DB}" destId="{26163323-6F77-4B8F-B105-A08B736128F7}" srcOrd="0" destOrd="0" presId="urn:microsoft.com/office/officeart/2005/8/layout/vList5"/>
    <dgm:cxn modelId="{A05B1199-2371-4113-9C32-E845478351F0}" srcId="{F8B3D419-D70B-4DCB-8DC6-79E0355C1F6A}" destId="{8E292BAA-2892-4EF0-B3CD-AD7F425BF4DB}" srcOrd="0" destOrd="0" parTransId="{72A8541E-9556-4FC1-BE67-CF5F32A43C7F}" sibTransId="{B80C8262-8FAE-4249-972A-9572DBDD4F1E}"/>
    <dgm:cxn modelId="{CE70E9E2-4B60-4195-B435-2CC0056B62F4}" type="presOf" srcId="{B1DD0089-3052-4831-803B-435723D7C403}" destId="{7D1B8E07-B8FA-428C-8621-A121EB2D9DC5}" srcOrd="0" destOrd="0" presId="urn:microsoft.com/office/officeart/2005/8/layout/vList5"/>
    <dgm:cxn modelId="{BCCC3D90-5E70-4758-8CA0-8FA991B525E2}" type="presOf" srcId="{F718EB38-02CB-49D2-908E-1B9079C522F8}" destId="{7A00D0D7-03E5-4780-A01E-49BEC94A84E2}" srcOrd="0" destOrd="1" presId="urn:microsoft.com/office/officeart/2005/8/layout/vList5"/>
    <dgm:cxn modelId="{798138F7-D88C-46D0-8FF7-2B3E7C89BAC0}" type="presOf" srcId="{5089366A-5131-4BC7-9A35-23050B5AE7CA}" destId="{7A00D0D7-03E5-4780-A01E-49BEC94A84E2}" srcOrd="0" destOrd="0" presId="urn:microsoft.com/office/officeart/2005/8/layout/vList5"/>
    <dgm:cxn modelId="{4E1518E6-ED90-47EC-95C0-B53EA9D3786F}" srcId="{4CF2353C-9426-4B91-B629-7C792C2FCC8D}" destId="{5089366A-5131-4BC7-9A35-23050B5AE7CA}" srcOrd="0" destOrd="0" parTransId="{4B5C7A17-545B-4DDF-AF51-89B0FAD83F1C}" sibTransId="{8DB352DC-D812-4C22-AFBE-883334A15A34}"/>
    <dgm:cxn modelId="{2C638C8D-9835-432F-BA07-DF67E6B7AB1C}" type="presParOf" srcId="{7D1B8E07-B8FA-428C-8621-A121EB2D9DC5}" destId="{C1599559-DBDC-4219-B0F5-3405B7BB1545}" srcOrd="0" destOrd="0" presId="urn:microsoft.com/office/officeart/2005/8/layout/vList5"/>
    <dgm:cxn modelId="{E1067916-E537-49FB-A860-C5A0CB861795}" type="presParOf" srcId="{C1599559-DBDC-4219-B0F5-3405B7BB1545}" destId="{31E27381-2C23-4DD1-86AD-D9D2574B5765}" srcOrd="0" destOrd="0" presId="urn:microsoft.com/office/officeart/2005/8/layout/vList5"/>
    <dgm:cxn modelId="{1A5CC06F-696F-4B86-B770-1A15DF7CD8A8}" type="presParOf" srcId="{C1599559-DBDC-4219-B0F5-3405B7BB1545}" destId="{26163323-6F77-4B8F-B105-A08B736128F7}" srcOrd="1" destOrd="0" presId="urn:microsoft.com/office/officeart/2005/8/layout/vList5"/>
    <dgm:cxn modelId="{98AB18DD-BD48-4977-8A52-95E04C7674C4}" type="presParOf" srcId="{7D1B8E07-B8FA-428C-8621-A121EB2D9DC5}" destId="{8A024F2F-0E2B-4118-BFA5-68469B2264E2}" srcOrd="1" destOrd="0" presId="urn:microsoft.com/office/officeart/2005/8/layout/vList5"/>
    <dgm:cxn modelId="{431AEE06-84AB-4E8E-B4A9-18298D543BE8}" type="presParOf" srcId="{7D1B8E07-B8FA-428C-8621-A121EB2D9DC5}" destId="{6C900106-B771-45D7-A2AF-81AE3F6D2E7E}" srcOrd="2" destOrd="0" presId="urn:microsoft.com/office/officeart/2005/8/layout/vList5"/>
    <dgm:cxn modelId="{AABE7756-243F-4755-8417-8E845B4AB37F}" type="presParOf" srcId="{6C900106-B771-45D7-A2AF-81AE3F6D2E7E}" destId="{61C52E88-55B4-4F99-AA83-ECEDD265A847}" srcOrd="0" destOrd="0" presId="urn:microsoft.com/office/officeart/2005/8/layout/vList5"/>
    <dgm:cxn modelId="{D19A0CD0-4740-4E51-BF94-7577792AC001}" type="presParOf" srcId="{6C900106-B771-45D7-A2AF-81AE3F6D2E7E}" destId="{7A00D0D7-03E5-4780-A01E-49BEC94A84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E497772-806B-4146-B9BF-CDEAD25D1B2A}"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l-GR"/>
        </a:p>
      </dgm:t>
    </dgm:pt>
    <dgm:pt modelId="{18A10422-FECF-4091-8E2F-EA230167D5C4}">
      <dgm:prSet/>
      <dgm:spPr/>
      <dgm:t>
        <a:bodyPr/>
        <a:lstStyle/>
        <a:p>
          <a:r>
            <a:rPr lang="el-GR" b="1" dirty="0" smtClean="0"/>
            <a:t>2</a:t>
          </a:r>
          <a:r>
            <a:rPr lang="el-GR" b="1" baseline="30000" dirty="0" smtClean="0"/>
            <a:t>η</a:t>
          </a:r>
          <a:r>
            <a:rPr lang="el-GR" b="1" dirty="0" smtClean="0"/>
            <a:t> δραστηριότητα</a:t>
          </a:r>
          <a:endParaRPr lang="el-GR" b="1" dirty="0"/>
        </a:p>
      </dgm:t>
    </dgm:pt>
    <dgm:pt modelId="{EC9B9EDF-F77C-45DA-8B4A-C411FFDE88AC}" type="parTrans" cxnId="{0F664CF8-259A-47A3-8F14-FF4D2F9F41A7}">
      <dgm:prSet/>
      <dgm:spPr/>
      <dgm:t>
        <a:bodyPr/>
        <a:lstStyle/>
        <a:p>
          <a:endParaRPr lang="el-GR"/>
        </a:p>
      </dgm:t>
    </dgm:pt>
    <dgm:pt modelId="{5C1E5DBE-A969-4F19-8125-5C5111DEE5CA}" type="sibTrans" cxnId="{0F664CF8-259A-47A3-8F14-FF4D2F9F41A7}">
      <dgm:prSet/>
      <dgm:spPr/>
      <dgm:t>
        <a:bodyPr/>
        <a:lstStyle/>
        <a:p>
          <a:endParaRPr lang="el-GR"/>
        </a:p>
      </dgm:t>
    </dgm:pt>
    <dgm:pt modelId="{B5B53F58-F0FF-499B-B287-03D17B4EEC87}" type="pres">
      <dgm:prSet presAssocID="{DE497772-806B-4146-B9BF-CDEAD25D1B2A}" presName="Name0" presStyleCnt="0">
        <dgm:presLayoutVars>
          <dgm:chMax/>
          <dgm:chPref/>
          <dgm:dir/>
          <dgm:animLvl val="lvl"/>
        </dgm:presLayoutVars>
      </dgm:prSet>
      <dgm:spPr/>
      <dgm:t>
        <a:bodyPr/>
        <a:lstStyle/>
        <a:p>
          <a:endParaRPr lang="el-GR"/>
        </a:p>
      </dgm:t>
    </dgm:pt>
    <dgm:pt modelId="{3763AA9F-7A90-4BA6-859D-6D74FB232AD0}" type="pres">
      <dgm:prSet presAssocID="{18A10422-FECF-4091-8E2F-EA230167D5C4}" presName="composite" presStyleCnt="0"/>
      <dgm:spPr/>
    </dgm:pt>
    <dgm:pt modelId="{786151B7-05A4-44FD-B91B-829965DA4EAC}" type="pres">
      <dgm:prSet presAssocID="{18A10422-FECF-4091-8E2F-EA230167D5C4}" presName="ParentAccentShape" presStyleLbl="trBgShp" presStyleIdx="0" presStyleCnt="1"/>
      <dgm:spPr/>
    </dgm:pt>
    <dgm:pt modelId="{467F445C-F97A-4E43-929F-2AD8B44662D7}" type="pres">
      <dgm:prSet presAssocID="{18A10422-FECF-4091-8E2F-EA230167D5C4}" presName="ParentText" presStyleLbl="revTx" presStyleIdx="0" presStyleCnt="2" custScaleY="222751">
        <dgm:presLayoutVars>
          <dgm:chMax val="1"/>
          <dgm:chPref val="1"/>
          <dgm:bulletEnabled val="1"/>
        </dgm:presLayoutVars>
      </dgm:prSet>
      <dgm:spPr/>
      <dgm:t>
        <a:bodyPr/>
        <a:lstStyle/>
        <a:p>
          <a:endParaRPr lang="el-GR"/>
        </a:p>
      </dgm:t>
    </dgm:pt>
    <dgm:pt modelId="{76950939-AA34-43BE-A2D5-5F1F69EB1B56}" type="pres">
      <dgm:prSet presAssocID="{18A10422-FECF-4091-8E2F-EA230167D5C4}" presName="ChildText" presStyleLbl="revTx" presStyleIdx="1" presStyleCnt="2">
        <dgm:presLayoutVars>
          <dgm:chMax val="0"/>
          <dgm:chPref val="0"/>
        </dgm:presLayoutVars>
      </dgm:prSet>
      <dgm:spPr/>
    </dgm:pt>
    <dgm:pt modelId="{AA390B1A-8813-4B48-BEBB-309F7F4861F8}" type="pres">
      <dgm:prSet presAssocID="{18A10422-FECF-4091-8E2F-EA230167D5C4}" presName="ChildAccentShape" presStyleLbl="trBgShp" presStyleIdx="0" presStyleCnt="1"/>
      <dgm:spPr/>
    </dgm:pt>
    <dgm:pt modelId="{575C7961-153F-4753-B330-9BEACCFA19BB}" type="pres">
      <dgm:prSet presAssocID="{18A10422-FECF-4091-8E2F-EA230167D5C4}" presName="Image" presStyleLbl="alignImgPlace1" presStyleIdx="0" presStyleCnt="1"/>
      <dgm:spPr>
        <a:blipFill rotWithShape="1">
          <a:blip xmlns:r="http://schemas.openxmlformats.org/officeDocument/2006/relationships" r:embed="rId1"/>
          <a:stretch>
            <a:fillRect/>
          </a:stretch>
        </a:blipFill>
      </dgm:spPr>
      <dgm:t>
        <a:bodyPr/>
        <a:lstStyle/>
        <a:p>
          <a:endParaRPr lang="el-GR"/>
        </a:p>
      </dgm:t>
    </dgm:pt>
  </dgm:ptLst>
  <dgm:cxnLst>
    <dgm:cxn modelId="{0F664CF8-259A-47A3-8F14-FF4D2F9F41A7}" srcId="{DE497772-806B-4146-B9BF-CDEAD25D1B2A}" destId="{18A10422-FECF-4091-8E2F-EA230167D5C4}" srcOrd="0" destOrd="0" parTransId="{EC9B9EDF-F77C-45DA-8B4A-C411FFDE88AC}" sibTransId="{5C1E5DBE-A969-4F19-8125-5C5111DEE5CA}"/>
    <dgm:cxn modelId="{20D9B2D8-90D3-4157-8D06-42F3E1FB4BF7}" type="presOf" srcId="{DE497772-806B-4146-B9BF-CDEAD25D1B2A}" destId="{B5B53F58-F0FF-499B-B287-03D17B4EEC87}" srcOrd="0" destOrd="0" presId="urn:microsoft.com/office/officeart/2009/3/layout/SnapshotPictureList"/>
    <dgm:cxn modelId="{DE211375-25E7-4BD2-BFE9-EE7514AD2DF0}" type="presOf" srcId="{18A10422-FECF-4091-8E2F-EA230167D5C4}" destId="{467F445C-F97A-4E43-929F-2AD8B44662D7}" srcOrd="0" destOrd="0" presId="urn:microsoft.com/office/officeart/2009/3/layout/SnapshotPictureList"/>
    <dgm:cxn modelId="{1FC48D88-D131-4DBA-AA78-635D8A9DA16B}" type="presParOf" srcId="{B5B53F58-F0FF-499B-B287-03D17B4EEC87}" destId="{3763AA9F-7A90-4BA6-859D-6D74FB232AD0}" srcOrd="0" destOrd="0" presId="urn:microsoft.com/office/officeart/2009/3/layout/SnapshotPictureList"/>
    <dgm:cxn modelId="{EC175552-4A86-44B9-9725-68BA0CBFFB6E}" type="presParOf" srcId="{3763AA9F-7A90-4BA6-859D-6D74FB232AD0}" destId="{786151B7-05A4-44FD-B91B-829965DA4EAC}" srcOrd="0" destOrd="0" presId="urn:microsoft.com/office/officeart/2009/3/layout/SnapshotPictureList"/>
    <dgm:cxn modelId="{6DA54460-C790-455F-BA6A-56E46188A170}" type="presParOf" srcId="{3763AA9F-7A90-4BA6-859D-6D74FB232AD0}" destId="{467F445C-F97A-4E43-929F-2AD8B44662D7}" srcOrd="1" destOrd="0" presId="urn:microsoft.com/office/officeart/2009/3/layout/SnapshotPictureList"/>
    <dgm:cxn modelId="{AAA94BF5-D1AA-42BA-87F7-588389D62AFB}" type="presParOf" srcId="{3763AA9F-7A90-4BA6-859D-6D74FB232AD0}" destId="{76950939-AA34-43BE-A2D5-5F1F69EB1B56}" srcOrd="2" destOrd="0" presId="urn:microsoft.com/office/officeart/2009/3/layout/SnapshotPictureList"/>
    <dgm:cxn modelId="{FDAA27FF-A84A-4091-98E4-A84E92960819}" type="presParOf" srcId="{3763AA9F-7A90-4BA6-859D-6D74FB232AD0}" destId="{AA390B1A-8813-4B48-BEBB-309F7F4861F8}" srcOrd="3" destOrd="0" presId="urn:microsoft.com/office/officeart/2009/3/layout/SnapshotPictureList"/>
    <dgm:cxn modelId="{56D45FDA-E3BF-4D35-BF65-EE6C5F034FFB}" type="presParOf" srcId="{3763AA9F-7A90-4BA6-859D-6D74FB232AD0}" destId="{575C7961-153F-4753-B330-9BEACCFA19B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E497772-806B-4146-B9BF-CDEAD25D1B2A}"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l-GR"/>
        </a:p>
      </dgm:t>
    </dgm:pt>
    <dgm:pt modelId="{18A10422-FECF-4091-8E2F-EA230167D5C4}">
      <dgm:prSet/>
      <dgm:spPr/>
      <dgm:t>
        <a:bodyPr/>
        <a:lstStyle/>
        <a:p>
          <a:r>
            <a:rPr lang="el-GR" b="1" dirty="0" smtClean="0"/>
            <a:t>Διεπιστημονική</a:t>
          </a:r>
          <a:r>
            <a:rPr lang="el-GR" b="1" baseline="0" dirty="0" smtClean="0"/>
            <a:t> συνεργασία</a:t>
          </a:r>
          <a:endParaRPr lang="el-GR" b="1" dirty="0"/>
        </a:p>
      </dgm:t>
    </dgm:pt>
    <dgm:pt modelId="{EC9B9EDF-F77C-45DA-8B4A-C411FFDE88AC}" type="parTrans" cxnId="{0F664CF8-259A-47A3-8F14-FF4D2F9F41A7}">
      <dgm:prSet/>
      <dgm:spPr/>
      <dgm:t>
        <a:bodyPr/>
        <a:lstStyle/>
        <a:p>
          <a:endParaRPr lang="el-GR"/>
        </a:p>
      </dgm:t>
    </dgm:pt>
    <dgm:pt modelId="{5C1E5DBE-A969-4F19-8125-5C5111DEE5CA}" type="sibTrans" cxnId="{0F664CF8-259A-47A3-8F14-FF4D2F9F41A7}">
      <dgm:prSet/>
      <dgm:spPr/>
      <dgm:t>
        <a:bodyPr/>
        <a:lstStyle/>
        <a:p>
          <a:endParaRPr lang="el-GR"/>
        </a:p>
      </dgm:t>
    </dgm:pt>
    <dgm:pt modelId="{B5B53F58-F0FF-499B-B287-03D17B4EEC87}" type="pres">
      <dgm:prSet presAssocID="{DE497772-806B-4146-B9BF-CDEAD25D1B2A}" presName="Name0" presStyleCnt="0">
        <dgm:presLayoutVars>
          <dgm:chMax/>
          <dgm:chPref/>
          <dgm:dir/>
          <dgm:animLvl val="lvl"/>
        </dgm:presLayoutVars>
      </dgm:prSet>
      <dgm:spPr/>
      <dgm:t>
        <a:bodyPr/>
        <a:lstStyle/>
        <a:p>
          <a:endParaRPr lang="el-GR"/>
        </a:p>
      </dgm:t>
    </dgm:pt>
    <dgm:pt modelId="{3763AA9F-7A90-4BA6-859D-6D74FB232AD0}" type="pres">
      <dgm:prSet presAssocID="{18A10422-FECF-4091-8E2F-EA230167D5C4}" presName="composite" presStyleCnt="0"/>
      <dgm:spPr/>
    </dgm:pt>
    <dgm:pt modelId="{786151B7-05A4-44FD-B91B-829965DA4EAC}" type="pres">
      <dgm:prSet presAssocID="{18A10422-FECF-4091-8E2F-EA230167D5C4}" presName="ParentAccentShape" presStyleLbl="trBgShp" presStyleIdx="0" presStyleCnt="1"/>
      <dgm:spPr/>
    </dgm:pt>
    <dgm:pt modelId="{467F445C-F97A-4E43-929F-2AD8B44662D7}" type="pres">
      <dgm:prSet presAssocID="{18A10422-FECF-4091-8E2F-EA230167D5C4}" presName="ParentText" presStyleLbl="revTx" presStyleIdx="0" presStyleCnt="2" custScaleY="222751">
        <dgm:presLayoutVars>
          <dgm:chMax val="1"/>
          <dgm:chPref val="1"/>
          <dgm:bulletEnabled val="1"/>
        </dgm:presLayoutVars>
      </dgm:prSet>
      <dgm:spPr/>
      <dgm:t>
        <a:bodyPr/>
        <a:lstStyle/>
        <a:p>
          <a:endParaRPr lang="el-GR"/>
        </a:p>
      </dgm:t>
    </dgm:pt>
    <dgm:pt modelId="{76950939-AA34-43BE-A2D5-5F1F69EB1B56}" type="pres">
      <dgm:prSet presAssocID="{18A10422-FECF-4091-8E2F-EA230167D5C4}" presName="ChildText" presStyleLbl="revTx" presStyleIdx="1" presStyleCnt="2">
        <dgm:presLayoutVars>
          <dgm:chMax val="0"/>
          <dgm:chPref val="0"/>
        </dgm:presLayoutVars>
      </dgm:prSet>
      <dgm:spPr/>
    </dgm:pt>
    <dgm:pt modelId="{AA390B1A-8813-4B48-BEBB-309F7F4861F8}" type="pres">
      <dgm:prSet presAssocID="{18A10422-FECF-4091-8E2F-EA230167D5C4}" presName="ChildAccentShape" presStyleLbl="trBgShp" presStyleIdx="0" presStyleCnt="1"/>
      <dgm:spPr/>
    </dgm:pt>
    <dgm:pt modelId="{575C7961-153F-4753-B330-9BEACCFA19BB}" type="pres">
      <dgm:prSet presAssocID="{18A10422-FECF-4091-8E2F-EA230167D5C4}" presName="Image" presStyleLbl="alignImgPlace1" presStyleIdx="0" presStyleCnt="1"/>
      <dgm:spPr>
        <a:blipFill rotWithShape="1">
          <a:blip xmlns:r="http://schemas.openxmlformats.org/officeDocument/2006/relationships" r:embed="rId1"/>
          <a:stretch>
            <a:fillRect/>
          </a:stretch>
        </a:blipFill>
      </dgm:spPr>
      <dgm:t>
        <a:bodyPr/>
        <a:lstStyle/>
        <a:p>
          <a:endParaRPr lang="el-GR"/>
        </a:p>
      </dgm:t>
    </dgm:pt>
  </dgm:ptLst>
  <dgm:cxnLst>
    <dgm:cxn modelId="{0F664CF8-259A-47A3-8F14-FF4D2F9F41A7}" srcId="{DE497772-806B-4146-B9BF-CDEAD25D1B2A}" destId="{18A10422-FECF-4091-8E2F-EA230167D5C4}" srcOrd="0" destOrd="0" parTransId="{EC9B9EDF-F77C-45DA-8B4A-C411FFDE88AC}" sibTransId="{5C1E5DBE-A969-4F19-8125-5C5111DEE5CA}"/>
    <dgm:cxn modelId="{4585B0C4-FB5D-404F-AF64-1BB10ACDA499}" type="presOf" srcId="{DE497772-806B-4146-B9BF-CDEAD25D1B2A}" destId="{B5B53F58-F0FF-499B-B287-03D17B4EEC87}" srcOrd="0" destOrd="0" presId="urn:microsoft.com/office/officeart/2009/3/layout/SnapshotPictureList"/>
    <dgm:cxn modelId="{DEB29083-9D36-4306-9581-BCD0B2889FF5}" type="presOf" srcId="{18A10422-FECF-4091-8E2F-EA230167D5C4}" destId="{467F445C-F97A-4E43-929F-2AD8B44662D7}" srcOrd="0" destOrd="0" presId="urn:microsoft.com/office/officeart/2009/3/layout/SnapshotPictureList"/>
    <dgm:cxn modelId="{296646BF-CB95-40BB-B934-46F9095DD4AD}" type="presParOf" srcId="{B5B53F58-F0FF-499B-B287-03D17B4EEC87}" destId="{3763AA9F-7A90-4BA6-859D-6D74FB232AD0}" srcOrd="0" destOrd="0" presId="urn:microsoft.com/office/officeart/2009/3/layout/SnapshotPictureList"/>
    <dgm:cxn modelId="{E86477FF-F7DA-4C7B-A898-7447234AADF4}" type="presParOf" srcId="{3763AA9F-7A90-4BA6-859D-6D74FB232AD0}" destId="{786151B7-05A4-44FD-B91B-829965DA4EAC}" srcOrd="0" destOrd="0" presId="urn:microsoft.com/office/officeart/2009/3/layout/SnapshotPictureList"/>
    <dgm:cxn modelId="{6D6E2716-050A-48BE-8486-E111B02D8BC8}" type="presParOf" srcId="{3763AA9F-7A90-4BA6-859D-6D74FB232AD0}" destId="{467F445C-F97A-4E43-929F-2AD8B44662D7}" srcOrd="1" destOrd="0" presId="urn:microsoft.com/office/officeart/2009/3/layout/SnapshotPictureList"/>
    <dgm:cxn modelId="{78AE5AFF-B181-4D14-8B19-8AA7CA2ACA8E}" type="presParOf" srcId="{3763AA9F-7A90-4BA6-859D-6D74FB232AD0}" destId="{76950939-AA34-43BE-A2D5-5F1F69EB1B56}" srcOrd="2" destOrd="0" presId="urn:microsoft.com/office/officeart/2009/3/layout/SnapshotPictureList"/>
    <dgm:cxn modelId="{BECFF43B-9B0F-4C70-B8B3-126C01DB08A8}" type="presParOf" srcId="{3763AA9F-7A90-4BA6-859D-6D74FB232AD0}" destId="{AA390B1A-8813-4B48-BEBB-309F7F4861F8}" srcOrd="3" destOrd="0" presId="urn:microsoft.com/office/officeart/2009/3/layout/SnapshotPictureList"/>
    <dgm:cxn modelId="{621B1C53-4258-408A-803B-10039B98D555}" type="presParOf" srcId="{3763AA9F-7A90-4BA6-859D-6D74FB232AD0}" destId="{575C7961-153F-4753-B330-9BEACCFA19B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DBAAC35-E8C3-4DE5-958D-6BB925CEA1E0}" type="doc">
      <dgm:prSet loTypeId="urn:microsoft.com/office/officeart/2008/layout/RadialCluster" loCatId="relationship" qsTypeId="urn:microsoft.com/office/officeart/2005/8/quickstyle/simple5" qsCatId="simple" csTypeId="urn:microsoft.com/office/officeart/2005/8/colors/accent1_4" csCatId="accent1" phldr="1"/>
      <dgm:spPr/>
      <dgm:t>
        <a:bodyPr/>
        <a:lstStyle/>
        <a:p>
          <a:endParaRPr lang="el-GR"/>
        </a:p>
      </dgm:t>
    </dgm:pt>
    <dgm:pt modelId="{9536D0ED-32BE-4005-8996-310E576D1205}">
      <dgm:prSet/>
      <dgm:spPr/>
      <dgm:t>
        <a:bodyPr/>
        <a:lstStyle/>
        <a:p>
          <a:pPr rtl="0"/>
          <a:r>
            <a:rPr lang="el-GR" dirty="0" smtClean="0"/>
            <a:t>…αφορά στην από </a:t>
          </a:r>
          <a:r>
            <a:rPr lang="el-GR" b="1" u="sng" dirty="0" smtClean="0"/>
            <a:t>κοινού</a:t>
          </a:r>
          <a:endParaRPr lang="el-GR" b="1" u="sng" dirty="0"/>
        </a:p>
      </dgm:t>
    </dgm:pt>
    <dgm:pt modelId="{1D2ABEDB-4C49-4D5B-B8E0-E068F0C98282}" type="parTrans" cxnId="{7FB96F33-B46A-458D-86E5-CC856A8AD3CA}">
      <dgm:prSet/>
      <dgm:spPr/>
      <dgm:t>
        <a:bodyPr/>
        <a:lstStyle/>
        <a:p>
          <a:endParaRPr lang="el-GR"/>
        </a:p>
      </dgm:t>
    </dgm:pt>
    <dgm:pt modelId="{E77A9542-FEDE-4F99-BEEC-B64730910D9F}" type="sibTrans" cxnId="{7FB96F33-B46A-458D-86E5-CC856A8AD3CA}">
      <dgm:prSet/>
      <dgm:spPr/>
      <dgm:t>
        <a:bodyPr/>
        <a:lstStyle/>
        <a:p>
          <a:endParaRPr lang="el-GR"/>
        </a:p>
      </dgm:t>
    </dgm:pt>
    <dgm:pt modelId="{FAEE2550-2FDF-4B6B-AEED-2FEC57342CC7}">
      <dgm:prSet/>
      <dgm:spPr/>
      <dgm:t>
        <a:bodyPr/>
        <a:lstStyle/>
        <a:p>
          <a:pPr rtl="0"/>
          <a:r>
            <a:rPr lang="el-GR" b="1" dirty="0" smtClean="0"/>
            <a:t>σχεδίαση </a:t>
          </a:r>
          <a:endParaRPr lang="el-GR" dirty="0"/>
        </a:p>
      </dgm:t>
    </dgm:pt>
    <dgm:pt modelId="{9EF13485-D66D-44E3-B4B0-D7AC4792F58E}" type="parTrans" cxnId="{64600237-0DF2-4093-A626-7D4211621D26}">
      <dgm:prSet/>
      <dgm:spPr/>
      <dgm:t>
        <a:bodyPr/>
        <a:lstStyle/>
        <a:p>
          <a:endParaRPr lang="el-GR"/>
        </a:p>
      </dgm:t>
    </dgm:pt>
    <dgm:pt modelId="{149C9A6F-7430-496E-94D6-7BD8D4B153C2}" type="sibTrans" cxnId="{64600237-0DF2-4093-A626-7D4211621D26}">
      <dgm:prSet/>
      <dgm:spPr/>
      <dgm:t>
        <a:bodyPr/>
        <a:lstStyle/>
        <a:p>
          <a:endParaRPr lang="el-GR"/>
        </a:p>
      </dgm:t>
    </dgm:pt>
    <dgm:pt modelId="{4249A160-8C65-4F7F-A8C3-392007D4B87C}">
      <dgm:prSet/>
      <dgm:spPr/>
      <dgm:t>
        <a:bodyPr/>
        <a:lstStyle/>
        <a:p>
          <a:pPr rtl="0"/>
          <a:r>
            <a:rPr lang="el-GR" b="1" dirty="0" smtClean="0"/>
            <a:t>λήψη αποφάσεων</a:t>
          </a:r>
          <a:endParaRPr lang="el-GR" dirty="0"/>
        </a:p>
      </dgm:t>
    </dgm:pt>
    <dgm:pt modelId="{E2C6104D-3C9E-4DAD-BA36-4F652AA5344E}" type="parTrans" cxnId="{003B600C-670F-4BBE-A2B2-CA9E176EFFE9}">
      <dgm:prSet/>
      <dgm:spPr/>
      <dgm:t>
        <a:bodyPr/>
        <a:lstStyle/>
        <a:p>
          <a:endParaRPr lang="el-GR"/>
        </a:p>
      </dgm:t>
    </dgm:pt>
    <dgm:pt modelId="{3A8B232A-7BA0-430A-A4E6-7EA789C4D1E9}" type="sibTrans" cxnId="{003B600C-670F-4BBE-A2B2-CA9E176EFFE9}">
      <dgm:prSet/>
      <dgm:spPr/>
      <dgm:t>
        <a:bodyPr/>
        <a:lstStyle/>
        <a:p>
          <a:endParaRPr lang="el-GR"/>
        </a:p>
      </dgm:t>
    </dgm:pt>
    <dgm:pt modelId="{0E0E1B23-A98E-4935-BD06-BB08A8AC7662}">
      <dgm:prSet/>
      <dgm:spPr/>
      <dgm:t>
        <a:bodyPr/>
        <a:lstStyle/>
        <a:p>
          <a:pPr rtl="0"/>
          <a:r>
            <a:rPr lang="el-GR" b="1" dirty="0" smtClean="0"/>
            <a:t>λύση προβλημάτων</a:t>
          </a:r>
          <a:endParaRPr lang="el-GR" dirty="0"/>
        </a:p>
      </dgm:t>
    </dgm:pt>
    <dgm:pt modelId="{AAC473B6-0368-4D03-8F60-FCB94B4D1279}" type="parTrans" cxnId="{73E5D6F3-0D42-4C79-946A-AE829C788817}">
      <dgm:prSet/>
      <dgm:spPr/>
      <dgm:t>
        <a:bodyPr/>
        <a:lstStyle/>
        <a:p>
          <a:endParaRPr lang="el-GR"/>
        </a:p>
      </dgm:t>
    </dgm:pt>
    <dgm:pt modelId="{9AB78614-4625-4612-AEBE-D28921B4526E}" type="sibTrans" cxnId="{73E5D6F3-0D42-4C79-946A-AE829C788817}">
      <dgm:prSet/>
      <dgm:spPr/>
      <dgm:t>
        <a:bodyPr/>
        <a:lstStyle/>
        <a:p>
          <a:endParaRPr lang="el-GR"/>
        </a:p>
      </dgm:t>
    </dgm:pt>
    <dgm:pt modelId="{3B81ED2F-F8E9-4041-B9F4-48DC80786BAC}" type="pres">
      <dgm:prSet presAssocID="{9DBAAC35-E8C3-4DE5-958D-6BB925CEA1E0}" presName="Name0" presStyleCnt="0">
        <dgm:presLayoutVars>
          <dgm:chMax val="1"/>
          <dgm:chPref val="1"/>
          <dgm:dir/>
          <dgm:animOne val="branch"/>
          <dgm:animLvl val="lvl"/>
        </dgm:presLayoutVars>
      </dgm:prSet>
      <dgm:spPr/>
      <dgm:t>
        <a:bodyPr/>
        <a:lstStyle/>
        <a:p>
          <a:endParaRPr lang="el-GR"/>
        </a:p>
      </dgm:t>
    </dgm:pt>
    <dgm:pt modelId="{9B26D69E-C26D-4E5B-9DE8-72A601FC1B60}" type="pres">
      <dgm:prSet presAssocID="{9536D0ED-32BE-4005-8996-310E576D1205}" presName="singleCycle" presStyleCnt="0"/>
      <dgm:spPr/>
    </dgm:pt>
    <dgm:pt modelId="{86448D50-26CF-43D0-9D16-7DAC821FC839}" type="pres">
      <dgm:prSet presAssocID="{9536D0ED-32BE-4005-8996-310E576D1205}" presName="singleCenter" presStyleLbl="node1" presStyleIdx="0" presStyleCnt="4">
        <dgm:presLayoutVars>
          <dgm:chMax val="7"/>
          <dgm:chPref val="7"/>
        </dgm:presLayoutVars>
      </dgm:prSet>
      <dgm:spPr/>
      <dgm:t>
        <a:bodyPr/>
        <a:lstStyle/>
        <a:p>
          <a:endParaRPr lang="el-GR"/>
        </a:p>
      </dgm:t>
    </dgm:pt>
    <dgm:pt modelId="{429C31A8-A414-46B6-8BE5-03686F6300DF}" type="pres">
      <dgm:prSet presAssocID="{9EF13485-D66D-44E3-B4B0-D7AC4792F58E}" presName="Name56" presStyleLbl="parChTrans1D2" presStyleIdx="0" presStyleCnt="3"/>
      <dgm:spPr/>
      <dgm:t>
        <a:bodyPr/>
        <a:lstStyle/>
        <a:p>
          <a:endParaRPr lang="el-GR"/>
        </a:p>
      </dgm:t>
    </dgm:pt>
    <dgm:pt modelId="{729D10EE-E670-41CC-B44C-A88EDC17A0F6}" type="pres">
      <dgm:prSet presAssocID="{FAEE2550-2FDF-4B6B-AEED-2FEC57342CC7}" presName="text0" presStyleLbl="node1" presStyleIdx="1" presStyleCnt="4" custScaleX="140419" custScaleY="96597">
        <dgm:presLayoutVars>
          <dgm:bulletEnabled val="1"/>
        </dgm:presLayoutVars>
      </dgm:prSet>
      <dgm:spPr/>
      <dgm:t>
        <a:bodyPr/>
        <a:lstStyle/>
        <a:p>
          <a:endParaRPr lang="el-GR"/>
        </a:p>
      </dgm:t>
    </dgm:pt>
    <dgm:pt modelId="{8E482AAD-9E29-4C31-BE7C-640244C5C266}" type="pres">
      <dgm:prSet presAssocID="{E2C6104D-3C9E-4DAD-BA36-4F652AA5344E}" presName="Name56" presStyleLbl="parChTrans1D2" presStyleIdx="1" presStyleCnt="3"/>
      <dgm:spPr/>
      <dgm:t>
        <a:bodyPr/>
        <a:lstStyle/>
        <a:p>
          <a:endParaRPr lang="el-GR"/>
        </a:p>
      </dgm:t>
    </dgm:pt>
    <dgm:pt modelId="{2976EED1-DB8E-4F7E-B4AE-BBCC448A3C1B}" type="pres">
      <dgm:prSet presAssocID="{4249A160-8C65-4F7F-A8C3-392007D4B87C}" presName="text0" presStyleLbl="node1" presStyleIdx="2" presStyleCnt="4" custScaleX="148599" custScaleY="126316">
        <dgm:presLayoutVars>
          <dgm:bulletEnabled val="1"/>
        </dgm:presLayoutVars>
      </dgm:prSet>
      <dgm:spPr/>
      <dgm:t>
        <a:bodyPr/>
        <a:lstStyle/>
        <a:p>
          <a:endParaRPr lang="el-GR"/>
        </a:p>
      </dgm:t>
    </dgm:pt>
    <dgm:pt modelId="{5456DFAD-5F88-47CA-BD49-6FC0592B1BE5}" type="pres">
      <dgm:prSet presAssocID="{AAC473B6-0368-4D03-8F60-FCB94B4D1279}" presName="Name56" presStyleLbl="parChTrans1D2" presStyleIdx="2" presStyleCnt="3"/>
      <dgm:spPr/>
      <dgm:t>
        <a:bodyPr/>
        <a:lstStyle/>
        <a:p>
          <a:endParaRPr lang="el-GR"/>
        </a:p>
      </dgm:t>
    </dgm:pt>
    <dgm:pt modelId="{F2826B22-BFB8-4628-8639-225090ED739D}" type="pres">
      <dgm:prSet presAssocID="{0E0E1B23-A98E-4935-BD06-BB08A8AC7662}" presName="text0" presStyleLbl="node1" presStyleIdx="3" presStyleCnt="4" custScaleX="184509" custScaleY="152632">
        <dgm:presLayoutVars>
          <dgm:bulletEnabled val="1"/>
        </dgm:presLayoutVars>
      </dgm:prSet>
      <dgm:spPr/>
      <dgm:t>
        <a:bodyPr/>
        <a:lstStyle/>
        <a:p>
          <a:endParaRPr lang="el-GR"/>
        </a:p>
      </dgm:t>
    </dgm:pt>
  </dgm:ptLst>
  <dgm:cxnLst>
    <dgm:cxn modelId="{554F4E09-1439-47C9-9589-F94FB32D7585}" type="presOf" srcId="{0E0E1B23-A98E-4935-BD06-BB08A8AC7662}" destId="{F2826B22-BFB8-4628-8639-225090ED739D}" srcOrd="0" destOrd="0" presId="urn:microsoft.com/office/officeart/2008/layout/RadialCluster"/>
    <dgm:cxn modelId="{AB2B88E8-EAAB-4498-8704-0F10446B61F8}" type="presOf" srcId="{E2C6104D-3C9E-4DAD-BA36-4F652AA5344E}" destId="{8E482AAD-9E29-4C31-BE7C-640244C5C266}" srcOrd="0" destOrd="0" presId="urn:microsoft.com/office/officeart/2008/layout/RadialCluster"/>
    <dgm:cxn modelId="{003B600C-670F-4BBE-A2B2-CA9E176EFFE9}" srcId="{9536D0ED-32BE-4005-8996-310E576D1205}" destId="{4249A160-8C65-4F7F-A8C3-392007D4B87C}" srcOrd="1" destOrd="0" parTransId="{E2C6104D-3C9E-4DAD-BA36-4F652AA5344E}" sibTransId="{3A8B232A-7BA0-430A-A4E6-7EA789C4D1E9}"/>
    <dgm:cxn modelId="{C0F50ACC-9A98-4A27-8E30-8672CAF6DF96}" type="presOf" srcId="{AAC473B6-0368-4D03-8F60-FCB94B4D1279}" destId="{5456DFAD-5F88-47CA-BD49-6FC0592B1BE5}" srcOrd="0" destOrd="0" presId="urn:microsoft.com/office/officeart/2008/layout/RadialCluster"/>
    <dgm:cxn modelId="{5028D7F0-9571-46D4-99BA-0B99CF6BD36B}" type="presOf" srcId="{FAEE2550-2FDF-4B6B-AEED-2FEC57342CC7}" destId="{729D10EE-E670-41CC-B44C-A88EDC17A0F6}" srcOrd="0" destOrd="0" presId="urn:microsoft.com/office/officeart/2008/layout/RadialCluster"/>
    <dgm:cxn modelId="{ACF42D24-DE4C-491B-9193-D2C9C72CE677}" type="presOf" srcId="{9EF13485-D66D-44E3-B4B0-D7AC4792F58E}" destId="{429C31A8-A414-46B6-8BE5-03686F6300DF}" srcOrd="0" destOrd="0" presId="urn:microsoft.com/office/officeart/2008/layout/RadialCluster"/>
    <dgm:cxn modelId="{64600237-0DF2-4093-A626-7D4211621D26}" srcId="{9536D0ED-32BE-4005-8996-310E576D1205}" destId="{FAEE2550-2FDF-4B6B-AEED-2FEC57342CC7}" srcOrd="0" destOrd="0" parTransId="{9EF13485-D66D-44E3-B4B0-D7AC4792F58E}" sibTransId="{149C9A6F-7430-496E-94D6-7BD8D4B153C2}"/>
    <dgm:cxn modelId="{73E5D6F3-0D42-4C79-946A-AE829C788817}" srcId="{9536D0ED-32BE-4005-8996-310E576D1205}" destId="{0E0E1B23-A98E-4935-BD06-BB08A8AC7662}" srcOrd="2" destOrd="0" parTransId="{AAC473B6-0368-4D03-8F60-FCB94B4D1279}" sibTransId="{9AB78614-4625-4612-AEBE-D28921B4526E}"/>
    <dgm:cxn modelId="{7FB96F33-B46A-458D-86E5-CC856A8AD3CA}" srcId="{9DBAAC35-E8C3-4DE5-958D-6BB925CEA1E0}" destId="{9536D0ED-32BE-4005-8996-310E576D1205}" srcOrd="0" destOrd="0" parTransId="{1D2ABEDB-4C49-4D5B-B8E0-E068F0C98282}" sibTransId="{E77A9542-FEDE-4F99-BEEC-B64730910D9F}"/>
    <dgm:cxn modelId="{B468E992-0B43-426B-B77F-B6A7932EA6D9}" type="presOf" srcId="{4249A160-8C65-4F7F-A8C3-392007D4B87C}" destId="{2976EED1-DB8E-4F7E-B4AE-BBCC448A3C1B}" srcOrd="0" destOrd="0" presId="urn:microsoft.com/office/officeart/2008/layout/RadialCluster"/>
    <dgm:cxn modelId="{CE9F051D-0525-4AFD-8D08-1317D26FCCB9}" type="presOf" srcId="{9DBAAC35-E8C3-4DE5-958D-6BB925CEA1E0}" destId="{3B81ED2F-F8E9-4041-B9F4-48DC80786BAC}" srcOrd="0" destOrd="0" presId="urn:microsoft.com/office/officeart/2008/layout/RadialCluster"/>
    <dgm:cxn modelId="{A0788574-B943-43B4-B477-C0D4F48BA89C}" type="presOf" srcId="{9536D0ED-32BE-4005-8996-310E576D1205}" destId="{86448D50-26CF-43D0-9D16-7DAC821FC839}" srcOrd="0" destOrd="0" presId="urn:microsoft.com/office/officeart/2008/layout/RadialCluster"/>
    <dgm:cxn modelId="{5CC290D5-711F-431B-B3BD-89570A8774C1}" type="presParOf" srcId="{3B81ED2F-F8E9-4041-B9F4-48DC80786BAC}" destId="{9B26D69E-C26D-4E5B-9DE8-72A601FC1B60}" srcOrd="0" destOrd="0" presId="urn:microsoft.com/office/officeart/2008/layout/RadialCluster"/>
    <dgm:cxn modelId="{D6965307-01B6-45AF-8E15-33353BEB3D94}" type="presParOf" srcId="{9B26D69E-C26D-4E5B-9DE8-72A601FC1B60}" destId="{86448D50-26CF-43D0-9D16-7DAC821FC839}" srcOrd="0" destOrd="0" presId="urn:microsoft.com/office/officeart/2008/layout/RadialCluster"/>
    <dgm:cxn modelId="{E0B4AF2E-1AD9-41F5-B66A-E1AB5879591C}" type="presParOf" srcId="{9B26D69E-C26D-4E5B-9DE8-72A601FC1B60}" destId="{429C31A8-A414-46B6-8BE5-03686F6300DF}" srcOrd="1" destOrd="0" presId="urn:microsoft.com/office/officeart/2008/layout/RadialCluster"/>
    <dgm:cxn modelId="{1CC718DB-AE1C-4A28-A735-DC3CDD943C6D}" type="presParOf" srcId="{9B26D69E-C26D-4E5B-9DE8-72A601FC1B60}" destId="{729D10EE-E670-41CC-B44C-A88EDC17A0F6}" srcOrd="2" destOrd="0" presId="urn:microsoft.com/office/officeart/2008/layout/RadialCluster"/>
    <dgm:cxn modelId="{01998CA8-550F-4301-BDF0-68E9C0385A0D}" type="presParOf" srcId="{9B26D69E-C26D-4E5B-9DE8-72A601FC1B60}" destId="{8E482AAD-9E29-4C31-BE7C-640244C5C266}" srcOrd="3" destOrd="0" presId="urn:microsoft.com/office/officeart/2008/layout/RadialCluster"/>
    <dgm:cxn modelId="{A2B53B11-E924-4302-8E18-99FB6BFD0D31}" type="presParOf" srcId="{9B26D69E-C26D-4E5B-9DE8-72A601FC1B60}" destId="{2976EED1-DB8E-4F7E-B4AE-BBCC448A3C1B}" srcOrd="4" destOrd="0" presId="urn:microsoft.com/office/officeart/2008/layout/RadialCluster"/>
    <dgm:cxn modelId="{E3E1BF2D-18BB-45AD-AEAD-0844B1F38823}" type="presParOf" srcId="{9B26D69E-C26D-4E5B-9DE8-72A601FC1B60}" destId="{5456DFAD-5F88-47CA-BD49-6FC0592B1BE5}" srcOrd="5" destOrd="0" presId="urn:microsoft.com/office/officeart/2008/layout/RadialCluster"/>
    <dgm:cxn modelId="{FC9E0F85-1DCF-4A34-9B18-AB6923D35520}" type="presParOf" srcId="{9B26D69E-C26D-4E5B-9DE8-72A601FC1B60}" destId="{F2826B22-BFB8-4628-8639-225090ED739D}"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497772-806B-4146-B9BF-CDEAD25D1B2A}" type="doc">
      <dgm:prSet loTypeId="urn:microsoft.com/office/officeart/2009/3/layout/SnapshotPictureList" loCatId="picture" qsTypeId="urn:microsoft.com/office/officeart/2005/8/quickstyle/simple1" qsCatId="simple" csTypeId="urn:microsoft.com/office/officeart/2005/8/colors/accent1_2" csCatId="accent1" phldr="1"/>
      <dgm:spPr/>
      <dgm:t>
        <a:bodyPr/>
        <a:lstStyle/>
        <a:p>
          <a:endParaRPr lang="el-GR"/>
        </a:p>
      </dgm:t>
    </dgm:pt>
    <dgm:pt modelId="{18A10422-FECF-4091-8E2F-EA230167D5C4}">
      <dgm:prSet/>
      <dgm:spPr/>
      <dgm:t>
        <a:bodyPr/>
        <a:lstStyle/>
        <a:p>
          <a:r>
            <a:rPr lang="el-GR" b="1" dirty="0" smtClean="0"/>
            <a:t>Θεωρητικά μοντέλα</a:t>
          </a:r>
          <a:endParaRPr lang="el-GR" b="1" dirty="0"/>
        </a:p>
      </dgm:t>
    </dgm:pt>
    <dgm:pt modelId="{EC9B9EDF-F77C-45DA-8B4A-C411FFDE88AC}" type="parTrans" cxnId="{0F664CF8-259A-47A3-8F14-FF4D2F9F41A7}">
      <dgm:prSet/>
      <dgm:spPr/>
      <dgm:t>
        <a:bodyPr/>
        <a:lstStyle/>
        <a:p>
          <a:endParaRPr lang="el-GR"/>
        </a:p>
      </dgm:t>
    </dgm:pt>
    <dgm:pt modelId="{5C1E5DBE-A969-4F19-8125-5C5111DEE5CA}" type="sibTrans" cxnId="{0F664CF8-259A-47A3-8F14-FF4D2F9F41A7}">
      <dgm:prSet/>
      <dgm:spPr/>
      <dgm:t>
        <a:bodyPr/>
        <a:lstStyle/>
        <a:p>
          <a:endParaRPr lang="el-GR"/>
        </a:p>
      </dgm:t>
    </dgm:pt>
    <dgm:pt modelId="{B5B53F58-F0FF-499B-B287-03D17B4EEC87}" type="pres">
      <dgm:prSet presAssocID="{DE497772-806B-4146-B9BF-CDEAD25D1B2A}" presName="Name0" presStyleCnt="0">
        <dgm:presLayoutVars>
          <dgm:chMax/>
          <dgm:chPref/>
          <dgm:dir/>
          <dgm:animLvl val="lvl"/>
        </dgm:presLayoutVars>
      </dgm:prSet>
      <dgm:spPr/>
      <dgm:t>
        <a:bodyPr/>
        <a:lstStyle/>
        <a:p>
          <a:endParaRPr lang="el-GR"/>
        </a:p>
      </dgm:t>
    </dgm:pt>
    <dgm:pt modelId="{3763AA9F-7A90-4BA6-859D-6D74FB232AD0}" type="pres">
      <dgm:prSet presAssocID="{18A10422-FECF-4091-8E2F-EA230167D5C4}" presName="composite" presStyleCnt="0"/>
      <dgm:spPr/>
    </dgm:pt>
    <dgm:pt modelId="{786151B7-05A4-44FD-B91B-829965DA4EAC}" type="pres">
      <dgm:prSet presAssocID="{18A10422-FECF-4091-8E2F-EA230167D5C4}" presName="ParentAccentShape" presStyleLbl="trBgShp" presStyleIdx="0" presStyleCnt="1"/>
      <dgm:spPr/>
    </dgm:pt>
    <dgm:pt modelId="{467F445C-F97A-4E43-929F-2AD8B44662D7}" type="pres">
      <dgm:prSet presAssocID="{18A10422-FECF-4091-8E2F-EA230167D5C4}" presName="ParentText" presStyleLbl="revTx" presStyleIdx="0" presStyleCnt="2" custScaleY="222751">
        <dgm:presLayoutVars>
          <dgm:chMax val="1"/>
          <dgm:chPref val="1"/>
          <dgm:bulletEnabled val="1"/>
        </dgm:presLayoutVars>
      </dgm:prSet>
      <dgm:spPr/>
      <dgm:t>
        <a:bodyPr/>
        <a:lstStyle/>
        <a:p>
          <a:endParaRPr lang="el-GR"/>
        </a:p>
      </dgm:t>
    </dgm:pt>
    <dgm:pt modelId="{76950939-AA34-43BE-A2D5-5F1F69EB1B56}" type="pres">
      <dgm:prSet presAssocID="{18A10422-FECF-4091-8E2F-EA230167D5C4}" presName="ChildText" presStyleLbl="revTx" presStyleIdx="1" presStyleCnt="2">
        <dgm:presLayoutVars>
          <dgm:chMax val="0"/>
          <dgm:chPref val="0"/>
        </dgm:presLayoutVars>
      </dgm:prSet>
      <dgm:spPr/>
    </dgm:pt>
    <dgm:pt modelId="{AA390B1A-8813-4B48-BEBB-309F7F4861F8}" type="pres">
      <dgm:prSet presAssocID="{18A10422-FECF-4091-8E2F-EA230167D5C4}" presName="ChildAccentShape" presStyleLbl="trBgShp" presStyleIdx="0" presStyleCnt="1"/>
      <dgm:spPr/>
    </dgm:pt>
    <dgm:pt modelId="{575C7961-153F-4753-B330-9BEACCFA19BB}" type="pres">
      <dgm:prSet presAssocID="{18A10422-FECF-4091-8E2F-EA230167D5C4}" presName="Image" presStyleLbl="alignImgPlace1" presStyleIdx="0" presStyleCnt="1"/>
      <dgm:spPr>
        <a:blipFill rotWithShape="1">
          <a:blip xmlns:r="http://schemas.openxmlformats.org/officeDocument/2006/relationships" r:embed="rId1"/>
          <a:stretch>
            <a:fillRect/>
          </a:stretch>
        </a:blipFill>
        <a:ln>
          <a:solidFill>
            <a:schemeClr val="tx2">
              <a:lumMod val="25000"/>
              <a:lumOff val="75000"/>
            </a:schemeClr>
          </a:solidFill>
        </a:ln>
      </dgm:spPr>
      <dgm:t>
        <a:bodyPr/>
        <a:lstStyle/>
        <a:p>
          <a:endParaRPr lang="el-GR"/>
        </a:p>
      </dgm:t>
    </dgm:pt>
  </dgm:ptLst>
  <dgm:cxnLst>
    <dgm:cxn modelId="{0F664CF8-259A-47A3-8F14-FF4D2F9F41A7}" srcId="{DE497772-806B-4146-B9BF-CDEAD25D1B2A}" destId="{18A10422-FECF-4091-8E2F-EA230167D5C4}" srcOrd="0" destOrd="0" parTransId="{EC9B9EDF-F77C-45DA-8B4A-C411FFDE88AC}" sibTransId="{5C1E5DBE-A969-4F19-8125-5C5111DEE5CA}"/>
    <dgm:cxn modelId="{69831108-A9C7-4A04-81C5-CC83BD455620}" type="presOf" srcId="{18A10422-FECF-4091-8E2F-EA230167D5C4}" destId="{467F445C-F97A-4E43-929F-2AD8B44662D7}" srcOrd="0" destOrd="0" presId="urn:microsoft.com/office/officeart/2009/3/layout/SnapshotPictureList"/>
    <dgm:cxn modelId="{94572197-1574-4FEE-8EC9-5EEDC56FAE48}" type="presOf" srcId="{DE497772-806B-4146-B9BF-CDEAD25D1B2A}" destId="{B5B53F58-F0FF-499B-B287-03D17B4EEC87}" srcOrd="0" destOrd="0" presId="urn:microsoft.com/office/officeart/2009/3/layout/SnapshotPictureList"/>
    <dgm:cxn modelId="{97C4DB91-59D7-45A0-8399-8F12CC5D4403}" type="presParOf" srcId="{B5B53F58-F0FF-499B-B287-03D17B4EEC87}" destId="{3763AA9F-7A90-4BA6-859D-6D74FB232AD0}" srcOrd="0" destOrd="0" presId="urn:microsoft.com/office/officeart/2009/3/layout/SnapshotPictureList"/>
    <dgm:cxn modelId="{BCF15923-C36C-4AE8-8C67-BE0756EFBF64}" type="presParOf" srcId="{3763AA9F-7A90-4BA6-859D-6D74FB232AD0}" destId="{786151B7-05A4-44FD-B91B-829965DA4EAC}" srcOrd="0" destOrd="0" presId="urn:microsoft.com/office/officeart/2009/3/layout/SnapshotPictureList"/>
    <dgm:cxn modelId="{B10170C4-5958-4A7A-B3F1-CB78387A7786}" type="presParOf" srcId="{3763AA9F-7A90-4BA6-859D-6D74FB232AD0}" destId="{467F445C-F97A-4E43-929F-2AD8B44662D7}" srcOrd="1" destOrd="0" presId="urn:microsoft.com/office/officeart/2009/3/layout/SnapshotPictureList"/>
    <dgm:cxn modelId="{C9F63405-45BD-457C-BB0F-94D07627B7F2}" type="presParOf" srcId="{3763AA9F-7A90-4BA6-859D-6D74FB232AD0}" destId="{76950939-AA34-43BE-A2D5-5F1F69EB1B56}" srcOrd="2" destOrd="0" presId="urn:microsoft.com/office/officeart/2009/3/layout/SnapshotPictureList"/>
    <dgm:cxn modelId="{AB351FAE-27AB-4980-B584-614F94B96ECF}" type="presParOf" srcId="{3763AA9F-7A90-4BA6-859D-6D74FB232AD0}" destId="{AA390B1A-8813-4B48-BEBB-309F7F4861F8}" srcOrd="3" destOrd="0" presId="urn:microsoft.com/office/officeart/2009/3/layout/SnapshotPictureList"/>
    <dgm:cxn modelId="{2AAB2129-4A7B-48EB-8D56-970CE6997C1B}" type="presParOf" srcId="{3763AA9F-7A90-4BA6-859D-6D74FB232AD0}" destId="{575C7961-153F-4753-B330-9BEACCFA19BB}" srcOrd="4" destOrd="0" presId="urn:microsoft.com/office/officeart/2009/3/layout/Snapshot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7F5F41-DD1B-44FB-AA38-54B220B49510}"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l-GR"/>
        </a:p>
      </dgm:t>
    </dgm:pt>
    <dgm:pt modelId="{4D5B1933-8D06-4950-8FDF-93AE0ACAEF5C}">
      <dgm:prSet phldrT="[Κείμενο]"/>
      <dgm:spPr/>
      <dgm:t>
        <a:bodyPr/>
        <a:lstStyle/>
        <a:p>
          <a:r>
            <a:rPr lang="el-GR" b="1" dirty="0" err="1" smtClean="0"/>
            <a:t>Μεσοσυστήματα</a:t>
          </a:r>
          <a:endParaRPr lang="el-GR" b="1" dirty="0"/>
        </a:p>
      </dgm:t>
    </dgm:pt>
    <dgm:pt modelId="{830BC01B-D1AE-4A72-A980-3D074614199A}" type="parTrans" cxnId="{35D262FF-3821-4F7A-9318-6623464D773D}">
      <dgm:prSet/>
      <dgm:spPr/>
      <dgm:t>
        <a:bodyPr/>
        <a:lstStyle/>
        <a:p>
          <a:endParaRPr lang="el-GR"/>
        </a:p>
      </dgm:t>
    </dgm:pt>
    <dgm:pt modelId="{9D188DE1-FE80-47AD-B582-19B9D7BEFD0F}" type="sibTrans" cxnId="{35D262FF-3821-4F7A-9318-6623464D773D}">
      <dgm:prSet/>
      <dgm:spPr/>
      <dgm:t>
        <a:bodyPr/>
        <a:lstStyle/>
        <a:p>
          <a:endParaRPr lang="el-GR"/>
        </a:p>
      </dgm:t>
    </dgm:pt>
    <dgm:pt modelId="{E994F0B2-EFE3-4C16-89DA-5A63E4ECF7A9}">
      <dgm:prSet phldrT="[Κείμενο]"/>
      <dgm:spPr/>
      <dgm:t>
        <a:bodyPr/>
        <a:lstStyle/>
        <a:p>
          <a:r>
            <a:rPr lang="el-GR" b="1" dirty="0" err="1" smtClean="0"/>
            <a:t>Εξωσύστημα</a:t>
          </a:r>
          <a:endParaRPr lang="el-GR" b="1" dirty="0"/>
        </a:p>
      </dgm:t>
    </dgm:pt>
    <dgm:pt modelId="{11FB77B2-2FC2-47D0-A965-DADD00AF0216}" type="parTrans" cxnId="{4BDDC407-9311-472F-953F-92CB174822C8}">
      <dgm:prSet/>
      <dgm:spPr/>
      <dgm:t>
        <a:bodyPr/>
        <a:lstStyle/>
        <a:p>
          <a:endParaRPr lang="el-GR"/>
        </a:p>
      </dgm:t>
    </dgm:pt>
    <dgm:pt modelId="{1037ABA5-3976-4027-8C3A-089ECDAE520A}" type="sibTrans" cxnId="{4BDDC407-9311-472F-953F-92CB174822C8}">
      <dgm:prSet/>
      <dgm:spPr/>
      <dgm:t>
        <a:bodyPr/>
        <a:lstStyle/>
        <a:p>
          <a:endParaRPr lang="el-GR"/>
        </a:p>
      </dgm:t>
    </dgm:pt>
    <dgm:pt modelId="{A778A0AE-9EEB-4A4C-BB9F-44A8C07857D9}">
      <dgm:prSet phldrT="[Κείμενο]"/>
      <dgm:spPr/>
      <dgm:t>
        <a:bodyPr/>
        <a:lstStyle/>
        <a:p>
          <a:r>
            <a:rPr lang="el-GR" b="1" dirty="0" err="1" smtClean="0"/>
            <a:t>Μακροσύστημα</a:t>
          </a:r>
          <a:endParaRPr lang="el-GR" b="1" dirty="0"/>
        </a:p>
      </dgm:t>
    </dgm:pt>
    <dgm:pt modelId="{01116932-8A92-4515-BAD6-41313BCABCBE}" type="parTrans" cxnId="{D432A204-2D79-45F7-B4B5-EBC5B1370AA9}">
      <dgm:prSet/>
      <dgm:spPr/>
      <dgm:t>
        <a:bodyPr/>
        <a:lstStyle/>
        <a:p>
          <a:endParaRPr lang="el-GR"/>
        </a:p>
      </dgm:t>
    </dgm:pt>
    <dgm:pt modelId="{1AFA29FE-A05A-4FBF-81FB-54008C65ACC2}" type="sibTrans" cxnId="{D432A204-2D79-45F7-B4B5-EBC5B1370AA9}">
      <dgm:prSet/>
      <dgm:spPr/>
      <dgm:t>
        <a:bodyPr/>
        <a:lstStyle/>
        <a:p>
          <a:endParaRPr lang="el-GR"/>
        </a:p>
      </dgm:t>
    </dgm:pt>
    <dgm:pt modelId="{4EBFE7D7-75FA-4ADB-93F4-4C10730F40F4}">
      <dgm:prSet phldrT="[Κείμενο]"/>
      <dgm:spPr/>
      <dgm:t>
        <a:bodyPr/>
        <a:lstStyle/>
        <a:p>
          <a:r>
            <a:rPr lang="el-GR" b="1" dirty="0" err="1" smtClean="0"/>
            <a:t>Χρονοσύστημα</a:t>
          </a:r>
          <a:endParaRPr lang="el-GR" b="1" dirty="0"/>
        </a:p>
      </dgm:t>
    </dgm:pt>
    <dgm:pt modelId="{75CD93D0-0BBF-49A3-AEB2-4279B493D66B}" type="parTrans" cxnId="{3830EB23-5362-450D-BE47-B9F3358EA9B5}">
      <dgm:prSet/>
      <dgm:spPr/>
      <dgm:t>
        <a:bodyPr/>
        <a:lstStyle/>
        <a:p>
          <a:endParaRPr lang="el-GR"/>
        </a:p>
      </dgm:t>
    </dgm:pt>
    <dgm:pt modelId="{8EAA8E76-5D9C-4CB7-975E-35D123C06C0D}" type="sibTrans" cxnId="{3830EB23-5362-450D-BE47-B9F3358EA9B5}">
      <dgm:prSet/>
      <dgm:spPr/>
      <dgm:t>
        <a:bodyPr/>
        <a:lstStyle/>
        <a:p>
          <a:endParaRPr lang="el-GR"/>
        </a:p>
      </dgm:t>
    </dgm:pt>
    <dgm:pt modelId="{1169806B-3DFA-4E53-A073-64E1709524CB}">
      <dgm:prSet/>
      <dgm:spPr>
        <a:solidFill>
          <a:schemeClr val="bg1">
            <a:lumMod val="95000"/>
          </a:schemeClr>
        </a:solidFill>
      </dgm:spPr>
      <dgm:t>
        <a:bodyPr/>
        <a:lstStyle/>
        <a:p>
          <a:r>
            <a:rPr lang="el-GR" b="1" dirty="0" err="1" smtClean="0">
              <a:solidFill>
                <a:schemeClr val="tx1">
                  <a:lumMod val="90000"/>
                  <a:lumOff val="10000"/>
                </a:schemeClr>
              </a:solidFill>
            </a:rPr>
            <a:t>Συστημική</a:t>
          </a:r>
          <a:r>
            <a:rPr lang="el-GR" b="1" dirty="0" smtClean="0">
              <a:solidFill>
                <a:schemeClr val="tx1">
                  <a:lumMod val="90000"/>
                  <a:lumOff val="10000"/>
                </a:schemeClr>
              </a:solidFill>
            </a:rPr>
            <a:t> προσέγγιση</a:t>
          </a:r>
          <a:endParaRPr lang="el-GR" b="1" dirty="0">
            <a:solidFill>
              <a:schemeClr val="tx1">
                <a:lumMod val="90000"/>
                <a:lumOff val="10000"/>
              </a:schemeClr>
            </a:solidFill>
          </a:endParaRPr>
        </a:p>
      </dgm:t>
    </dgm:pt>
    <dgm:pt modelId="{AC7AE22A-305D-4B81-9C75-5F2B18A10237}" type="parTrans" cxnId="{2147B0A9-22C7-4CCB-885F-745386B52325}">
      <dgm:prSet/>
      <dgm:spPr/>
      <dgm:t>
        <a:bodyPr/>
        <a:lstStyle/>
        <a:p>
          <a:endParaRPr lang="el-GR"/>
        </a:p>
      </dgm:t>
    </dgm:pt>
    <dgm:pt modelId="{3CDBD63D-B408-4B94-964D-4ED4D763B482}" type="sibTrans" cxnId="{2147B0A9-22C7-4CCB-885F-745386B52325}">
      <dgm:prSet>
        <dgm:style>
          <a:lnRef idx="1">
            <a:schemeClr val="accent3"/>
          </a:lnRef>
          <a:fillRef idx="2">
            <a:schemeClr val="accent3"/>
          </a:fillRef>
          <a:effectRef idx="1">
            <a:schemeClr val="accent3"/>
          </a:effectRef>
          <a:fontRef idx="minor">
            <a:schemeClr val="dk1"/>
          </a:fontRef>
        </dgm:style>
      </dgm:prSet>
      <dgm:spPr>
        <a:solidFill>
          <a:schemeClr val="bg2">
            <a:lumMod val="75000"/>
          </a:schemeClr>
        </a:solidFill>
        <a:ln w="76200">
          <a:prstDash val="sysDot"/>
        </a:ln>
        <a:effectLst>
          <a:glow rad="228600">
            <a:schemeClr val="accent1">
              <a:satMod val="175000"/>
              <a:alpha val="40000"/>
            </a:schemeClr>
          </a:glow>
        </a:effectLst>
        <a:scene3d>
          <a:camera prst="orthographicFront"/>
          <a:lightRig rig="threePt" dir="t"/>
        </a:scene3d>
        <a:sp3d>
          <a:bevelT w="101600" prst="riblet"/>
        </a:sp3d>
      </dgm:spPr>
      <dgm:t>
        <a:bodyPr/>
        <a:lstStyle/>
        <a:p>
          <a:endParaRPr lang="el-GR"/>
        </a:p>
      </dgm:t>
    </dgm:pt>
    <dgm:pt modelId="{00DAD648-48A6-4A7C-9EC6-03EE412D685B}">
      <dgm:prSet phldrT="[Κείμενο]"/>
      <dgm:spPr/>
      <dgm:t>
        <a:bodyPr/>
        <a:lstStyle/>
        <a:p>
          <a:r>
            <a:rPr lang="el-GR" b="1" dirty="0" smtClean="0"/>
            <a:t>Μικροσυστήματα</a:t>
          </a:r>
          <a:endParaRPr lang="el-GR" b="1" dirty="0"/>
        </a:p>
      </dgm:t>
    </dgm:pt>
    <dgm:pt modelId="{94E25C40-82F5-4F4A-9AB0-8F75C1F9CEC3}" type="sibTrans" cxnId="{D592E1AA-9D80-4289-BD08-D6F67FD23979}">
      <dgm:prSet/>
      <dgm:spPr/>
      <dgm:t>
        <a:bodyPr/>
        <a:lstStyle/>
        <a:p>
          <a:endParaRPr lang="el-GR"/>
        </a:p>
      </dgm:t>
    </dgm:pt>
    <dgm:pt modelId="{14730703-DA75-42FE-A72E-94E57BB017B0}" type="parTrans" cxnId="{D592E1AA-9D80-4289-BD08-D6F67FD23979}">
      <dgm:prSet/>
      <dgm:spPr/>
      <dgm:t>
        <a:bodyPr/>
        <a:lstStyle/>
        <a:p>
          <a:endParaRPr lang="el-GR"/>
        </a:p>
      </dgm:t>
    </dgm:pt>
    <dgm:pt modelId="{C22350BC-F2E5-4F1C-A33F-6EC088E058CD}" type="pres">
      <dgm:prSet presAssocID="{727F5F41-DD1B-44FB-AA38-54B220B49510}" presName="Name0" presStyleCnt="0">
        <dgm:presLayoutVars>
          <dgm:dir/>
        </dgm:presLayoutVars>
      </dgm:prSet>
      <dgm:spPr/>
      <dgm:t>
        <a:bodyPr/>
        <a:lstStyle/>
        <a:p>
          <a:endParaRPr lang="el-GR"/>
        </a:p>
      </dgm:t>
    </dgm:pt>
    <dgm:pt modelId="{70C26FB8-34D0-43B7-9CAE-DBCEA77F3050}" type="pres">
      <dgm:prSet presAssocID="{3CDBD63D-B408-4B94-964D-4ED4D763B482}" presName="picture_1" presStyleLbl="bgImgPlace1" presStyleIdx="0" presStyleCnt="1"/>
      <dgm:spPr/>
      <dgm:t>
        <a:bodyPr/>
        <a:lstStyle/>
        <a:p>
          <a:endParaRPr lang="el-GR"/>
        </a:p>
      </dgm:t>
    </dgm:pt>
    <dgm:pt modelId="{88F1E979-69E7-4C5F-ABB6-70E9B75ACFF2}" type="pres">
      <dgm:prSet presAssocID="{1169806B-3DFA-4E53-A073-64E1709524CB}" presName="text_1" presStyleLbl="node1" presStyleIdx="0" presStyleCnt="0">
        <dgm:presLayoutVars>
          <dgm:bulletEnabled val="1"/>
        </dgm:presLayoutVars>
      </dgm:prSet>
      <dgm:spPr/>
      <dgm:t>
        <a:bodyPr/>
        <a:lstStyle/>
        <a:p>
          <a:endParaRPr lang="el-GR"/>
        </a:p>
      </dgm:t>
    </dgm:pt>
    <dgm:pt modelId="{16185A80-EB97-4118-B75B-0F9DA95765D6}" type="pres">
      <dgm:prSet presAssocID="{727F5F41-DD1B-44FB-AA38-54B220B49510}" presName="linV" presStyleCnt="0"/>
      <dgm:spPr/>
    </dgm:pt>
    <dgm:pt modelId="{E9D3D0D9-DA74-493E-A2CF-0E058012BD2A}" type="pres">
      <dgm:prSet presAssocID="{00DAD648-48A6-4A7C-9EC6-03EE412D685B}" presName="pair" presStyleCnt="0"/>
      <dgm:spPr/>
    </dgm:pt>
    <dgm:pt modelId="{1AAE5666-445E-40E3-9F89-27F3969C906D}" type="pres">
      <dgm:prSet presAssocID="{00DAD648-48A6-4A7C-9EC6-03EE412D685B}" presName="spaceH" presStyleLbl="node1" presStyleIdx="0" presStyleCnt="0"/>
      <dgm:spPr/>
    </dgm:pt>
    <dgm:pt modelId="{7C00CC2A-D36C-4317-8268-D3FBFC6307BD}" type="pres">
      <dgm:prSet presAssocID="{00DAD648-48A6-4A7C-9EC6-03EE412D685B}" presName="desPictures" presStyleLbl="alignImgPlace1" presStyleIdx="0" presStyleCnt="5"/>
      <dgm:spPr/>
    </dgm:pt>
    <dgm:pt modelId="{DD69F341-8ED5-4057-A0FB-6DBAC0AF5B83}" type="pres">
      <dgm:prSet presAssocID="{00DAD648-48A6-4A7C-9EC6-03EE412D685B}" presName="desTextWrapper" presStyleCnt="0"/>
      <dgm:spPr/>
    </dgm:pt>
    <dgm:pt modelId="{A989AD84-6FCC-4E02-8C1D-7ABA412D3565}" type="pres">
      <dgm:prSet presAssocID="{00DAD648-48A6-4A7C-9EC6-03EE412D685B}" presName="desText" presStyleLbl="revTx" presStyleIdx="0" presStyleCnt="5">
        <dgm:presLayoutVars>
          <dgm:bulletEnabled val="1"/>
        </dgm:presLayoutVars>
      </dgm:prSet>
      <dgm:spPr/>
      <dgm:t>
        <a:bodyPr/>
        <a:lstStyle/>
        <a:p>
          <a:endParaRPr lang="el-GR"/>
        </a:p>
      </dgm:t>
    </dgm:pt>
    <dgm:pt modelId="{A3B066A2-E841-46E8-9598-92BB928771D1}" type="pres">
      <dgm:prSet presAssocID="{94E25C40-82F5-4F4A-9AB0-8F75C1F9CEC3}" presName="spaceV" presStyleCnt="0"/>
      <dgm:spPr/>
    </dgm:pt>
    <dgm:pt modelId="{BDFBC16F-8C50-4F3A-95BA-417D9BE80906}" type="pres">
      <dgm:prSet presAssocID="{4D5B1933-8D06-4950-8FDF-93AE0ACAEF5C}" presName="pair" presStyleCnt="0"/>
      <dgm:spPr/>
    </dgm:pt>
    <dgm:pt modelId="{8C7E11FF-A771-4ADB-87EC-B7909A71DEB2}" type="pres">
      <dgm:prSet presAssocID="{4D5B1933-8D06-4950-8FDF-93AE0ACAEF5C}" presName="spaceH" presStyleLbl="node1" presStyleIdx="0" presStyleCnt="0"/>
      <dgm:spPr/>
    </dgm:pt>
    <dgm:pt modelId="{39D72AFE-8551-4D07-8701-87FC79607A44}" type="pres">
      <dgm:prSet presAssocID="{4D5B1933-8D06-4950-8FDF-93AE0ACAEF5C}" presName="desPictures" presStyleLbl="alignImgPlace1" presStyleIdx="1" presStyleCnt="5"/>
      <dgm:spPr/>
    </dgm:pt>
    <dgm:pt modelId="{6A4768AB-FD40-4E76-9964-C380AA026F6E}" type="pres">
      <dgm:prSet presAssocID="{4D5B1933-8D06-4950-8FDF-93AE0ACAEF5C}" presName="desTextWrapper" presStyleCnt="0"/>
      <dgm:spPr/>
    </dgm:pt>
    <dgm:pt modelId="{FB80DFD4-BF06-47D8-B0FC-913AB96547DE}" type="pres">
      <dgm:prSet presAssocID="{4D5B1933-8D06-4950-8FDF-93AE0ACAEF5C}" presName="desText" presStyleLbl="revTx" presStyleIdx="1" presStyleCnt="5">
        <dgm:presLayoutVars>
          <dgm:bulletEnabled val="1"/>
        </dgm:presLayoutVars>
      </dgm:prSet>
      <dgm:spPr/>
      <dgm:t>
        <a:bodyPr/>
        <a:lstStyle/>
        <a:p>
          <a:endParaRPr lang="el-GR"/>
        </a:p>
      </dgm:t>
    </dgm:pt>
    <dgm:pt modelId="{04D00208-C970-4507-882A-67D2F1BD8E71}" type="pres">
      <dgm:prSet presAssocID="{9D188DE1-FE80-47AD-B582-19B9D7BEFD0F}" presName="spaceV" presStyleCnt="0"/>
      <dgm:spPr/>
    </dgm:pt>
    <dgm:pt modelId="{E1FAAEE0-BDFE-4BCB-A018-8B16BF41A5DA}" type="pres">
      <dgm:prSet presAssocID="{E994F0B2-EFE3-4C16-89DA-5A63E4ECF7A9}" presName="pair" presStyleCnt="0"/>
      <dgm:spPr/>
    </dgm:pt>
    <dgm:pt modelId="{246A0689-13CE-40DD-8CCB-C596BAE9342A}" type="pres">
      <dgm:prSet presAssocID="{E994F0B2-EFE3-4C16-89DA-5A63E4ECF7A9}" presName="spaceH" presStyleLbl="node1" presStyleIdx="0" presStyleCnt="0"/>
      <dgm:spPr/>
    </dgm:pt>
    <dgm:pt modelId="{CBC30909-A003-41C8-96F4-5BDE8FFAD303}" type="pres">
      <dgm:prSet presAssocID="{E994F0B2-EFE3-4C16-89DA-5A63E4ECF7A9}" presName="desPictures" presStyleLbl="alignImgPlace1" presStyleIdx="2" presStyleCnt="5"/>
      <dgm:spPr/>
    </dgm:pt>
    <dgm:pt modelId="{8BEDD34A-C5F0-42C1-8343-04F8548BB5F8}" type="pres">
      <dgm:prSet presAssocID="{E994F0B2-EFE3-4C16-89DA-5A63E4ECF7A9}" presName="desTextWrapper" presStyleCnt="0"/>
      <dgm:spPr/>
    </dgm:pt>
    <dgm:pt modelId="{B48BF53B-A818-4539-AAC1-3BD5620E4897}" type="pres">
      <dgm:prSet presAssocID="{E994F0B2-EFE3-4C16-89DA-5A63E4ECF7A9}" presName="desText" presStyleLbl="revTx" presStyleIdx="2" presStyleCnt="5">
        <dgm:presLayoutVars>
          <dgm:bulletEnabled val="1"/>
        </dgm:presLayoutVars>
      </dgm:prSet>
      <dgm:spPr/>
      <dgm:t>
        <a:bodyPr/>
        <a:lstStyle/>
        <a:p>
          <a:endParaRPr lang="el-GR"/>
        </a:p>
      </dgm:t>
    </dgm:pt>
    <dgm:pt modelId="{4C1F7830-99F1-4FA5-AC89-3DD3C747AE50}" type="pres">
      <dgm:prSet presAssocID="{1037ABA5-3976-4027-8C3A-089ECDAE520A}" presName="spaceV" presStyleCnt="0"/>
      <dgm:spPr/>
    </dgm:pt>
    <dgm:pt modelId="{BE8F2A9E-D9B3-4A02-86B7-9E3735D38C2D}" type="pres">
      <dgm:prSet presAssocID="{A778A0AE-9EEB-4A4C-BB9F-44A8C07857D9}" presName="pair" presStyleCnt="0"/>
      <dgm:spPr/>
    </dgm:pt>
    <dgm:pt modelId="{CEB4A345-38DD-4593-B162-26C500E312A8}" type="pres">
      <dgm:prSet presAssocID="{A778A0AE-9EEB-4A4C-BB9F-44A8C07857D9}" presName="spaceH" presStyleLbl="node1" presStyleIdx="0" presStyleCnt="0"/>
      <dgm:spPr/>
    </dgm:pt>
    <dgm:pt modelId="{1523C8B7-2011-4BD5-9CE2-5C79BF96E177}" type="pres">
      <dgm:prSet presAssocID="{A778A0AE-9EEB-4A4C-BB9F-44A8C07857D9}" presName="desPictures" presStyleLbl="alignImgPlace1" presStyleIdx="3" presStyleCnt="5"/>
      <dgm:spPr/>
    </dgm:pt>
    <dgm:pt modelId="{E0CEBABF-B407-44C8-B29A-AA744E492F4A}" type="pres">
      <dgm:prSet presAssocID="{A778A0AE-9EEB-4A4C-BB9F-44A8C07857D9}" presName="desTextWrapper" presStyleCnt="0"/>
      <dgm:spPr/>
    </dgm:pt>
    <dgm:pt modelId="{9007FE88-FE72-4DA7-82F1-FE555F7BB34D}" type="pres">
      <dgm:prSet presAssocID="{A778A0AE-9EEB-4A4C-BB9F-44A8C07857D9}" presName="desText" presStyleLbl="revTx" presStyleIdx="3" presStyleCnt="5">
        <dgm:presLayoutVars>
          <dgm:bulletEnabled val="1"/>
        </dgm:presLayoutVars>
      </dgm:prSet>
      <dgm:spPr/>
      <dgm:t>
        <a:bodyPr/>
        <a:lstStyle/>
        <a:p>
          <a:endParaRPr lang="el-GR"/>
        </a:p>
      </dgm:t>
    </dgm:pt>
    <dgm:pt modelId="{7C4E3E81-FE44-4226-A9FF-06222A02B2E2}" type="pres">
      <dgm:prSet presAssocID="{1AFA29FE-A05A-4FBF-81FB-54008C65ACC2}" presName="spaceV" presStyleCnt="0"/>
      <dgm:spPr/>
    </dgm:pt>
    <dgm:pt modelId="{79FCA37A-6428-4413-9B42-EDA5A9765A68}" type="pres">
      <dgm:prSet presAssocID="{4EBFE7D7-75FA-4ADB-93F4-4C10730F40F4}" presName="pair" presStyleCnt="0"/>
      <dgm:spPr/>
    </dgm:pt>
    <dgm:pt modelId="{E8B879F8-6EE7-4B43-903C-7CE21E9AFFC6}" type="pres">
      <dgm:prSet presAssocID="{4EBFE7D7-75FA-4ADB-93F4-4C10730F40F4}" presName="spaceH" presStyleLbl="node1" presStyleIdx="0" presStyleCnt="0"/>
      <dgm:spPr/>
    </dgm:pt>
    <dgm:pt modelId="{9B621602-0BAF-4318-9001-AE47CCFCD9B8}" type="pres">
      <dgm:prSet presAssocID="{4EBFE7D7-75FA-4ADB-93F4-4C10730F40F4}" presName="desPictures" presStyleLbl="alignImgPlace1" presStyleIdx="4" presStyleCnt="5"/>
      <dgm:spPr/>
    </dgm:pt>
    <dgm:pt modelId="{D06E4242-2521-4E9E-8FC6-8773CF15B985}" type="pres">
      <dgm:prSet presAssocID="{4EBFE7D7-75FA-4ADB-93F4-4C10730F40F4}" presName="desTextWrapper" presStyleCnt="0"/>
      <dgm:spPr/>
    </dgm:pt>
    <dgm:pt modelId="{1C304F86-0E82-42EA-B198-7AE8546F3E53}" type="pres">
      <dgm:prSet presAssocID="{4EBFE7D7-75FA-4ADB-93F4-4C10730F40F4}" presName="desText" presStyleLbl="revTx" presStyleIdx="4" presStyleCnt="5">
        <dgm:presLayoutVars>
          <dgm:bulletEnabled val="1"/>
        </dgm:presLayoutVars>
      </dgm:prSet>
      <dgm:spPr/>
      <dgm:t>
        <a:bodyPr/>
        <a:lstStyle/>
        <a:p>
          <a:endParaRPr lang="el-GR"/>
        </a:p>
      </dgm:t>
    </dgm:pt>
    <dgm:pt modelId="{E36F61D8-4790-48CA-AC74-72A3750A6BCF}" type="pres">
      <dgm:prSet presAssocID="{727F5F41-DD1B-44FB-AA38-54B220B49510}" presName="maxNode" presStyleCnt="0"/>
      <dgm:spPr/>
    </dgm:pt>
    <dgm:pt modelId="{C69968FB-1A43-4768-9D66-47B07805BF3F}" type="pres">
      <dgm:prSet presAssocID="{727F5F41-DD1B-44FB-AA38-54B220B49510}" presName="Name33" presStyleCnt="0"/>
      <dgm:spPr/>
    </dgm:pt>
  </dgm:ptLst>
  <dgm:cxnLst>
    <dgm:cxn modelId="{12D75A80-921C-4717-BB59-C2C9217612FF}" type="presOf" srcId="{1169806B-3DFA-4E53-A073-64E1709524CB}" destId="{88F1E979-69E7-4C5F-ABB6-70E9B75ACFF2}" srcOrd="0" destOrd="0" presId="urn:microsoft.com/office/officeart/2008/layout/AccentedPicture"/>
    <dgm:cxn modelId="{35D262FF-3821-4F7A-9318-6623464D773D}" srcId="{727F5F41-DD1B-44FB-AA38-54B220B49510}" destId="{4D5B1933-8D06-4950-8FDF-93AE0ACAEF5C}" srcOrd="2" destOrd="0" parTransId="{830BC01B-D1AE-4A72-A980-3D074614199A}" sibTransId="{9D188DE1-FE80-47AD-B582-19B9D7BEFD0F}"/>
    <dgm:cxn modelId="{F2F68A22-3A46-4A3E-957D-DE8D69B80AAF}" type="presOf" srcId="{4EBFE7D7-75FA-4ADB-93F4-4C10730F40F4}" destId="{1C304F86-0E82-42EA-B198-7AE8546F3E53}" srcOrd="0" destOrd="0" presId="urn:microsoft.com/office/officeart/2008/layout/AccentedPicture"/>
    <dgm:cxn modelId="{69ED1DD3-168F-4147-87FD-D47A78A3C798}" type="presOf" srcId="{00DAD648-48A6-4A7C-9EC6-03EE412D685B}" destId="{A989AD84-6FCC-4E02-8C1D-7ABA412D3565}" srcOrd="0" destOrd="0" presId="urn:microsoft.com/office/officeart/2008/layout/AccentedPicture"/>
    <dgm:cxn modelId="{4BDDC407-9311-472F-953F-92CB174822C8}" srcId="{727F5F41-DD1B-44FB-AA38-54B220B49510}" destId="{E994F0B2-EFE3-4C16-89DA-5A63E4ECF7A9}" srcOrd="3" destOrd="0" parTransId="{11FB77B2-2FC2-47D0-A965-DADD00AF0216}" sibTransId="{1037ABA5-3976-4027-8C3A-089ECDAE520A}"/>
    <dgm:cxn modelId="{D432A204-2D79-45F7-B4B5-EBC5B1370AA9}" srcId="{727F5F41-DD1B-44FB-AA38-54B220B49510}" destId="{A778A0AE-9EEB-4A4C-BB9F-44A8C07857D9}" srcOrd="4" destOrd="0" parTransId="{01116932-8A92-4515-BAD6-41313BCABCBE}" sibTransId="{1AFA29FE-A05A-4FBF-81FB-54008C65ACC2}"/>
    <dgm:cxn modelId="{3830EB23-5362-450D-BE47-B9F3358EA9B5}" srcId="{727F5F41-DD1B-44FB-AA38-54B220B49510}" destId="{4EBFE7D7-75FA-4ADB-93F4-4C10730F40F4}" srcOrd="5" destOrd="0" parTransId="{75CD93D0-0BBF-49A3-AEB2-4279B493D66B}" sibTransId="{8EAA8E76-5D9C-4CB7-975E-35D123C06C0D}"/>
    <dgm:cxn modelId="{61F9D53C-EBF0-4754-8EFC-1D5CC09952D2}" type="presOf" srcId="{3CDBD63D-B408-4B94-964D-4ED4D763B482}" destId="{70C26FB8-34D0-43B7-9CAE-DBCEA77F3050}" srcOrd="0" destOrd="0" presId="urn:microsoft.com/office/officeart/2008/layout/AccentedPicture"/>
    <dgm:cxn modelId="{1138E5C1-6C2F-4B53-8BBB-AC8E673298AD}" type="presOf" srcId="{727F5F41-DD1B-44FB-AA38-54B220B49510}" destId="{C22350BC-F2E5-4F1C-A33F-6EC088E058CD}" srcOrd="0" destOrd="0" presId="urn:microsoft.com/office/officeart/2008/layout/AccentedPicture"/>
    <dgm:cxn modelId="{172ACC2B-4D08-4D5C-8186-11FA1C660A76}" type="presOf" srcId="{A778A0AE-9EEB-4A4C-BB9F-44A8C07857D9}" destId="{9007FE88-FE72-4DA7-82F1-FE555F7BB34D}" srcOrd="0" destOrd="0" presId="urn:microsoft.com/office/officeart/2008/layout/AccentedPicture"/>
    <dgm:cxn modelId="{D592E1AA-9D80-4289-BD08-D6F67FD23979}" srcId="{727F5F41-DD1B-44FB-AA38-54B220B49510}" destId="{00DAD648-48A6-4A7C-9EC6-03EE412D685B}" srcOrd="1" destOrd="0" parTransId="{14730703-DA75-42FE-A72E-94E57BB017B0}" sibTransId="{94E25C40-82F5-4F4A-9AB0-8F75C1F9CEC3}"/>
    <dgm:cxn modelId="{8F927F8C-565C-4392-A691-30F7507AF656}" type="presOf" srcId="{E994F0B2-EFE3-4C16-89DA-5A63E4ECF7A9}" destId="{B48BF53B-A818-4539-AAC1-3BD5620E4897}" srcOrd="0" destOrd="0" presId="urn:microsoft.com/office/officeart/2008/layout/AccentedPicture"/>
    <dgm:cxn modelId="{05149EE8-D634-4EA0-A218-894C965204E0}" type="presOf" srcId="{4D5B1933-8D06-4950-8FDF-93AE0ACAEF5C}" destId="{FB80DFD4-BF06-47D8-B0FC-913AB96547DE}" srcOrd="0" destOrd="0" presId="urn:microsoft.com/office/officeart/2008/layout/AccentedPicture"/>
    <dgm:cxn modelId="{2147B0A9-22C7-4CCB-885F-745386B52325}" srcId="{727F5F41-DD1B-44FB-AA38-54B220B49510}" destId="{1169806B-3DFA-4E53-A073-64E1709524CB}" srcOrd="0" destOrd="0" parTransId="{AC7AE22A-305D-4B81-9C75-5F2B18A10237}" sibTransId="{3CDBD63D-B408-4B94-964D-4ED4D763B482}"/>
    <dgm:cxn modelId="{96DCE2B3-88AB-4779-BDBF-D956470240C7}" type="presParOf" srcId="{C22350BC-F2E5-4F1C-A33F-6EC088E058CD}" destId="{70C26FB8-34D0-43B7-9CAE-DBCEA77F3050}" srcOrd="0" destOrd="0" presId="urn:microsoft.com/office/officeart/2008/layout/AccentedPicture"/>
    <dgm:cxn modelId="{699CE620-82AC-4936-93BB-EE1F7FE4F793}" type="presParOf" srcId="{C22350BC-F2E5-4F1C-A33F-6EC088E058CD}" destId="{88F1E979-69E7-4C5F-ABB6-70E9B75ACFF2}" srcOrd="1" destOrd="0" presId="urn:microsoft.com/office/officeart/2008/layout/AccentedPicture"/>
    <dgm:cxn modelId="{FE9F9DF1-8C9E-4D6D-8978-10F754EDC4BE}" type="presParOf" srcId="{C22350BC-F2E5-4F1C-A33F-6EC088E058CD}" destId="{16185A80-EB97-4118-B75B-0F9DA95765D6}" srcOrd="2" destOrd="0" presId="urn:microsoft.com/office/officeart/2008/layout/AccentedPicture"/>
    <dgm:cxn modelId="{AEE83B70-919D-407A-AB46-05D8FD90E7A2}" type="presParOf" srcId="{16185A80-EB97-4118-B75B-0F9DA95765D6}" destId="{E9D3D0D9-DA74-493E-A2CF-0E058012BD2A}" srcOrd="0" destOrd="0" presId="urn:microsoft.com/office/officeart/2008/layout/AccentedPicture"/>
    <dgm:cxn modelId="{DE1C69FF-A857-40BD-8320-36897A6F8F13}" type="presParOf" srcId="{E9D3D0D9-DA74-493E-A2CF-0E058012BD2A}" destId="{1AAE5666-445E-40E3-9F89-27F3969C906D}" srcOrd="0" destOrd="0" presId="urn:microsoft.com/office/officeart/2008/layout/AccentedPicture"/>
    <dgm:cxn modelId="{68A24A64-57AD-4089-B043-FE8C016774DD}" type="presParOf" srcId="{E9D3D0D9-DA74-493E-A2CF-0E058012BD2A}" destId="{7C00CC2A-D36C-4317-8268-D3FBFC6307BD}" srcOrd="1" destOrd="0" presId="urn:microsoft.com/office/officeart/2008/layout/AccentedPicture"/>
    <dgm:cxn modelId="{A8D1C7AE-BEA4-48CE-9769-074E18A29B10}" type="presParOf" srcId="{E9D3D0D9-DA74-493E-A2CF-0E058012BD2A}" destId="{DD69F341-8ED5-4057-A0FB-6DBAC0AF5B83}" srcOrd="2" destOrd="0" presId="urn:microsoft.com/office/officeart/2008/layout/AccentedPicture"/>
    <dgm:cxn modelId="{FF670EAD-4E9C-4CB6-B044-76EE5278A62A}" type="presParOf" srcId="{DD69F341-8ED5-4057-A0FB-6DBAC0AF5B83}" destId="{A989AD84-6FCC-4E02-8C1D-7ABA412D3565}" srcOrd="0" destOrd="0" presId="urn:microsoft.com/office/officeart/2008/layout/AccentedPicture"/>
    <dgm:cxn modelId="{F9327F84-AD30-4B5C-87DC-871FFDDE9A74}" type="presParOf" srcId="{16185A80-EB97-4118-B75B-0F9DA95765D6}" destId="{A3B066A2-E841-46E8-9598-92BB928771D1}" srcOrd="1" destOrd="0" presId="urn:microsoft.com/office/officeart/2008/layout/AccentedPicture"/>
    <dgm:cxn modelId="{47671C32-0193-44A2-B42E-A35C819D0633}" type="presParOf" srcId="{16185A80-EB97-4118-B75B-0F9DA95765D6}" destId="{BDFBC16F-8C50-4F3A-95BA-417D9BE80906}" srcOrd="2" destOrd="0" presId="urn:microsoft.com/office/officeart/2008/layout/AccentedPicture"/>
    <dgm:cxn modelId="{1F6EB58D-9BB8-4F3F-BF9B-427B2F10F9AF}" type="presParOf" srcId="{BDFBC16F-8C50-4F3A-95BA-417D9BE80906}" destId="{8C7E11FF-A771-4ADB-87EC-B7909A71DEB2}" srcOrd="0" destOrd="0" presId="urn:microsoft.com/office/officeart/2008/layout/AccentedPicture"/>
    <dgm:cxn modelId="{3EF7F368-A5C7-406F-AD2E-3E76FD255A12}" type="presParOf" srcId="{BDFBC16F-8C50-4F3A-95BA-417D9BE80906}" destId="{39D72AFE-8551-4D07-8701-87FC79607A44}" srcOrd="1" destOrd="0" presId="urn:microsoft.com/office/officeart/2008/layout/AccentedPicture"/>
    <dgm:cxn modelId="{4269D450-70BD-41A0-B0E0-DABB6D7CAD22}" type="presParOf" srcId="{BDFBC16F-8C50-4F3A-95BA-417D9BE80906}" destId="{6A4768AB-FD40-4E76-9964-C380AA026F6E}" srcOrd="2" destOrd="0" presId="urn:microsoft.com/office/officeart/2008/layout/AccentedPicture"/>
    <dgm:cxn modelId="{4011558A-DB49-4B6B-B5A7-F5EF48CEFC09}" type="presParOf" srcId="{6A4768AB-FD40-4E76-9964-C380AA026F6E}" destId="{FB80DFD4-BF06-47D8-B0FC-913AB96547DE}" srcOrd="0" destOrd="0" presId="urn:microsoft.com/office/officeart/2008/layout/AccentedPicture"/>
    <dgm:cxn modelId="{577A5EC0-9E81-42BB-B0C7-E0B6B7682D85}" type="presParOf" srcId="{16185A80-EB97-4118-B75B-0F9DA95765D6}" destId="{04D00208-C970-4507-882A-67D2F1BD8E71}" srcOrd="3" destOrd="0" presId="urn:microsoft.com/office/officeart/2008/layout/AccentedPicture"/>
    <dgm:cxn modelId="{AA28B4F7-6BAD-4EAB-9DB0-841A447B7CCC}" type="presParOf" srcId="{16185A80-EB97-4118-B75B-0F9DA95765D6}" destId="{E1FAAEE0-BDFE-4BCB-A018-8B16BF41A5DA}" srcOrd="4" destOrd="0" presId="urn:microsoft.com/office/officeart/2008/layout/AccentedPicture"/>
    <dgm:cxn modelId="{D4C0AC90-0160-4457-89A7-9CD46BA5E233}" type="presParOf" srcId="{E1FAAEE0-BDFE-4BCB-A018-8B16BF41A5DA}" destId="{246A0689-13CE-40DD-8CCB-C596BAE9342A}" srcOrd="0" destOrd="0" presId="urn:microsoft.com/office/officeart/2008/layout/AccentedPicture"/>
    <dgm:cxn modelId="{CF9E1252-1D65-45F7-A6D2-EAC5F9E05624}" type="presParOf" srcId="{E1FAAEE0-BDFE-4BCB-A018-8B16BF41A5DA}" destId="{CBC30909-A003-41C8-96F4-5BDE8FFAD303}" srcOrd="1" destOrd="0" presId="urn:microsoft.com/office/officeart/2008/layout/AccentedPicture"/>
    <dgm:cxn modelId="{C42E085C-EC47-4BAD-A72E-536B07D9408F}" type="presParOf" srcId="{E1FAAEE0-BDFE-4BCB-A018-8B16BF41A5DA}" destId="{8BEDD34A-C5F0-42C1-8343-04F8548BB5F8}" srcOrd="2" destOrd="0" presId="urn:microsoft.com/office/officeart/2008/layout/AccentedPicture"/>
    <dgm:cxn modelId="{2C2B3D03-3E4E-4F64-ABD7-D406B2318486}" type="presParOf" srcId="{8BEDD34A-C5F0-42C1-8343-04F8548BB5F8}" destId="{B48BF53B-A818-4539-AAC1-3BD5620E4897}" srcOrd="0" destOrd="0" presId="urn:microsoft.com/office/officeart/2008/layout/AccentedPicture"/>
    <dgm:cxn modelId="{E6AF7F44-FE50-4E47-B023-395239F10829}" type="presParOf" srcId="{16185A80-EB97-4118-B75B-0F9DA95765D6}" destId="{4C1F7830-99F1-4FA5-AC89-3DD3C747AE50}" srcOrd="5" destOrd="0" presId="urn:microsoft.com/office/officeart/2008/layout/AccentedPicture"/>
    <dgm:cxn modelId="{3DB5D6D0-F21B-43FE-9C59-8B2849CCC9D6}" type="presParOf" srcId="{16185A80-EB97-4118-B75B-0F9DA95765D6}" destId="{BE8F2A9E-D9B3-4A02-86B7-9E3735D38C2D}" srcOrd="6" destOrd="0" presId="urn:microsoft.com/office/officeart/2008/layout/AccentedPicture"/>
    <dgm:cxn modelId="{0639616F-1732-4004-8E4F-C81CBAC42439}" type="presParOf" srcId="{BE8F2A9E-D9B3-4A02-86B7-9E3735D38C2D}" destId="{CEB4A345-38DD-4593-B162-26C500E312A8}" srcOrd="0" destOrd="0" presId="urn:microsoft.com/office/officeart/2008/layout/AccentedPicture"/>
    <dgm:cxn modelId="{E3585D02-61D7-49C2-AE42-47119E05C21F}" type="presParOf" srcId="{BE8F2A9E-D9B3-4A02-86B7-9E3735D38C2D}" destId="{1523C8B7-2011-4BD5-9CE2-5C79BF96E177}" srcOrd="1" destOrd="0" presId="urn:microsoft.com/office/officeart/2008/layout/AccentedPicture"/>
    <dgm:cxn modelId="{0067C7D7-FA01-4B18-87DB-F8D159EE1380}" type="presParOf" srcId="{BE8F2A9E-D9B3-4A02-86B7-9E3735D38C2D}" destId="{E0CEBABF-B407-44C8-B29A-AA744E492F4A}" srcOrd="2" destOrd="0" presId="urn:microsoft.com/office/officeart/2008/layout/AccentedPicture"/>
    <dgm:cxn modelId="{7DFCC66E-1899-43B0-BFFF-43F976115D69}" type="presParOf" srcId="{E0CEBABF-B407-44C8-B29A-AA744E492F4A}" destId="{9007FE88-FE72-4DA7-82F1-FE555F7BB34D}" srcOrd="0" destOrd="0" presId="urn:microsoft.com/office/officeart/2008/layout/AccentedPicture"/>
    <dgm:cxn modelId="{E06D4FB1-B04B-4ECB-8C39-AFBBEE7AB5B0}" type="presParOf" srcId="{16185A80-EB97-4118-B75B-0F9DA95765D6}" destId="{7C4E3E81-FE44-4226-A9FF-06222A02B2E2}" srcOrd="7" destOrd="0" presId="urn:microsoft.com/office/officeart/2008/layout/AccentedPicture"/>
    <dgm:cxn modelId="{FD9E3DA6-9539-415A-8FA1-40F1D5E69C8D}" type="presParOf" srcId="{16185A80-EB97-4118-B75B-0F9DA95765D6}" destId="{79FCA37A-6428-4413-9B42-EDA5A9765A68}" srcOrd="8" destOrd="0" presId="urn:microsoft.com/office/officeart/2008/layout/AccentedPicture"/>
    <dgm:cxn modelId="{60A100DF-197B-440C-A324-CCD33AC44D6B}" type="presParOf" srcId="{79FCA37A-6428-4413-9B42-EDA5A9765A68}" destId="{E8B879F8-6EE7-4B43-903C-7CE21E9AFFC6}" srcOrd="0" destOrd="0" presId="urn:microsoft.com/office/officeart/2008/layout/AccentedPicture"/>
    <dgm:cxn modelId="{C7CF76E8-0A23-4692-95CE-5CF6E021C22E}" type="presParOf" srcId="{79FCA37A-6428-4413-9B42-EDA5A9765A68}" destId="{9B621602-0BAF-4318-9001-AE47CCFCD9B8}" srcOrd="1" destOrd="0" presId="urn:microsoft.com/office/officeart/2008/layout/AccentedPicture"/>
    <dgm:cxn modelId="{4A6A98BF-6AC4-49B5-BE32-878043D78FAA}" type="presParOf" srcId="{79FCA37A-6428-4413-9B42-EDA5A9765A68}" destId="{D06E4242-2521-4E9E-8FC6-8773CF15B985}" srcOrd="2" destOrd="0" presId="urn:microsoft.com/office/officeart/2008/layout/AccentedPicture"/>
    <dgm:cxn modelId="{3970CA36-B16D-4BA9-935C-16C953D4BFC5}" type="presParOf" srcId="{D06E4242-2521-4E9E-8FC6-8773CF15B985}" destId="{1C304F86-0E82-42EA-B198-7AE8546F3E53}" srcOrd="0" destOrd="0" presId="urn:microsoft.com/office/officeart/2008/layout/AccentedPicture"/>
    <dgm:cxn modelId="{789BE199-145F-4725-A96F-459D60C6057B}" type="presParOf" srcId="{C22350BC-F2E5-4F1C-A33F-6EC088E058CD}" destId="{E36F61D8-4790-48CA-AC74-72A3750A6BCF}" srcOrd="3" destOrd="0" presId="urn:microsoft.com/office/officeart/2008/layout/AccentedPicture"/>
    <dgm:cxn modelId="{BF69CD4C-7167-4B2A-9683-A2B9A5607B38}" type="presParOf" srcId="{E36F61D8-4790-48CA-AC74-72A3750A6BCF}" destId="{C69968FB-1A43-4768-9D66-47B07805BF3F}"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628EC7-939B-4DDD-AEAF-BDFD7D254DFB}" type="doc">
      <dgm:prSet loTypeId="urn:microsoft.com/office/officeart/2005/8/layout/venn3" loCatId="relationship" qsTypeId="urn:microsoft.com/office/officeart/2005/8/quickstyle/simple1" qsCatId="simple" csTypeId="urn:microsoft.com/office/officeart/2005/8/colors/accent1_5" csCatId="accent1" phldr="1"/>
      <dgm:spPr/>
      <dgm:t>
        <a:bodyPr/>
        <a:lstStyle/>
        <a:p>
          <a:endParaRPr lang="el-GR"/>
        </a:p>
      </dgm:t>
    </dgm:pt>
    <dgm:pt modelId="{14306E76-5140-4588-8268-93989F9B23F4}">
      <dgm:prSet phldrT="[Κείμενο]"/>
      <dgm:spPr/>
      <dgm:t>
        <a:bodyPr/>
        <a:lstStyle/>
        <a:p>
          <a:r>
            <a:rPr lang="el-GR" b="1" dirty="0" smtClean="0"/>
            <a:t>ΑΝΑΠΤΥΞΗ</a:t>
          </a:r>
          <a:endParaRPr lang="el-GR" b="1" dirty="0"/>
        </a:p>
      </dgm:t>
    </dgm:pt>
    <dgm:pt modelId="{B314E79D-01B3-4BB5-AA3E-F02056E5E23F}" type="parTrans" cxnId="{FB1F9D8A-8368-4A1F-A2D4-9F321095FDC1}">
      <dgm:prSet/>
      <dgm:spPr/>
      <dgm:t>
        <a:bodyPr/>
        <a:lstStyle/>
        <a:p>
          <a:endParaRPr lang="el-GR"/>
        </a:p>
      </dgm:t>
    </dgm:pt>
    <dgm:pt modelId="{7B67A72D-F1DD-4B5C-9EA7-B932AFB479F9}" type="sibTrans" cxnId="{FB1F9D8A-8368-4A1F-A2D4-9F321095FDC1}">
      <dgm:prSet/>
      <dgm:spPr/>
      <dgm:t>
        <a:bodyPr/>
        <a:lstStyle/>
        <a:p>
          <a:endParaRPr lang="el-GR"/>
        </a:p>
      </dgm:t>
    </dgm:pt>
    <dgm:pt modelId="{81E83BB5-9BC2-4FB0-BBAB-0845F3A25D68}">
      <dgm:prSet phldrT="[Κείμενο]"/>
      <dgm:spPr/>
      <dgm:t>
        <a:bodyPr/>
        <a:lstStyle/>
        <a:p>
          <a:r>
            <a:rPr lang="el-GR" b="1" dirty="0" smtClean="0"/>
            <a:t>ΓΟΝΙΔΙΑ</a:t>
          </a:r>
          <a:endParaRPr lang="el-GR" b="1" dirty="0"/>
        </a:p>
      </dgm:t>
    </dgm:pt>
    <dgm:pt modelId="{34DEBC7F-E663-4B94-95F4-FF257210DEC5}" type="parTrans" cxnId="{04772A2C-795D-45F4-83F6-1E2E74262AF3}">
      <dgm:prSet/>
      <dgm:spPr/>
      <dgm:t>
        <a:bodyPr/>
        <a:lstStyle/>
        <a:p>
          <a:endParaRPr lang="el-GR"/>
        </a:p>
      </dgm:t>
    </dgm:pt>
    <dgm:pt modelId="{2F4436F1-E066-4EEE-A193-4EFEC22C2290}" type="sibTrans" cxnId="{04772A2C-795D-45F4-83F6-1E2E74262AF3}">
      <dgm:prSet/>
      <dgm:spPr/>
      <dgm:t>
        <a:bodyPr/>
        <a:lstStyle/>
        <a:p>
          <a:endParaRPr lang="el-GR"/>
        </a:p>
      </dgm:t>
    </dgm:pt>
    <dgm:pt modelId="{B320EB70-E447-4554-A2C8-9E59DB3DD62A}">
      <dgm:prSet phldrT="[Κείμενο]"/>
      <dgm:spPr/>
      <dgm:t>
        <a:bodyPr/>
        <a:lstStyle/>
        <a:p>
          <a:r>
            <a:rPr lang="en-US" b="1" dirty="0" smtClean="0"/>
            <a:t>DNA</a:t>
          </a:r>
          <a:endParaRPr lang="el-GR" b="1" dirty="0"/>
        </a:p>
      </dgm:t>
    </dgm:pt>
    <dgm:pt modelId="{21445B78-07D2-4DB0-9AE8-A843F1313B4C}" type="parTrans" cxnId="{F12876F6-69AF-40A4-BDBF-CF56FF184EB0}">
      <dgm:prSet/>
      <dgm:spPr/>
      <dgm:t>
        <a:bodyPr/>
        <a:lstStyle/>
        <a:p>
          <a:endParaRPr lang="el-GR"/>
        </a:p>
      </dgm:t>
    </dgm:pt>
    <dgm:pt modelId="{95B3E927-DDFD-4FB5-B25F-C418A1FAEB7B}" type="sibTrans" cxnId="{F12876F6-69AF-40A4-BDBF-CF56FF184EB0}">
      <dgm:prSet/>
      <dgm:spPr/>
      <dgm:t>
        <a:bodyPr/>
        <a:lstStyle/>
        <a:p>
          <a:endParaRPr lang="el-GR"/>
        </a:p>
      </dgm:t>
    </dgm:pt>
    <dgm:pt modelId="{C9E5417D-004B-41C9-A0C8-845031E5EECA}">
      <dgm:prSet phldrT="[Κείμενο]"/>
      <dgm:spPr/>
      <dgm:t>
        <a:bodyPr/>
        <a:lstStyle/>
        <a:p>
          <a:r>
            <a:rPr lang="el-GR" b="1" dirty="0" smtClean="0"/>
            <a:t>;</a:t>
          </a:r>
          <a:endParaRPr lang="el-GR" b="1" dirty="0"/>
        </a:p>
      </dgm:t>
    </dgm:pt>
    <dgm:pt modelId="{3AD05D0C-C029-4810-A9A2-F857A77D210E}" type="parTrans" cxnId="{F4129114-3D08-454E-8A88-5BD268F9DBE9}">
      <dgm:prSet/>
      <dgm:spPr/>
      <dgm:t>
        <a:bodyPr/>
        <a:lstStyle/>
        <a:p>
          <a:endParaRPr lang="el-GR"/>
        </a:p>
      </dgm:t>
    </dgm:pt>
    <dgm:pt modelId="{FCB24EEC-5357-4B3D-BFEA-7728C4FD1698}" type="sibTrans" cxnId="{F4129114-3D08-454E-8A88-5BD268F9DBE9}">
      <dgm:prSet/>
      <dgm:spPr/>
      <dgm:t>
        <a:bodyPr/>
        <a:lstStyle/>
        <a:p>
          <a:endParaRPr lang="el-GR"/>
        </a:p>
      </dgm:t>
    </dgm:pt>
    <dgm:pt modelId="{A5F3AC48-88EB-4EA0-8548-3B00BCD00C91}" type="pres">
      <dgm:prSet presAssocID="{13628EC7-939B-4DDD-AEAF-BDFD7D254DFB}" presName="Name0" presStyleCnt="0">
        <dgm:presLayoutVars>
          <dgm:dir/>
          <dgm:resizeHandles val="exact"/>
        </dgm:presLayoutVars>
      </dgm:prSet>
      <dgm:spPr/>
      <dgm:t>
        <a:bodyPr/>
        <a:lstStyle/>
        <a:p>
          <a:endParaRPr lang="el-GR"/>
        </a:p>
      </dgm:t>
    </dgm:pt>
    <dgm:pt modelId="{B58586DD-B038-4C88-A160-96E1BD82A84B}" type="pres">
      <dgm:prSet presAssocID="{14306E76-5140-4588-8268-93989F9B23F4}" presName="Name5" presStyleLbl="vennNode1" presStyleIdx="0" presStyleCnt="4" custScaleX="499500" custScaleY="449443" custLinFactX="45055" custLinFactNeighborX="100000" custLinFactNeighborY="-55">
        <dgm:presLayoutVars>
          <dgm:bulletEnabled val="1"/>
        </dgm:presLayoutVars>
      </dgm:prSet>
      <dgm:spPr/>
      <dgm:t>
        <a:bodyPr/>
        <a:lstStyle/>
        <a:p>
          <a:endParaRPr lang="el-GR"/>
        </a:p>
      </dgm:t>
    </dgm:pt>
    <dgm:pt modelId="{B8A80A68-983B-43EA-9879-FEF03AFB48A8}" type="pres">
      <dgm:prSet presAssocID="{7B67A72D-F1DD-4B5C-9EA7-B932AFB479F9}" presName="space" presStyleCnt="0"/>
      <dgm:spPr/>
    </dgm:pt>
    <dgm:pt modelId="{E54DEB61-6823-4925-92CA-FD4392527320}" type="pres">
      <dgm:prSet presAssocID="{81E83BB5-9BC2-4FB0-BBAB-0845F3A25D68}" presName="Name5" presStyleLbl="vennNode1" presStyleIdx="1" presStyleCnt="4" custScaleX="505489" custScaleY="432751" custLinFactX="11761" custLinFactY="-300000" custLinFactNeighborX="100000" custLinFactNeighborY="-333558">
        <dgm:presLayoutVars>
          <dgm:bulletEnabled val="1"/>
        </dgm:presLayoutVars>
      </dgm:prSet>
      <dgm:spPr/>
      <dgm:t>
        <a:bodyPr/>
        <a:lstStyle/>
        <a:p>
          <a:endParaRPr lang="el-GR"/>
        </a:p>
      </dgm:t>
    </dgm:pt>
    <dgm:pt modelId="{9AE00B57-380C-4281-8931-D1FB395D81E9}" type="pres">
      <dgm:prSet presAssocID="{2F4436F1-E066-4EEE-A193-4EFEC22C2290}" presName="space" presStyleCnt="0"/>
      <dgm:spPr/>
    </dgm:pt>
    <dgm:pt modelId="{AA41220C-B2B1-4FB0-BAAA-E2F07D1A58DE}" type="pres">
      <dgm:prSet presAssocID="{B320EB70-E447-4554-A2C8-9E59DB3DD62A}" presName="Name5" presStyleLbl="vennNode1" presStyleIdx="2" presStyleCnt="4" custScaleX="452007" custScaleY="457492" custLinFactX="37082" custLinFactNeighborX="100000" custLinFactNeighborY="-76069">
        <dgm:presLayoutVars>
          <dgm:bulletEnabled val="1"/>
        </dgm:presLayoutVars>
      </dgm:prSet>
      <dgm:spPr/>
      <dgm:t>
        <a:bodyPr/>
        <a:lstStyle/>
        <a:p>
          <a:endParaRPr lang="el-GR"/>
        </a:p>
      </dgm:t>
    </dgm:pt>
    <dgm:pt modelId="{27929270-EAD5-48FC-B04E-0E2B66CAA238}" type="pres">
      <dgm:prSet presAssocID="{95B3E927-DDFD-4FB5-B25F-C418A1FAEB7B}" presName="space" presStyleCnt="0"/>
      <dgm:spPr/>
    </dgm:pt>
    <dgm:pt modelId="{347FCA42-EEC9-46FE-BE95-3CF7D4F43317}" type="pres">
      <dgm:prSet presAssocID="{C9E5417D-004B-41C9-A0C8-845031E5EECA}" presName="Name5" presStyleLbl="vennNode1" presStyleIdx="3" presStyleCnt="4" custScaleX="205227" custScaleY="194265" custLinFactX="-211018" custLinFactY="230197" custLinFactNeighborX="-300000" custLinFactNeighborY="300000">
        <dgm:presLayoutVars>
          <dgm:bulletEnabled val="1"/>
        </dgm:presLayoutVars>
      </dgm:prSet>
      <dgm:spPr/>
      <dgm:t>
        <a:bodyPr/>
        <a:lstStyle/>
        <a:p>
          <a:endParaRPr lang="el-GR"/>
        </a:p>
      </dgm:t>
    </dgm:pt>
  </dgm:ptLst>
  <dgm:cxnLst>
    <dgm:cxn modelId="{4062BA0D-E0B8-437C-B06C-67EDEE738031}" type="presOf" srcId="{81E83BB5-9BC2-4FB0-BBAB-0845F3A25D68}" destId="{E54DEB61-6823-4925-92CA-FD4392527320}" srcOrd="0" destOrd="0" presId="urn:microsoft.com/office/officeart/2005/8/layout/venn3"/>
    <dgm:cxn modelId="{56D8A148-8B9B-4E6B-B0B7-0453BEA326B3}" type="presOf" srcId="{C9E5417D-004B-41C9-A0C8-845031E5EECA}" destId="{347FCA42-EEC9-46FE-BE95-3CF7D4F43317}" srcOrd="0" destOrd="0" presId="urn:microsoft.com/office/officeart/2005/8/layout/venn3"/>
    <dgm:cxn modelId="{F6F3223A-4772-40B7-9D22-44D5F8DD6D57}" type="presOf" srcId="{13628EC7-939B-4DDD-AEAF-BDFD7D254DFB}" destId="{A5F3AC48-88EB-4EA0-8548-3B00BCD00C91}" srcOrd="0" destOrd="0" presId="urn:microsoft.com/office/officeart/2005/8/layout/venn3"/>
    <dgm:cxn modelId="{11A0DC4A-2E88-499F-AA68-B4EB5BEEC81B}" type="presOf" srcId="{14306E76-5140-4588-8268-93989F9B23F4}" destId="{B58586DD-B038-4C88-A160-96E1BD82A84B}" srcOrd="0" destOrd="0" presId="urn:microsoft.com/office/officeart/2005/8/layout/venn3"/>
    <dgm:cxn modelId="{A5C1C3FE-9F27-4FFA-8900-5FA8533D57AC}" type="presOf" srcId="{B320EB70-E447-4554-A2C8-9E59DB3DD62A}" destId="{AA41220C-B2B1-4FB0-BAAA-E2F07D1A58DE}" srcOrd="0" destOrd="0" presId="urn:microsoft.com/office/officeart/2005/8/layout/venn3"/>
    <dgm:cxn modelId="{F4129114-3D08-454E-8A88-5BD268F9DBE9}" srcId="{13628EC7-939B-4DDD-AEAF-BDFD7D254DFB}" destId="{C9E5417D-004B-41C9-A0C8-845031E5EECA}" srcOrd="3" destOrd="0" parTransId="{3AD05D0C-C029-4810-A9A2-F857A77D210E}" sibTransId="{FCB24EEC-5357-4B3D-BFEA-7728C4FD1698}"/>
    <dgm:cxn modelId="{FB1F9D8A-8368-4A1F-A2D4-9F321095FDC1}" srcId="{13628EC7-939B-4DDD-AEAF-BDFD7D254DFB}" destId="{14306E76-5140-4588-8268-93989F9B23F4}" srcOrd="0" destOrd="0" parTransId="{B314E79D-01B3-4BB5-AA3E-F02056E5E23F}" sibTransId="{7B67A72D-F1DD-4B5C-9EA7-B932AFB479F9}"/>
    <dgm:cxn modelId="{04772A2C-795D-45F4-83F6-1E2E74262AF3}" srcId="{13628EC7-939B-4DDD-AEAF-BDFD7D254DFB}" destId="{81E83BB5-9BC2-4FB0-BBAB-0845F3A25D68}" srcOrd="1" destOrd="0" parTransId="{34DEBC7F-E663-4B94-95F4-FF257210DEC5}" sibTransId="{2F4436F1-E066-4EEE-A193-4EFEC22C2290}"/>
    <dgm:cxn modelId="{F12876F6-69AF-40A4-BDBF-CF56FF184EB0}" srcId="{13628EC7-939B-4DDD-AEAF-BDFD7D254DFB}" destId="{B320EB70-E447-4554-A2C8-9E59DB3DD62A}" srcOrd="2" destOrd="0" parTransId="{21445B78-07D2-4DB0-9AE8-A843F1313B4C}" sibTransId="{95B3E927-DDFD-4FB5-B25F-C418A1FAEB7B}"/>
    <dgm:cxn modelId="{CC055011-314B-4077-A5B0-95D5DE24652C}" type="presParOf" srcId="{A5F3AC48-88EB-4EA0-8548-3B00BCD00C91}" destId="{B58586DD-B038-4C88-A160-96E1BD82A84B}" srcOrd="0" destOrd="0" presId="urn:microsoft.com/office/officeart/2005/8/layout/venn3"/>
    <dgm:cxn modelId="{FE679D7D-392B-4ADA-B0C8-2F1C21E5E564}" type="presParOf" srcId="{A5F3AC48-88EB-4EA0-8548-3B00BCD00C91}" destId="{B8A80A68-983B-43EA-9879-FEF03AFB48A8}" srcOrd="1" destOrd="0" presId="urn:microsoft.com/office/officeart/2005/8/layout/venn3"/>
    <dgm:cxn modelId="{A59FECC4-0814-406C-A806-02F81A0DA32E}" type="presParOf" srcId="{A5F3AC48-88EB-4EA0-8548-3B00BCD00C91}" destId="{E54DEB61-6823-4925-92CA-FD4392527320}" srcOrd="2" destOrd="0" presId="urn:microsoft.com/office/officeart/2005/8/layout/venn3"/>
    <dgm:cxn modelId="{684DB309-3572-46B0-AF0F-1C23E084442A}" type="presParOf" srcId="{A5F3AC48-88EB-4EA0-8548-3B00BCD00C91}" destId="{9AE00B57-380C-4281-8931-D1FB395D81E9}" srcOrd="3" destOrd="0" presId="urn:microsoft.com/office/officeart/2005/8/layout/venn3"/>
    <dgm:cxn modelId="{AC5B8F5C-7E81-46D9-BFE1-E09C1821C33C}" type="presParOf" srcId="{A5F3AC48-88EB-4EA0-8548-3B00BCD00C91}" destId="{AA41220C-B2B1-4FB0-BAAA-E2F07D1A58DE}" srcOrd="4" destOrd="0" presId="urn:microsoft.com/office/officeart/2005/8/layout/venn3"/>
    <dgm:cxn modelId="{5D421BFE-DEA2-4E85-AEDA-531BF5344DC7}" type="presParOf" srcId="{A5F3AC48-88EB-4EA0-8548-3B00BCD00C91}" destId="{27929270-EAD5-48FC-B04E-0E2B66CAA238}" srcOrd="5" destOrd="0" presId="urn:microsoft.com/office/officeart/2005/8/layout/venn3"/>
    <dgm:cxn modelId="{0332B739-1755-4186-AB3D-937A79416684}" type="presParOf" srcId="{A5F3AC48-88EB-4EA0-8548-3B00BCD00C91}" destId="{347FCA42-EEC9-46FE-BE95-3CF7D4F43317}"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3FEB40-3116-4E0C-9B93-97EE612A1976}"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l-GR"/>
        </a:p>
      </dgm:t>
    </dgm:pt>
    <dgm:pt modelId="{959BC502-54CA-4DE1-9B97-CC1AD75F3A69}">
      <dgm:prSet/>
      <dgm:spPr/>
      <dgm:t>
        <a:bodyPr/>
        <a:lstStyle/>
        <a:p>
          <a:pPr rtl="0"/>
          <a:r>
            <a:rPr lang="el-GR" b="1" dirty="0" err="1" smtClean="0"/>
            <a:t>Γονεϊκή</a:t>
          </a:r>
          <a:r>
            <a:rPr lang="el-GR" b="1" dirty="0" smtClean="0"/>
            <a:t> εμπλοκή</a:t>
          </a:r>
          <a:endParaRPr lang="el-GR" dirty="0"/>
        </a:p>
      </dgm:t>
    </dgm:pt>
    <dgm:pt modelId="{76C70645-B1D3-4B18-A259-87FF52921BA4}" type="parTrans" cxnId="{68FA0C77-EB1F-4B40-A14E-0C60D62AC8A2}">
      <dgm:prSet/>
      <dgm:spPr/>
      <dgm:t>
        <a:bodyPr/>
        <a:lstStyle/>
        <a:p>
          <a:endParaRPr lang="el-GR"/>
        </a:p>
      </dgm:t>
    </dgm:pt>
    <dgm:pt modelId="{E6481DF4-697A-46D6-A078-FD23B62AFBFD}" type="sibTrans" cxnId="{68FA0C77-EB1F-4B40-A14E-0C60D62AC8A2}">
      <dgm:prSet/>
      <dgm:spPr/>
      <dgm:t>
        <a:bodyPr/>
        <a:lstStyle/>
        <a:p>
          <a:endParaRPr lang="el-GR"/>
        </a:p>
      </dgm:t>
    </dgm:pt>
    <dgm:pt modelId="{251239EF-AFE9-4F67-B7D2-335BBF54E161}" type="pres">
      <dgm:prSet presAssocID="{BE3FEB40-3116-4E0C-9B93-97EE612A1976}" presName="linearFlow" presStyleCnt="0">
        <dgm:presLayoutVars>
          <dgm:dir/>
          <dgm:resizeHandles val="exact"/>
        </dgm:presLayoutVars>
      </dgm:prSet>
      <dgm:spPr/>
      <dgm:t>
        <a:bodyPr/>
        <a:lstStyle/>
        <a:p>
          <a:endParaRPr lang="el-GR"/>
        </a:p>
      </dgm:t>
    </dgm:pt>
    <dgm:pt modelId="{7A3090D5-AF34-4739-A3CD-46B207A11C82}" type="pres">
      <dgm:prSet presAssocID="{959BC502-54CA-4DE1-9B97-CC1AD75F3A69}" presName="comp" presStyleCnt="0"/>
      <dgm:spPr/>
    </dgm:pt>
    <dgm:pt modelId="{C0AE9FD3-AB55-4AEE-991D-AD198653B785}" type="pres">
      <dgm:prSet presAssocID="{959BC502-54CA-4DE1-9B97-CC1AD75F3A69}" presName="rect2" presStyleLbl="node1" presStyleIdx="0" presStyleCnt="1">
        <dgm:presLayoutVars>
          <dgm:bulletEnabled val="1"/>
        </dgm:presLayoutVars>
      </dgm:prSet>
      <dgm:spPr/>
      <dgm:t>
        <a:bodyPr/>
        <a:lstStyle/>
        <a:p>
          <a:endParaRPr lang="el-GR"/>
        </a:p>
      </dgm:t>
    </dgm:pt>
    <dgm:pt modelId="{FF31DB20-42A4-41C4-AA96-3782BA285409}" type="pres">
      <dgm:prSet presAssocID="{959BC502-54CA-4DE1-9B97-CC1AD75F3A69}" presName="rect1" presStyleLbl="lnNode1" presStyleIdx="0" presStyleCnt="1"/>
      <dgm:spPr>
        <a:blipFill rotWithShape="1">
          <a:blip xmlns:r="http://schemas.openxmlformats.org/officeDocument/2006/relationships" r:embed="rId1"/>
          <a:stretch>
            <a:fillRect/>
          </a:stretch>
        </a:blipFill>
      </dgm:spPr>
    </dgm:pt>
  </dgm:ptLst>
  <dgm:cxnLst>
    <dgm:cxn modelId="{ABBF9369-B211-4FBC-80DD-5B5E1A666923}" type="presOf" srcId="{959BC502-54CA-4DE1-9B97-CC1AD75F3A69}" destId="{C0AE9FD3-AB55-4AEE-991D-AD198653B785}" srcOrd="0" destOrd="0" presId="urn:microsoft.com/office/officeart/2008/layout/AlternatingPictureBlocks"/>
    <dgm:cxn modelId="{68FA0C77-EB1F-4B40-A14E-0C60D62AC8A2}" srcId="{BE3FEB40-3116-4E0C-9B93-97EE612A1976}" destId="{959BC502-54CA-4DE1-9B97-CC1AD75F3A69}" srcOrd="0" destOrd="0" parTransId="{76C70645-B1D3-4B18-A259-87FF52921BA4}" sibTransId="{E6481DF4-697A-46D6-A078-FD23B62AFBFD}"/>
    <dgm:cxn modelId="{F72C36C3-EAD1-46D4-A1FF-494A0A582B62}" type="presOf" srcId="{BE3FEB40-3116-4E0C-9B93-97EE612A1976}" destId="{251239EF-AFE9-4F67-B7D2-335BBF54E161}" srcOrd="0" destOrd="0" presId="urn:microsoft.com/office/officeart/2008/layout/AlternatingPictureBlocks"/>
    <dgm:cxn modelId="{F25D118A-6EB0-473C-880E-78DC054D03CC}" type="presParOf" srcId="{251239EF-AFE9-4F67-B7D2-335BBF54E161}" destId="{7A3090D5-AF34-4739-A3CD-46B207A11C82}" srcOrd="0" destOrd="0" presId="urn:microsoft.com/office/officeart/2008/layout/AlternatingPictureBlocks"/>
    <dgm:cxn modelId="{5199F2D1-F80E-4D2A-A2C7-801080B01F5B}" type="presParOf" srcId="{7A3090D5-AF34-4739-A3CD-46B207A11C82}" destId="{C0AE9FD3-AB55-4AEE-991D-AD198653B785}" srcOrd="0" destOrd="0" presId="urn:microsoft.com/office/officeart/2008/layout/AlternatingPictureBlocks"/>
    <dgm:cxn modelId="{422E0909-99E1-4051-AEE4-7694EBAC3B42}" type="presParOf" srcId="{7A3090D5-AF34-4739-A3CD-46B207A11C82}" destId="{FF31DB20-42A4-41C4-AA96-3782BA285409}"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522338-FC75-4655-917B-99C53B1B8BBA}" type="doc">
      <dgm:prSet loTypeId="urn:microsoft.com/office/officeart/2008/layout/PictureStrips" loCatId="list" qsTypeId="urn:microsoft.com/office/officeart/2005/8/quickstyle/simple2" qsCatId="simple" csTypeId="urn:microsoft.com/office/officeart/2005/8/colors/accent3_1" csCatId="accent3" phldr="1"/>
      <dgm:spPr/>
      <dgm:t>
        <a:bodyPr/>
        <a:lstStyle/>
        <a:p>
          <a:endParaRPr lang="el-GR"/>
        </a:p>
      </dgm:t>
    </dgm:pt>
    <dgm:pt modelId="{0FD02990-445E-44D8-AA22-4B27F1425F10}">
      <dgm:prSet/>
      <dgm:spPr/>
      <dgm:t>
        <a:bodyPr/>
        <a:lstStyle/>
        <a:p>
          <a:pPr rtl="0"/>
          <a:r>
            <a:rPr lang="el-GR" b="0" dirty="0" smtClean="0"/>
            <a:t>…ενισχύει την </a:t>
          </a:r>
          <a:r>
            <a:rPr lang="el-GR" b="1" dirty="0" smtClean="0"/>
            <a:t>ψυχοκοινωνική ανάπτυξη </a:t>
          </a:r>
          <a:r>
            <a:rPr lang="el-GR" b="0" dirty="0" smtClean="0"/>
            <a:t>των μαθητών και </a:t>
          </a:r>
          <a:br>
            <a:rPr lang="el-GR" b="0" dirty="0" smtClean="0"/>
          </a:br>
          <a:r>
            <a:rPr lang="el-GR" b="0" dirty="0" smtClean="0"/>
            <a:t>την </a:t>
          </a:r>
          <a:r>
            <a:rPr lang="el-GR" b="1" dirty="0" smtClean="0"/>
            <a:t>υιοθέτηση θετικής στάσης </a:t>
          </a:r>
          <a:r>
            <a:rPr lang="el-GR" b="0" dirty="0" smtClean="0"/>
            <a:t>και </a:t>
          </a:r>
          <a:r>
            <a:rPr lang="el-GR" b="1" dirty="0" smtClean="0"/>
            <a:t>συμπεριφοράς</a:t>
          </a:r>
          <a:r>
            <a:rPr lang="el-GR" b="0" dirty="0" smtClean="0"/>
            <a:t> στο σχολικό πλαίσιο, </a:t>
          </a:r>
          <a:br>
            <a:rPr lang="el-GR" b="0" dirty="0" smtClean="0"/>
          </a:br>
          <a:r>
            <a:rPr lang="el-GR" b="0" dirty="0" smtClean="0"/>
            <a:t>…προλαμβάνει και αντιμετωπίζει τις </a:t>
          </a:r>
          <a:r>
            <a:rPr lang="el-GR" b="1" dirty="0" smtClean="0"/>
            <a:t>δυσκολίες προσαρμογής ,</a:t>
          </a:r>
          <a:r>
            <a:rPr lang="el-GR" b="0" dirty="0" smtClean="0"/>
            <a:t/>
          </a:r>
          <a:br>
            <a:rPr lang="el-GR" b="0" dirty="0" smtClean="0"/>
          </a:br>
          <a:r>
            <a:rPr lang="el-GR" b="0" dirty="0" smtClean="0"/>
            <a:t>…μειώνει τα ποσοστά της </a:t>
          </a:r>
          <a:r>
            <a:rPr lang="el-GR" b="1" dirty="0" smtClean="0"/>
            <a:t>σχολικής διαρροής </a:t>
          </a:r>
          <a:r>
            <a:rPr lang="el-GR" b="0" dirty="0" smtClean="0"/>
            <a:t>(</a:t>
          </a:r>
          <a:r>
            <a:rPr lang="el-GR" b="0" dirty="0" err="1" smtClean="0"/>
            <a:t>Μυλωνάκου</a:t>
          </a:r>
          <a:r>
            <a:rPr lang="el-GR" b="0" dirty="0" smtClean="0"/>
            <a:t>- Κεκέ 2009: 413- 414),</a:t>
          </a:r>
          <a:br>
            <a:rPr lang="el-GR" b="0" dirty="0" smtClean="0"/>
          </a:br>
          <a:r>
            <a:rPr lang="el-GR" b="0" dirty="0" smtClean="0"/>
            <a:t>….οδηγεί στη </a:t>
          </a:r>
          <a:r>
            <a:rPr lang="el-GR" b="1" dirty="0" smtClean="0"/>
            <a:t>βελτίωση των σχέσεων </a:t>
          </a:r>
          <a:r>
            <a:rPr lang="el-GR" b="0" dirty="0" smtClean="0"/>
            <a:t>των γονέων με τα παιδιά τους ,</a:t>
          </a:r>
          <a:br>
            <a:rPr lang="el-GR" b="0" dirty="0" smtClean="0"/>
          </a:br>
          <a:r>
            <a:rPr lang="el-GR" b="0" dirty="0" smtClean="0"/>
            <a:t>….στην απόκτηση </a:t>
          </a:r>
          <a:r>
            <a:rPr lang="el-GR" b="1" dirty="0" smtClean="0"/>
            <a:t>πρόσθετων δεξιοτήτων </a:t>
          </a:r>
          <a:r>
            <a:rPr lang="el-GR" b="0" dirty="0" smtClean="0"/>
            <a:t>για την υποστήριξή τους στο σπίτι,</a:t>
          </a:r>
          <a:br>
            <a:rPr lang="el-GR" b="0" dirty="0" smtClean="0"/>
          </a:br>
          <a:r>
            <a:rPr lang="el-GR" b="0" dirty="0" smtClean="0"/>
            <a:t>…ενισχύει την </a:t>
          </a:r>
          <a:r>
            <a:rPr lang="el-GR" b="1" dirty="0" smtClean="0"/>
            <a:t>εκτίμηση</a:t>
          </a:r>
          <a:r>
            <a:rPr lang="el-GR" b="0" dirty="0" smtClean="0"/>
            <a:t> και  την </a:t>
          </a:r>
          <a:r>
            <a:rPr lang="el-GR" b="1" dirty="0" smtClean="0"/>
            <a:t>ικανοποίηση</a:t>
          </a:r>
          <a:r>
            <a:rPr lang="el-GR" b="0" dirty="0" smtClean="0"/>
            <a:t> από τη συνεργασία με το σχολείο αλλά και</a:t>
          </a:r>
          <a:br>
            <a:rPr lang="el-GR" b="0" dirty="0" smtClean="0"/>
          </a:br>
          <a:r>
            <a:rPr lang="el-GR" b="0" dirty="0" smtClean="0"/>
            <a:t> την </a:t>
          </a:r>
          <a:r>
            <a:rPr lang="el-GR" b="1" dirty="0" smtClean="0"/>
            <a:t>αίσθηση </a:t>
          </a:r>
          <a:r>
            <a:rPr lang="el-GR" b="0" dirty="0" smtClean="0"/>
            <a:t>της </a:t>
          </a:r>
          <a:r>
            <a:rPr lang="el-GR" b="1" dirty="0" smtClean="0"/>
            <a:t>αποτελεσματικότητάς</a:t>
          </a:r>
          <a:r>
            <a:rPr lang="el-GR" b="0" dirty="0" smtClean="0"/>
            <a:t> τους ως προς την άσκηση του </a:t>
          </a:r>
          <a:r>
            <a:rPr lang="el-GR" b="0" dirty="0" err="1" smtClean="0"/>
            <a:t>γονεϊκού</a:t>
          </a:r>
          <a:r>
            <a:rPr lang="el-GR" b="0" dirty="0" smtClean="0"/>
            <a:t> τους ρόλου (</a:t>
          </a:r>
          <a:r>
            <a:rPr lang="el-GR" b="0" dirty="0" err="1" smtClean="0"/>
            <a:t>Μυλωνάκου</a:t>
          </a:r>
          <a:r>
            <a:rPr lang="el-GR" b="0" dirty="0" smtClean="0"/>
            <a:t>-Κεκέ 2009: 414- 415).</a:t>
          </a:r>
          <a:r>
            <a:rPr lang="el-GR" b="1" dirty="0" smtClean="0"/>
            <a:t/>
          </a:r>
          <a:br>
            <a:rPr lang="el-GR" b="1" dirty="0" smtClean="0"/>
          </a:br>
          <a:endParaRPr lang="el-GR" dirty="0"/>
        </a:p>
      </dgm:t>
    </dgm:pt>
    <dgm:pt modelId="{8A220721-F775-4F5A-9801-ACFC43D03987}" type="parTrans" cxnId="{54316D3A-37ED-452F-85C2-6A000693837A}">
      <dgm:prSet/>
      <dgm:spPr/>
      <dgm:t>
        <a:bodyPr/>
        <a:lstStyle/>
        <a:p>
          <a:endParaRPr lang="el-GR"/>
        </a:p>
      </dgm:t>
    </dgm:pt>
    <dgm:pt modelId="{1467A53C-F793-4284-B1FC-B2A2F3479FFB}" type="sibTrans" cxnId="{54316D3A-37ED-452F-85C2-6A000693837A}">
      <dgm:prSet/>
      <dgm:spPr/>
      <dgm:t>
        <a:bodyPr/>
        <a:lstStyle/>
        <a:p>
          <a:endParaRPr lang="el-GR"/>
        </a:p>
      </dgm:t>
    </dgm:pt>
    <dgm:pt modelId="{06ACB94C-80BD-4277-8F7D-72822E274517}" type="pres">
      <dgm:prSet presAssocID="{6C522338-FC75-4655-917B-99C53B1B8BBA}" presName="Name0" presStyleCnt="0">
        <dgm:presLayoutVars>
          <dgm:dir/>
          <dgm:resizeHandles val="exact"/>
        </dgm:presLayoutVars>
      </dgm:prSet>
      <dgm:spPr/>
      <dgm:t>
        <a:bodyPr/>
        <a:lstStyle/>
        <a:p>
          <a:endParaRPr lang="el-GR"/>
        </a:p>
      </dgm:t>
    </dgm:pt>
    <dgm:pt modelId="{A03FE5D2-5C7C-4335-B918-CED7814756EA}" type="pres">
      <dgm:prSet presAssocID="{0FD02990-445E-44D8-AA22-4B27F1425F10}" presName="composite" presStyleCnt="0"/>
      <dgm:spPr/>
    </dgm:pt>
    <dgm:pt modelId="{7802EA3B-7C94-44AD-AD86-7CCE89D776C3}" type="pres">
      <dgm:prSet presAssocID="{0FD02990-445E-44D8-AA22-4B27F1425F10}" presName="rect1" presStyleLbl="trAlignAcc1" presStyleIdx="0" presStyleCnt="1" custScaleY="198616" custLinFactNeighborX="-236" custLinFactNeighborY="18131">
        <dgm:presLayoutVars>
          <dgm:bulletEnabled val="1"/>
        </dgm:presLayoutVars>
      </dgm:prSet>
      <dgm:spPr/>
      <dgm:t>
        <a:bodyPr/>
        <a:lstStyle/>
        <a:p>
          <a:endParaRPr lang="el-GR"/>
        </a:p>
      </dgm:t>
    </dgm:pt>
    <dgm:pt modelId="{FDCEEDBA-5A7C-4708-8BDE-49B6975D430F}" type="pres">
      <dgm:prSet presAssocID="{0FD02990-445E-44D8-AA22-4B27F1425F10}" presName="rect2" presStyleLbl="fgImgPlace1" presStyleIdx="0" presStyleCnt="1" custScaleY="191090"/>
      <dgm:spPr>
        <a:solidFill>
          <a:schemeClr val="bg2">
            <a:lumMod val="75000"/>
          </a:schemeClr>
        </a:solidFill>
        <a:ln w="76200">
          <a:solidFill>
            <a:schemeClr val="accent3">
              <a:lumMod val="50000"/>
            </a:schemeClr>
          </a:solidFill>
        </a:ln>
        <a:effectLst>
          <a:glow rad="228600">
            <a:schemeClr val="accent1">
              <a:satMod val="175000"/>
              <a:alpha val="40000"/>
            </a:schemeClr>
          </a:glow>
        </a:effectLst>
      </dgm:spPr>
    </dgm:pt>
  </dgm:ptLst>
  <dgm:cxnLst>
    <dgm:cxn modelId="{D6CCEC9E-52B4-47F6-AAC8-1B19BFD38EE2}" type="presOf" srcId="{6C522338-FC75-4655-917B-99C53B1B8BBA}" destId="{06ACB94C-80BD-4277-8F7D-72822E274517}" srcOrd="0" destOrd="0" presId="urn:microsoft.com/office/officeart/2008/layout/PictureStrips"/>
    <dgm:cxn modelId="{54316D3A-37ED-452F-85C2-6A000693837A}" srcId="{6C522338-FC75-4655-917B-99C53B1B8BBA}" destId="{0FD02990-445E-44D8-AA22-4B27F1425F10}" srcOrd="0" destOrd="0" parTransId="{8A220721-F775-4F5A-9801-ACFC43D03987}" sibTransId="{1467A53C-F793-4284-B1FC-B2A2F3479FFB}"/>
    <dgm:cxn modelId="{7C14A093-915C-4153-A0E7-108F16E6BDEF}" type="presOf" srcId="{0FD02990-445E-44D8-AA22-4B27F1425F10}" destId="{7802EA3B-7C94-44AD-AD86-7CCE89D776C3}" srcOrd="0" destOrd="0" presId="urn:microsoft.com/office/officeart/2008/layout/PictureStrips"/>
    <dgm:cxn modelId="{3D460F9C-EE65-4112-A6E2-E8BB853D5C3D}" type="presParOf" srcId="{06ACB94C-80BD-4277-8F7D-72822E274517}" destId="{A03FE5D2-5C7C-4335-B918-CED7814756EA}" srcOrd="0" destOrd="0" presId="urn:microsoft.com/office/officeart/2008/layout/PictureStrips"/>
    <dgm:cxn modelId="{89C5CFAD-79ED-4543-BF5B-4F4F893CF0B8}" type="presParOf" srcId="{A03FE5D2-5C7C-4335-B918-CED7814756EA}" destId="{7802EA3B-7C94-44AD-AD86-7CCE89D776C3}" srcOrd="0" destOrd="0" presId="urn:microsoft.com/office/officeart/2008/layout/PictureStrips"/>
    <dgm:cxn modelId="{EA65E6D8-3367-4848-BD72-91D9A48AFE96}" type="presParOf" srcId="{A03FE5D2-5C7C-4335-B918-CED7814756EA}" destId="{FDCEEDBA-5A7C-4708-8BDE-49B6975D430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522338-FC75-4655-917B-99C53B1B8BBA}" type="doc">
      <dgm:prSet loTypeId="urn:microsoft.com/office/officeart/2008/layout/PictureStrips" loCatId="list" qsTypeId="urn:microsoft.com/office/officeart/2005/8/quickstyle/simple2" qsCatId="simple" csTypeId="urn:microsoft.com/office/officeart/2005/8/colors/accent3_1" csCatId="accent3" phldr="1"/>
      <dgm:spPr/>
      <dgm:t>
        <a:bodyPr/>
        <a:lstStyle/>
        <a:p>
          <a:endParaRPr lang="el-GR"/>
        </a:p>
      </dgm:t>
    </dgm:pt>
    <dgm:pt modelId="{0FD02990-445E-44D8-AA22-4B27F1425F10}">
      <dgm:prSet/>
      <dgm:spPr/>
      <dgm:t>
        <a:bodyPr/>
        <a:lstStyle/>
        <a:p>
          <a:pPr rtl="0"/>
          <a:r>
            <a:rPr lang="el-GR" b="0" dirty="0" smtClean="0"/>
            <a:t>Οι εκπαιδευτικοί έχουν τη δυνατότητα: </a:t>
          </a:r>
        </a:p>
        <a:p>
          <a:pPr rtl="0"/>
          <a:r>
            <a:rPr lang="el-GR" b="0" dirty="0" smtClean="0"/>
            <a:t>…να </a:t>
          </a:r>
          <a:r>
            <a:rPr lang="el-GR" b="1" dirty="0" smtClean="0"/>
            <a:t>κατανοήσουν </a:t>
          </a:r>
          <a:r>
            <a:rPr lang="el-GR" b="0" dirty="0" smtClean="0"/>
            <a:t>καλυτέρα τις ανάγκες των μαθητών τους, </a:t>
          </a:r>
        </a:p>
        <a:p>
          <a:pPr rtl="0"/>
          <a:r>
            <a:rPr lang="el-GR" b="0" dirty="0" smtClean="0"/>
            <a:t>…να </a:t>
          </a:r>
          <a:r>
            <a:rPr lang="el-GR" b="1" dirty="0" smtClean="0"/>
            <a:t>υποστηριχθούν κατάλληλα </a:t>
          </a:r>
          <a:r>
            <a:rPr lang="el-GR" b="0" dirty="0" smtClean="0"/>
            <a:t>στο έργο τους από τους γονείς και </a:t>
          </a:r>
        </a:p>
        <a:p>
          <a:pPr rtl="0"/>
          <a:r>
            <a:rPr lang="el-GR" b="0" dirty="0" smtClean="0"/>
            <a:t>…να είναι πιο </a:t>
          </a:r>
          <a:r>
            <a:rPr lang="el-GR" b="1" dirty="0" smtClean="0"/>
            <a:t>αποτελεσματικοί </a:t>
          </a:r>
          <a:r>
            <a:rPr lang="el-GR" b="0" dirty="0" smtClean="0"/>
            <a:t>μέσα από την ενίσχυση των διδακτικών πρακτικών που ακολουθούν (</a:t>
          </a:r>
          <a:r>
            <a:rPr lang="el-GR" b="0" dirty="0" err="1" smtClean="0"/>
            <a:t>Μυλωνάκου</a:t>
          </a:r>
          <a:r>
            <a:rPr lang="el-GR" b="0" dirty="0" smtClean="0"/>
            <a:t>-Κεκέ 2009: 415- 416).</a:t>
          </a:r>
        </a:p>
        <a:p>
          <a:pPr rtl="0"/>
          <a:r>
            <a:rPr lang="el-GR" b="0" dirty="0" smtClean="0"/>
            <a:t>Η ενεργός συμμετοχή των γονέων έχει σημαντικά οφέλη για όλους τους μαθητές ανεξάρτητα από την </a:t>
          </a:r>
          <a:r>
            <a:rPr lang="el-GR" b="1" dirty="0" smtClean="0"/>
            <a:t>ηλικία,</a:t>
          </a:r>
          <a:r>
            <a:rPr lang="el-GR" b="0" dirty="0" smtClean="0"/>
            <a:t> το </a:t>
          </a:r>
          <a:r>
            <a:rPr lang="el-GR" b="1" dirty="0" smtClean="0"/>
            <a:t>κοινωνικοοικονομικό επίπεδο </a:t>
          </a:r>
          <a:r>
            <a:rPr lang="el-GR" b="0" dirty="0" smtClean="0"/>
            <a:t>και το </a:t>
          </a:r>
          <a:r>
            <a:rPr lang="el-GR" b="1" dirty="0" smtClean="0"/>
            <a:t>πολιτισμικό πλαίσιο </a:t>
          </a:r>
          <a:r>
            <a:rPr lang="el-GR" b="0" dirty="0" smtClean="0"/>
            <a:t>συμβάλλει στη βελτίωση της σχολικής επίδοσης μέσα από την αύξηση του </a:t>
          </a:r>
          <a:r>
            <a:rPr lang="el-GR" b="1" dirty="0" smtClean="0"/>
            <a:t>βαθμού συμμετοχής </a:t>
          </a:r>
          <a:r>
            <a:rPr lang="el-GR" b="0" dirty="0" smtClean="0"/>
            <a:t>και </a:t>
          </a:r>
          <a:r>
            <a:rPr lang="el-GR" b="1" dirty="0" smtClean="0"/>
            <a:t>ενδιαφέροντος</a:t>
          </a:r>
          <a:r>
            <a:rPr lang="el-GR" b="0" dirty="0" smtClean="0"/>
            <a:t> </a:t>
          </a:r>
          <a:r>
            <a:rPr lang="el-GR" b="1" dirty="0" smtClean="0"/>
            <a:t>στην τάξη</a:t>
          </a:r>
          <a:r>
            <a:rPr lang="el-GR" b="0" dirty="0" smtClean="0"/>
            <a:t>, την </a:t>
          </a:r>
          <a:r>
            <a:rPr lang="el-GR" b="1" dirty="0" smtClean="0"/>
            <a:t>ανάληψη ευθύνης </a:t>
          </a:r>
          <a:r>
            <a:rPr lang="el-GR" b="0" dirty="0" smtClean="0"/>
            <a:t>για μάθηση και την </a:t>
          </a:r>
          <a:r>
            <a:rPr lang="el-GR" b="1" dirty="0" smtClean="0"/>
            <a:t>υπευθυνότητα</a:t>
          </a:r>
          <a:r>
            <a:rPr lang="el-GR" b="0" dirty="0" smtClean="0"/>
            <a:t> στην ολοκλήρωση των κατ’ οίκον εργασιών.</a:t>
          </a:r>
          <a:endParaRPr lang="el-GR" b="0" dirty="0"/>
        </a:p>
      </dgm:t>
    </dgm:pt>
    <dgm:pt modelId="{8A220721-F775-4F5A-9801-ACFC43D03987}" type="parTrans" cxnId="{54316D3A-37ED-452F-85C2-6A000693837A}">
      <dgm:prSet/>
      <dgm:spPr/>
      <dgm:t>
        <a:bodyPr/>
        <a:lstStyle/>
        <a:p>
          <a:endParaRPr lang="el-GR"/>
        </a:p>
      </dgm:t>
    </dgm:pt>
    <dgm:pt modelId="{1467A53C-F793-4284-B1FC-B2A2F3479FFB}" type="sibTrans" cxnId="{54316D3A-37ED-452F-85C2-6A000693837A}">
      <dgm:prSet/>
      <dgm:spPr/>
      <dgm:t>
        <a:bodyPr/>
        <a:lstStyle/>
        <a:p>
          <a:endParaRPr lang="el-GR"/>
        </a:p>
      </dgm:t>
    </dgm:pt>
    <dgm:pt modelId="{06ACB94C-80BD-4277-8F7D-72822E274517}" type="pres">
      <dgm:prSet presAssocID="{6C522338-FC75-4655-917B-99C53B1B8BBA}" presName="Name0" presStyleCnt="0">
        <dgm:presLayoutVars>
          <dgm:dir/>
          <dgm:resizeHandles val="exact"/>
        </dgm:presLayoutVars>
      </dgm:prSet>
      <dgm:spPr/>
      <dgm:t>
        <a:bodyPr/>
        <a:lstStyle/>
        <a:p>
          <a:endParaRPr lang="el-GR"/>
        </a:p>
      </dgm:t>
    </dgm:pt>
    <dgm:pt modelId="{A03FE5D2-5C7C-4335-B918-CED7814756EA}" type="pres">
      <dgm:prSet presAssocID="{0FD02990-445E-44D8-AA22-4B27F1425F10}" presName="composite" presStyleCnt="0"/>
      <dgm:spPr/>
    </dgm:pt>
    <dgm:pt modelId="{7802EA3B-7C94-44AD-AD86-7CCE89D776C3}" type="pres">
      <dgm:prSet presAssocID="{0FD02990-445E-44D8-AA22-4B27F1425F10}" presName="rect1" presStyleLbl="trAlignAcc1" presStyleIdx="0" presStyleCnt="1" custScaleY="198616" custLinFactNeighborX="-236" custLinFactNeighborY="18131">
        <dgm:presLayoutVars>
          <dgm:bulletEnabled val="1"/>
        </dgm:presLayoutVars>
      </dgm:prSet>
      <dgm:spPr/>
      <dgm:t>
        <a:bodyPr/>
        <a:lstStyle/>
        <a:p>
          <a:endParaRPr lang="el-GR"/>
        </a:p>
      </dgm:t>
    </dgm:pt>
    <dgm:pt modelId="{FDCEEDBA-5A7C-4708-8BDE-49B6975D430F}" type="pres">
      <dgm:prSet presAssocID="{0FD02990-445E-44D8-AA22-4B27F1425F10}" presName="rect2" presStyleLbl="fgImgPlace1" presStyleIdx="0" presStyleCnt="1" custScaleY="191090"/>
      <dgm:spPr>
        <a:solidFill>
          <a:schemeClr val="bg2">
            <a:lumMod val="75000"/>
          </a:schemeClr>
        </a:solidFill>
        <a:ln w="76200">
          <a:solidFill>
            <a:schemeClr val="accent3">
              <a:lumMod val="50000"/>
            </a:schemeClr>
          </a:solidFill>
        </a:ln>
        <a:effectLst>
          <a:glow rad="228600">
            <a:schemeClr val="accent1">
              <a:satMod val="175000"/>
              <a:alpha val="40000"/>
            </a:schemeClr>
          </a:glow>
        </a:effectLst>
      </dgm:spPr>
    </dgm:pt>
  </dgm:ptLst>
  <dgm:cxnLst>
    <dgm:cxn modelId="{381CE83D-85EE-4C22-88AF-C2172E695F2E}" type="presOf" srcId="{6C522338-FC75-4655-917B-99C53B1B8BBA}" destId="{06ACB94C-80BD-4277-8F7D-72822E274517}" srcOrd="0" destOrd="0" presId="urn:microsoft.com/office/officeart/2008/layout/PictureStrips"/>
    <dgm:cxn modelId="{F8E00EBC-ED03-4594-AB78-C83DC6367FA8}" type="presOf" srcId="{0FD02990-445E-44D8-AA22-4B27F1425F10}" destId="{7802EA3B-7C94-44AD-AD86-7CCE89D776C3}" srcOrd="0" destOrd="0" presId="urn:microsoft.com/office/officeart/2008/layout/PictureStrips"/>
    <dgm:cxn modelId="{54316D3A-37ED-452F-85C2-6A000693837A}" srcId="{6C522338-FC75-4655-917B-99C53B1B8BBA}" destId="{0FD02990-445E-44D8-AA22-4B27F1425F10}" srcOrd="0" destOrd="0" parTransId="{8A220721-F775-4F5A-9801-ACFC43D03987}" sibTransId="{1467A53C-F793-4284-B1FC-B2A2F3479FFB}"/>
    <dgm:cxn modelId="{DE1DC669-9292-4853-B319-2D5A857BFC38}" type="presParOf" srcId="{06ACB94C-80BD-4277-8F7D-72822E274517}" destId="{A03FE5D2-5C7C-4335-B918-CED7814756EA}" srcOrd="0" destOrd="0" presId="urn:microsoft.com/office/officeart/2008/layout/PictureStrips"/>
    <dgm:cxn modelId="{3FBDB84A-E308-45B7-87FF-85C88C5242B0}" type="presParOf" srcId="{A03FE5D2-5C7C-4335-B918-CED7814756EA}" destId="{7802EA3B-7C94-44AD-AD86-7CCE89D776C3}" srcOrd="0" destOrd="0" presId="urn:microsoft.com/office/officeart/2008/layout/PictureStrips"/>
    <dgm:cxn modelId="{2722C614-98D0-40AA-924A-8E7F4B6DA524}" type="presParOf" srcId="{A03FE5D2-5C7C-4335-B918-CED7814756EA}" destId="{FDCEEDBA-5A7C-4708-8BDE-49B6975D430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64C4B0-0FA7-4821-88CA-FE6F9C7B89DD}" type="doc">
      <dgm:prSet loTypeId="urn:microsoft.com/office/officeart/2005/8/layout/process4" loCatId="list" qsTypeId="urn:microsoft.com/office/officeart/2005/8/quickstyle/simple1" qsCatId="simple" csTypeId="urn:microsoft.com/office/officeart/2005/8/colors/accent1_5" csCatId="accent1" phldr="1"/>
      <dgm:spPr/>
      <dgm:t>
        <a:bodyPr/>
        <a:lstStyle/>
        <a:p>
          <a:endParaRPr lang="el-GR"/>
        </a:p>
      </dgm:t>
    </dgm:pt>
    <dgm:pt modelId="{AEE6068E-8449-43CC-BC7E-46485A5541B8}">
      <dgm:prSet/>
      <dgm:spPr/>
      <dgm:t>
        <a:bodyPr/>
        <a:lstStyle/>
        <a:p>
          <a:pPr rtl="0"/>
          <a:r>
            <a:rPr lang="el-GR" i="1" dirty="0" smtClean="0"/>
            <a:t>Ο όρος </a:t>
          </a:r>
          <a:r>
            <a:rPr lang="el-GR" b="1" i="1" dirty="0" err="1" smtClean="0"/>
            <a:t>γον(ε)ϊκή</a:t>
          </a:r>
          <a:r>
            <a:rPr lang="el-GR" b="1" i="1" dirty="0" smtClean="0"/>
            <a:t> εμπλοκή</a:t>
          </a:r>
          <a:r>
            <a:rPr lang="el-GR" b="1" dirty="0" smtClean="0"/>
            <a:t> </a:t>
          </a:r>
          <a:r>
            <a:rPr lang="el-GR" dirty="0" smtClean="0"/>
            <a:t>έχει ταυτιστεί με τη μελέτη της </a:t>
          </a:r>
          <a:r>
            <a:rPr lang="el-GR" b="1" dirty="0" smtClean="0"/>
            <a:t>σύνδεσης </a:t>
          </a:r>
          <a:r>
            <a:rPr lang="el-GR" dirty="0" smtClean="0"/>
            <a:t>ανάμεσα στο</a:t>
          </a:r>
          <a:r>
            <a:rPr lang="el-GR" b="1" dirty="0" smtClean="0"/>
            <a:t> οικογενειακό </a:t>
          </a:r>
          <a:r>
            <a:rPr lang="el-GR" dirty="0" smtClean="0"/>
            <a:t>και το </a:t>
          </a:r>
          <a:r>
            <a:rPr lang="el-GR" b="1" dirty="0" smtClean="0"/>
            <a:t>εκπαιδευτικό πλαίσιο</a:t>
          </a:r>
          <a:r>
            <a:rPr lang="el-GR" dirty="0" smtClean="0"/>
            <a:t>, περιγράφοντας τον τρόπο που οι γονείς συμμετέχουν στις μαθησιακές εμπειρίες του παιδιού (</a:t>
          </a:r>
          <a:r>
            <a:rPr lang="el-GR" dirty="0" err="1" smtClean="0"/>
            <a:t>Adams</a:t>
          </a:r>
          <a:r>
            <a:rPr lang="el-GR" dirty="0" smtClean="0"/>
            <a:t>, </a:t>
          </a:r>
          <a:r>
            <a:rPr lang="el-GR" dirty="0" err="1" smtClean="0"/>
            <a:t>Forsyth</a:t>
          </a:r>
          <a:r>
            <a:rPr lang="el-GR" dirty="0" smtClean="0"/>
            <a:t>, &amp; </a:t>
          </a:r>
          <a:r>
            <a:rPr lang="el-GR" dirty="0" err="1" smtClean="0"/>
            <a:t>Mitchell</a:t>
          </a:r>
          <a:r>
            <a:rPr lang="el-GR" dirty="0" smtClean="0"/>
            <a:t>, 2009. </a:t>
          </a:r>
          <a:r>
            <a:rPr lang="el-GR" dirty="0" err="1" smtClean="0"/>
            <a:t>Schecter</a:t>
          </a:r>
          <a:r>
            <a:rPr lang="el-GR" dirty="0" smtClean="0"/>
            <a:t> &amp; </a:t>
          </a:r>
          <a:r>
            <a:rPr lang="el-GR" dirty="0" err="1" smtClean="0"/>
            <a:t>Sherri</a:t>
          </a:r>
          <a:r>
            <a:rPr lang="el-GR" dirty="0" smtClean="0"/>
            <a:t>, 2008). </a:t>
          </a:r>
          <a:endParaRPr lang="el-GR" dirty="0"/>
        </a:p>
      </dgm:t>
    </dgm:pt>
    <dgm:pt modelId="{6E7E7B4E-B27A-406A-99CB-0C3DF06A6F1E}" type="parTrans" cxnId="{9FB7AC43-AD77-48FD-AFB7-73AC1258F769}">
      <dgm:prSet/>
      <dgm:spPr/>
      <dgm:t>
        <a:bodyPr/>
        <a:lstStyle/>
        <a:p>
          <a:endParaRPr lang="el-GR"/>
        </a:p>
      </dgm:t>
    </dgm:pt>
    <dgm:pt modelId="{A851D782-C412-418B-BE0F-E02D5596B8AF}" type="sibTrans" cxnId="{9FB7AC43-AD77-48FD-AFB7-73AC1258F769}">
      <dgm:prSet/>
      <dgm:spPr/>
      <dgm:t>
        <a:bodyPr/>
        <a:lstStyle/>
        <a:p>
          <a:endParaRPr lang="el-GR"/>
        </a:p>
      </dgm:t>
    </dgm:pt>
    <dgm:pt modelId="{DA2EDF48-212E-4935-9024-385142486967}">
      <dgm:prSet/>
      <dgm:spPr/>
      <dgm:t>
        <a:bodyPr/>
        <a:lstStyle/>
        <a:p>
          <a:pPr rtl="0"/>
          <a:r>
            <a:rPr lang="el-GR" dirty="0" smtClean="0"/>
            <a:t>Έναντι της </a:t>
          </a:r>
          <a:r>
            <a:rPr lang="el-GR" dirty="0" err="1" smtClean="0"/>
            <a:t>γονεϊκής</a:t>
          </a:r>
          <a:r>
            <a:rPr lang="el-GR" dirty="0" smtClean="0"/>
            <a:t> εμπλοκής προτείνονται </a:t>
          </a:r>
          <a:r>
            <a:rPr lang="el-GR" b="1" dirty="0" smtClean="0"/>
            <a:t>όροι </a:t>
          </a:r>
          <a:r>
            <a:rPr lang="el-GR" dirty="0" smtClean="0"/>
            <a:t>όπως:</a:t>
          </a:r>
          <a:endParaRPr lang="el-GR" dirty="0"/>
        </a:p>
      </dgm:t>
    </dgm:pt>
    <dgm:pt modelId="{436CCACA-4E8D-4BC7-95CC-8D0C9EF10343}" type="parTrans" cxnId="{E9BE3064-3787-473B-BB9C-1C2BBE50F653}">
      <dgm:prSet/>
      <dgm:spPr/>
      <dgm:t>
        <a:bodyPr/>
        <a:lstStyle/>
        <a:p>
          <a:endParaRPr lang="el-GR"/>
        </a:p>
      </dgm:t>
    </dgm:pt>
    <dgm:pt modelId="{450683E2-08AC-42F7-9FFC-5C26B7618CB8}" type="sibTrans" cxnId="{E9BE3064-3787-473B-BB9C-1C2BBE50F653}">
      <dgm:prSet/>
      <dgm:spPr/>
      <dgm:t>
        <a:bodyPr/>
        <a:lstStyle/>
        <a:p>
          <a:endParaRPr lang="el-GR"/>
        </a:p>
      </dgm:t>
    </dgm:pt>
    <dgm:pt modelId="{7D4FB299-0546-4B2C-8362-AFB24B017981}">
      <dgm:prSet custT="1"/>
      <dgm:spPr/>
      <dgm:t>
        <a:bodyPr/>
        <a:lstStyle/>
        <a:p>
          <a:pPr rtl="0"/>
          <a:r>
            <a:rPr lang="el-GR" sz="1400" b="1" dirty="0" smtClean="0"/>
            <a:t>γονική συμμετοχή </a:t>
          </a:r>
          <a:r>
            <a:rPr lang="el-GR" sz="1200" dirty="0" smtClean="0"/>
            <a:t>(</a:t>
          </a:r>
          <a:r>
            <a:rPr lang="en-US" sz="1200" dirty="0" smtClean="0"/>
            <a:t>parental participation) (</a:t>
          </a:r>
          <a:r>
            <a:rPr lang="en-US" sz="1200" dirty="0" err="1" smtClean="0"/>
            <a:t>Vyverman</a:t>
          </a:r>
          <a:r>
            <a:rPr lang="en-US" sz="1200" dirty="0" smtClean="0"/>
            <a:t> &amp; </a:t>
          </a:r>
          <a:r>
            <a:rPr lang="en-US" sz="1200" dirty="0" err="1" smtClean="0"/>
            <a:t>Vettenburg</a:t>
          </a:r>
          <a:r>
            <a:rPr lang="en-US" sz="1200" dirty="0" smtClean="0"/>
            <a:t>, 2009), </a:t>
          </a:r>
          <a:endParaRPr lang="el-GR" sz="1200" dirty="0"/>
        </a:p>
      </dgm:t>
    </dgm:pt>
    <dgm:pt modelId="{4739E6A7-591D-4DF6-A04A-C2991C2DE117}" type="parTrans" cxnId="{E385CD07-02B6-4080-8C0F-3306A8649442}">
      <dgm:prSet/>
      <dgm:spPr/>
      <dgm:t>
        <a:bodyPr/>
        <a:lstStyle/>
        <a:p>
          <a:endParaRPr lang="el-GR"/>
        </a:p>
      </dgm:t>
    </dgm:pt>
    <dgm:pt modelId="{EF4E02B7-67AC-4F71-89D2-5C866A9D3DCA}" type="sibTrans" cxnId="{E385CD07-02B6-4080-8C0F-3306A8649442}">
      <dgm:prSet/>
      <dgm:spPr/>
      <dgm:t>
        <a:bodyPr/>
        <a:lstStyle/>
        <a:p>
          <a:endParaRPr lang="el-GR"/>
        </a:p>
      </dgm:t>
    </dgm:pt>
    <dgm:pt modelId="{2A252F31-FCD2-406D-8EB0-BF0F9BF1DF4B}">
      <dgm:prSet custT="1"/>
      <dgm:spPr/>
      <dgm:t>
        <a:bodyPr/>
        <a:lstStyle/>
        <a:p>
          <a:pPr rtl="0"/>
          <a:r>
            <a:rPr lang="el-GR" sz="1400" b="1" dirty="0" smtClean="0"/>
            <a:t>σχέσεις/δεσμοί/σύνδεση σχολείου- οικογένειας </a:t>
          </a:r>
          <a:r>
            <a:rPr lang="el-GR" sz="1200" dirty="0" smtClean="0"/>
            <a:t>(</a:t>
          </a:r>
          <a:r>
            <a:rPr lang="en-US" sz="1200" dirty="0" smtClean="0"/>
            <a:t>school-family relations), </a:t>
          </a:r>
          <a:endParaRPr lang="el-GR" sz="1200" dirty="0"/>
        </a:p>
      </dgm:t>
    </dgm:pt>
    <dgm:pt modelId="{595338E7-7550-4889-9FA3-39F0A6F546D7}" type="parTrans" cxnId="{55E66632-0637-4C57-90D8-79C1C2FE4032}">
      <dgm:prSet/>
      <dgm:spPr/>
      <dgm:t>
        <a:bodyPr/>
        <a:lstStyle/>
        <a:p>
          <a:endParaRPr lang="el-GR"/>
        </a:p>
      </dgm:t>
    </dgm:pt>
    <dgm:pt modelId="{39C81A7A-462E-46C2-9D62-63E503AAE200}" type="sibTrans" cxnId="{55E66632-0637-4C57-90D8-79C1C2FE4032}">
      <dgm:prSet/>
      <dgm:spPr/>
      <dgm:t>
        <a:bodyPr/>
        <a:lstStyle/>
        <a:p>
          <a:endParaRPr lang="el-GR"/>
        </a:p>
      </dgm:t>
    </dgm:pt>
    <dgm:pt modelId="{DB9916D9-D269-4310-B23B-7D0D3FD36E9A}">
      <dgm:prSet custT="1"/>
      <dgm:spPr/>
      <dgm:t>
        <a:bodyPr/>
        <a:lstStyle/>
        <a:p>
          <a:pPr rtl="0"/>
          <a:r>
            <a:rPr lang="el-GR" sz="1400" b="1" dirty="0" smtClean="0"/>
            <a:t>εκπαιδευτική συμμαχία/συνεταιρισμός </a:t>
          </a:r>
          <a:r>
            <a:rPr lang="el-GR" sz="1200" dirty="0" smtClean="0"/>
            <a:t>(</a:t>
          </a:r>
          <a:r>
            <a:rPr lang="en-US" sz="1200" dirty="0" smtClean="0"/>
            <a:t>educational partnership),</a:t>
          </a:r>
          <a:endParaRPr lang="el-GR" sz="1200" dirty="0"/>
        </a:p>
      </dgm:t>
    </dgm:pt>
    <dgm:pt modelId="{FDC88B0A-E21F-4CFE-A26B-6E4EDC77D06A}" type="parTrans" cxnId="{2465DFFC-FF55-4AB1-8FB8-D149262B285F}">
      <dgm:prSet/>
      <dgm:spPr/>
      <dgm:t>
        <a:bodyPr/>
        <a:lstStyle/>
        <a:p>
          <a:endParaRPr lang="el-GR"/>
        </a:p>
      </dgm:t>
    </dgm:pt>
    <dgm:pt modelId="{F5EBD9D8-A6BF-4538-8E85-D363BEB119DB}" type="sibTrans" cxnId="{2465DFFC-FF55-4AB1-8FB8-D149262B285F}">
      <dgm:prSet/>
      <dgm:spPr/>
      <dgm:t>
        <a:bodyPr/>
        <a:lstStyle/>
        <a:p>
          <a:endParaRPr lang="el-GR"/>
        </a:p>
      </dgm:t>
    </dgm:pt>
    <dgm:pt modelId="{D24F3C0E-4FC3-4837-A72F-39E28861169D}">
      <dgm:prSet custT="1"/>
      <dgm:spPr/>
      <dgm:t>
        <a:bodyPr/>
        <a:lstStyle/>
        <a:p>
          <a:pPr rtl="0"/>
          <a:r>
            <a:rPr lang="el-GR" sz="1400" b="1" dirty="0" smtClean="0"/>
            <a:t>συμμαχία/συνεταιρισμός σχολείου-οικογένειας</a:t>
          </a:r>
          <a:r>
            <a:rPr lang="el-GR" sz="1200" b="1" dirty="0" smtClean="0"/>
            <a:t> </a:t>
          </a:r>
          <a:r>
            <a:rPr lang="el-GR" sz="1200" dirty="0" smtClean="0"/>
            <a:t>(</a:t>
          </a:r>
          <a:r>
            <a:rPr lang="en-US" sz="1200" dirty="0" smtClean="0"/>
            <a:t>school-family partnerships) (</a:t>
          </a:r>
          <a:r>
            <a:rPr lang="en-US" sz="1200" dirty="0" err="1" smtClean="0"/>
            <a:t>Driessen</a:t>
          </a:r>
          <a:r>
            <a:rPr lang="en-US" sz="1200" dirty="0" smtClean="0"/>
            <a:t>, Smit, &amp; </a:t>
          </a:r>
          <a:r>
            <a:rPr lang="en-US" sz="1200" dirty="0" err="1" smtClean="0"/>
            <a:t>Sleegers</a:t>
          </a:r>
          <a:r>
            <a:rPr lang="en-US" sz="1200" dirty="0" smtClean="0"/>
            <a:t>, 2005). </a:t>
          </a:r>
          <a:endParaRPr lang="el-GR" sz="1200" dirty="0"/>
        </a:p>
      </dgm:t>
    </dgm:pt>
    <dgm:pt modelId="{C2AA2657-D1A7-4827-824F-2F71D579315B}" type="parTrans" cxnId="{E11DD8D6-611A-4F86-B9B7-46690D46E252}">
      <dgm:prSet/>
      <dgm:spPr/>
      <dgm:t>
        <a:bodyPr/>
        <a:lstStyle/>
        <a:p>
          <a:endParaRPr lang="el-GR"/>
        </a:p>
      </dgm:t>
    </dgm:pt>
    <dgm:pt modelId="{8656B500-8362-4AB4-A3C6-384C39B093B0}" type="sibTrans" cxnId="{E11DD8D6-611A-4F86-B9B7-46690D46E252}">
      <dgm:prSet/>
      <dgm:spPr/>
      <dgm:t>
        <a:bodyPr/>
        <a:lstStyle/>
        <a:p>
          <a:endParaRPr lang="el-GR"/>
        </a:p>
      </dgm:t>
    </dgm:pt>
    <dgm:pt modelId="{EA154CD5-6876-419A-B6AD-7C3B3ED54305}">
      <dgm:prSet/>
      <dgm:spPr/>
      <dgm:t>
        <a:bodyPr/>
        <a:lstStyle/>
        <a:p>
          <a:pPr rtl="0"/>
          <a:r>
            <a:rPr lang="el-GR" b="1" dirty="0" smtClean="0"/>
            <a:t>Συμμαχία/συνεταιρισμός: συνεργατική σχέση</a:t>
          </a:r>
          <a:r>
            <a:rPr lang="el-GR" dirty="0" smtClean="0"/>
            <a:t>, δίνει έμφαση στο συντονισμό των δυνάμεων μεταξύ των πλαισίων που συμμετέχει το παιδί για την προαγωγή της μάθησης και της ανάπτυξής του ωστόσο,  προϋποθέτει ή και επιβάλει </a:t>
          </a:r>
          <a:r>
            <a:rPr lang="el-GR" b="1" dirty="0" smtClean="0"/>
            <a:t>την ύπαρξη ισοδύναμων σχέσεων </a:t>
          </a:r>
          <a:r>
            <a:rPr lang="el-GR" b="0" dirty="0" smtClean="0"/>
            <a:t>μεταξύ των εμπλεκομένων σε μια </a:t>
          </a:r>
          <a:r>
            <a:rPr lang="el-GR" b="1" dirty="0" smtClean="0"/>
            <a:t>αμοιβαία, υποστηρικτική και διαλεκτική σχέση </a:t>
          </a:r>
          <a:r>
            <a:rPr lang="el-GR" dirty="0" smtClean="0"/>
            <a:t>(</a:t>
          </a:r>
          <a:r>
            <a:rPr lang="el-GR" dirty="0" err="1" smtClean="0"/>
            <a:t>Epstein</a:t>
          </a:r>
          <a:r>
            <a:rPr lang="el-GR" dirty="0" smtClean="0"/>
            <a:t> &amp; </a:t>
          </a:r>
          <a:r>
            <a:rPr lang="el-GR" dirty="0" err="1" smtClean="0"/>
            <a:t>Sheldon</a:t>
          </a:r>
          <a:r>
            <a:rPr lang="el-GR" dirty="0" smtClean="0"/>
            <a:t>, 2006. </a:t>
          </a:r>
          <a:r>
            <a:rPr lang="el-GR" dirty="0" err="1" smtClean="0"/>
            <a:t>Vincent</a:t>
          </a:r>
          <a:r>
            <a:rPr lang="el-GR" dirty="0" smtClean="0"/>
            <a:t> &amp; </a:t>
          </a:r>
          <a:r>
            <a:rPr lang="el-GR" dirty="0" err="1" smtClean="0"/>
            <a:t>Tomlinson</a:t>
          </a:r>
          <a:r>
            <a:rPr lang="el-GR" dirty="0" smtClean="0"/>
            <a:t>, 1997).</a:t>
          </a:r>
          <a:endParaRPr lang="el-GR" dirty="0"/>
        </a:p>
      </dgm:t>
    </dgm:pt>
    <dgm:pt modelId="{82F198B2-3F2B-428C-A5B1-427C41035FC9}" type="parTrans" cxnId="{F49AD81A-95AC-4214-AC89-1604A92729E8}">
      <dgm:prSet/>
      <dgm:spPr/>
      <dgm:t>
        <a:bodyPr/>
        <a:lstStyle/>
        <a:p>
          <a:endParaRPr lang="el-GR"/>
        </a:p>
      </dgm:t>
    </dgm:pt>
    <dgm:pt modelId="{4B7C941D-AC74-481B-99A6-872D70C43EB9}" type="sibTrans" cxnId="{F49AD81A-95AC-4214-AC89-1604A92729E8}">
      <dgm:prSet/>
      <dgm:spPr/>
      <dgm:t>
        <a:bodyPr/>
        <a:lstStyle/>
        <a:p>
          <a:endParaRPr lang="el-GR"/>
        </a:p>
      </dgm:t>
    </dgm:pt>
    <dgm:pt modelId="{DED02DAD-6F21-4A60-AAA8-5B517F7297B6}" type="pres">
      <dgm:prSet presAssocID="{FB64C4B0-0FA7-4821-88CA-FE6F9C7B89DD}" presName="Name0" presStyleCnt="0">
        <dgm:presLayoutVars>
          <dgm:dir/>
          <dgm:animLvl val="lvl"/>
          <dgm:resizeHandles val="exact"/>
        </dgm:presLayoutVars>
      </dgm:prSet>
      <dgm:spPr/>
      <dgm:t>
        <a:bodyPr/>
        <a:lstStyle/>
        <a:p>
          <a:endParaRPr lang="el-GR"/>
        </a:p>
      </dgm:t>
    </dgm:pt>
    <dgm:pt modelId="{AD1ACA5D-CE3A-4F48-8EFB-3E1A5A2331B9}" type="pres">
      <dgm:prSet presAssocID="{DA2EDF48-212E-4935-9024-385142486967}" presName="boxAndChildren" presStyleCnt="0"/>
      <dgm:spPr/>
    </dgm:pt>
    <dgm:pt modelId="{BA6ED60A-0E1F-4419-A37E-482614A999E9}" type="pres">
      <dgm:prSet presAssocID="{DA2EDF48-212E-4935-9024-385142486967}" presName="parentTextBox" presStyleLbl="node1" presStyleIdx="0" presStyleCnt="3"/>
      <dgm:spPr/>
      <dgm:t>
        <a:bodyPr/>
        <a:lstStyle/>
        <a:p>
          <a:endParaRPr lang="el-GR"/>
        </a:p>
      </dgm:t>
    </dgm:pt>
    <dgm:pt modelId="{E9AA2121-C068-46C9-960E-952DCDE87E1F}" type="pres">
      <dgm:prSet presAssocID="{DA2EDF48-212E-4935-9024-385142486967}" presName="entireBox" presStyleLbl="node1" presStyleIdx="0" presStyleCnt="3"/>
      <dgm:spPr/>
      <dgm:t>
        <a:bodyPr/>
        <a:lstStyle/>
        <a:p>
          <a:endParaRPr lang="el-GR"/>
        </a:p>
      </dgm:t>
    </dgm:pt>
    <dgm:pt modelId="{DE142CAC-C36C-447F-AF22-1A5EB7D6A889}" type="pres">
      <dgm:prSet presAssocID="{DA2EDF48-212E-4935-9024-385142486967}" presName="descendantBox" presStyleCnt="0"/>
      <dgm:spPr/>
    </dgm:pt>
    <dgm:pt modelId="{8986E8FF-B766-4578-99B6-84E6514A16C8}" type="pres">
      <dgm:prSet presAssocID="{7D4FB299-0546-4B2C-8362-AFB24B017981}" presName="childTextBox" presStyleLbl="fgAccFollowNode1" presStyleIdx="0" presStyleCnt="4">
        <dgm:presLayoutVars>
          <dgm:bulletEnabled val="1"/>
        </dgm:presLayoutVars>
      </dgm:prSet>
      <dgm:spPr/>
      <dgm:t>
        <a:bodyPr/>
        <a:lstStyle/>
        <a:p>
          <a:endParaRPr lang="el-GR"/>
        </a:p>
      </dgm:t>
    </dgm:pt>
    <dgm:pt modelId="{32D4B52A-9AEB-440F-A499-9DDD425BA141}" type="pres">
      <dgm:prSet presAssocID="{2A252F31-FCD2-406D-8EB0-BF0F9BF1DF4B}" presName="childTextBox" presStyleLbl="fgAccFollowNode1" presStyleIdx="1" presStyleCnt="4">
        <dgm:presLayoutVars>
          <dgm:bulletEnabled val="1"/>
        </dgm:presLayoutVars>
      </dgm:prSet>
      <dgm:spPr/>
      <dgm:t>
        <a:bodyPr/>
        <a:lstStyle/>
        <a:p>
          <a:endParaRPr lang="el-GR"/>
        </a:p>
      </dgm:t>
    </dgm:pt>
    <dgm:pt modelId="{FC3D0549-E885-4393-9F32-0C2CDA161ECA}" type="pres">
      <dgm:prSet presAssocID="{DB9916D9-D269-4310-B23B-7D0D3FD36E9A}" presName="childTextBox" presStyleLbl="fgAccFollowNode1" presStyleIdx="2" presStyleCnt="4">
        <dgm:presLayoutVars>
          <dgm:bulletEnabled val="1"/>
        </dgm:presLayoutVars>
      </dgm:prSet>
      <dgm:spPr/>
      <dgm:t>
        <a:bodyPr/>
        <a:lstStyle/>
        <a:p>
          <a:endParaRPr lang="el-GR"/>
        </a:p>
      </dgm:t>
    </dgm:pt>
    <dgm:pt modelId="{BB0F7D44-B12C-4657-BBE6-589690F3D103}" type="pres">
      <dgm:prSet presAssocID="{D24F3C0E-4FC3-4837-A72F-39E28861169D}" presName="childTextBox" presStyleLbl="fgAccFollowNode1" presStyleIdx="3" presStyleCnt="4" custScaleX="107785">
        <dgm:presLayoutVars>
          <dgm:bulletEnabled val="1"/>
        </dgm:presLayoutVars>
      </dgm:prSet>
      <dgm:spPr/>
      <dgm:t>
        <a:bodyPr/>
        <a:lstStyle/>
        <a:p>
          <a:endParaRPr lang="el-GR"/>
        </a:p>
      </dgm:t>
    </dgm:pt>
    <dgm:pt modelId="{3B39E3A3-7C24-46B0-A88E-B7B65B8D9795}" type="pres">
      <dgm:prSet presAssocID="{4B7C941D-AC74-481B-99A6-872D70C43EB9}" presName="sp" presStyleCnt="0"/>
      <dgm:spPr/>
    </dgm:pt>
    <dgm:pt modelId="{260927EF-0AEF-46C7-9989-538B301E3D07}" type="pres">
      <dgm:prSet presAssocID="{EA154CD5-6876-419A-B6AD-7C3B3ED54305}" presName="arrowAndChildren" presStyleCnt="0"/>
      <dgm:spPr/>
    </dgm:pt>
    <dgm:pt modelId="{9CC2AB5B-F347-4BAF-9757-9C5235C33F60}" type="pres">
      <dgm:prSet presAssocID="{EA154CD5-6876-419A-B6AD-7C3B3ED54305}" presName="parentTextArrow" presStyleLbl="node1" presStyleIdx="1" presStyleCnt="3"/>
      <dgm:spPr/>
      <dgm:t>
        <a:bodyPr/>
        <a:lstStyle/>
        <a:p>
          <a:endParaRPr lang="el-GR"/>
        </a:p>
      </dgm:t>
    </dgm:pt>
    <dgm:pt modelId="{70611A6C-2F4A-460F-B43B-AE7F09583301}" type="pres">
      <dgm:prSet presAssocID="{A851D782-C412-418B-BE0F-E02D5596B8AF}" presName="sp" presStyleCnt="0"/>
      <dgm:spPr/>
    </dgm:pt>
    <dgm:pt modelId="{59D090F2-BBC9-4DBD-957C-FCB994B98281}" type="pres">
      <dgm:prSet presAssocID="{AEE6068E-8449-43CC-BC7E-46485A5541B8}" presName="arrowAndChildren" presStyleCnt="0"/>
      <dgm:spPr/>
    </dgm:pt>
    <dgm:pt modelId="{8D051300-C444-4B0C-93A2-284AFDF17D46}" type="pres">
      <dgm:prSet presAssocID="{AEE6068E-8449-43CC-BC7E-46485A5541B8}" presName="parentTextArrow" presStyleLbl="node1" presStyleIdx="2" presStyleCnt="3"/>
      <dgm:spPr/>
      <dgm:t>
        <a:bodyPr/>
        <a:lstStyle/>
        <a:p>
          <a:endParaRPr lang="el-GR"/>
        </a:p>
      </dgm:t>
    </dgm:pt>
  </dgm:ptLst>
  <dgm:cxnLst>
    <dgm:cxn modelId="{55E66632-0637-4C57-90D8-79C1C2FE4032}" srcId="{DA2EDF48-212E-4935-9024-385142486967}" destId="{2A252F31-FCD2-406D-8EB0-BF0F9BF1DF4B}" srcOrd="1" destOrd="0" parTransId="{595338E7-7550-4889-9FA3-39F0A6F546D7}" sibTransId="{39C81A7A-462E-46C2-9D62-63E503AAE200}"/>
    <dgm:cxn modelId="{9FB7AC43-AD77-48FD-AFB7-73AC1258F769}" srcId="{FB64C4B0-0FA7-4821-88CA-FE6F9C7B89DD}" destId="{AEE6068E-8449-43CC-BC7E-46485A5541B8}" srcOrd="0" destOrd="0" parTransId="{6E7E7B4E-B27A-406A-99CB-0C3DF06A6F1E}" sibTransId="{A851D782-C412-418B-BE0F-E02D5596B8AF}"/>
    <dgm:cxn modelId="{2465DFFC-FF55-4AB1-8FB8-D149262B285F}" srcId="{DA2EDF48-212E-4935-9024-385142486967}" destId="{DB9916D9-D269-4310-B23B-7D0D3FD36E9A}" srcOrd="2" destOrd="0" parTransId="{FDC88B0A-E21F-4CFE-A26B-6E4EDC77D06A}" sibTransId="{F5EBD9D8-A6BF-4538-8E85-D363BEB119DB}"/>
    <dgm:cxn modelId="{F4D83885-C3C5-4FE3-933A-03EAECE69B74}" type="presOf" srcId="{DA2EDF48-212E-4935-9024-385142486967}" destId="{E9AA2121-C068-46C9-960E-952DCDE87E1F}" srcOrd="1" destOrd="0" presId="urn:microsoft.com/office/officeart/2005/8/layout/process4"/>
    <dgm:cxn modelId="{6B353BFF-F482-449F-9CBC-0370DF059F94}" type="presOf" srcId="{7D4FB299-0546-4B2C-8362-AFB24B017981}" destId="{8986E8FF-B766-4578-99B6-84E6514A16C8}" srcOrd="0" destOrd="0" presId="urn:microsoft.com/office/officeart/2005/8/layout/process4"/>
    <dgm:cxn modelId="{D03D1E47-EF58-48A4-BD5A-19E013645353}" type="presOf" srcId="{DA2EDF48-212E-4935-9024-385142486967}" destId="{BA6ED60A-0E1F-4419-A37E-482614A999E9}" srcOrd="0" destOrd="0" presId="urn:microsoft.com/office/officeart/2005/8/layout/process4"/>
    <dgm:cxn modelId="{C8A7A74D-3BF1-4D74-BA40-41294B6F0CD9}" type="presOf" srcId="{D24F3C0E-4FC3-4837-A72F-39E28861169D}" destId="{BB0F7D44-B12C-4657-BBE6-589690F3D103}" srcOrd="0" destOrd="0" presId="urn:microsoft.com/office/officeart/2005/8/layout/process4"/>
    <dgm:cxn modelId="{4A060147-F620-4024-91F8-B6EDCF29E5D2}" type="presOf" srcId="{AEE6068E-8449-43CC-BC7E-46485A5541B8}" destId="{8D051300-C444-4B0C-93A2-284AFDF17D46}" srcOrd="0" destOrd="0" presId="urn:microsoft.com/office/officeart/2005/8/layout/process4"/>
    <dgm:cxn modelId="{E9BE3064-3787-473B-BB9C-1C2BBE50F653}" srcId="{FB64C4B0-0FA7-4821-88CA-FE6F9C7B89DD}" destId="{DA2EDF48-212E-4935-9024-385142486967}" srcOrd="2" destOrd="0" parTransId="{436CCACA-4E8D-4BC7-95CC-8D0C9EF10343}" sibTransId="{450683E2-08AC-42F7-9FFC-5C26B7618CB8}"/>
    <dgm:cxn modelId="{F49AD81A-95AC-4214-AC89-1604A92729E8}" srcId="{FB64C4B0-0FA7-4821-88CA-FE6F9C7B89DD}" destId="{EA154CD5-6876-419A-B6AD-7C3B3ED54305}" srcOrd="1" destOrd="0" parTransId="{82F198B2-3F2B-428C-A5B1-427C41035FC9}" sibTransId="{4B7C941D-AC74-481B-99A6-872D70C43EB9}"/>
    <dgm:cxn modelId="{9FE51D33-4F9D-4509-A483-367D68FA3566}" type="presOf" srcId="{FB64C4B0-0FA7-4821-88CA-FE6F9C7B89DD}" destId="{DED02DAD-6F21-4A60-AAA8-5B517F7297B6}" srcOrd="0" destOrd="0" presId="urn:microsoft.com/office/officeart/2005/8/layout/process4"/>
    <dgm:cxn modelId="{89F879CC-84C8-4F90-9F56-3F8D54BCA218}" type="presOf" srcId="{2A252F31-FCD2-406D-8EB0-BF0F9BF1DF4B}" destId="{32D4B52A-9AEB-440F-A499-9DDD425BA141}" srcOrd="0" destOrd="0" presId="urn:microsoft.com/office/officeart/2005/8/layout/process4"/>
    <dgm:cxn modelId="{BA8F127B-9AFD-4C44-AC5C-5FD6457DF5DF}" type="presOf" srcId="{DB9916D9-D269-4310-B23B-7D0D3FD36E9A}" destId="{FC3D0549-E885-4393-9F32-0C2CDA161ECA}" srcOrd="0" destOrd="0" presId="urn:microsoft.com/office/officeart/2005/8/layout/process4"/>
    <dgm:cxn modelId="{E385CD07-02B6-4080-8C0F-3306A8649442}" srcId="{DA2EDF48-212E-4935-9024-385142486967}" destId="{7D4FB299-0546-4B2C-8362-AFB24B017981}" srcOrd="0" destOrd="0" parTransId="{4739E6A7-591D-4DF6-A04A-C2991C2DE117}" sibTransId="{EF4E02B7-67AC-4F71-89D2-5C866A9D3DCA}"/>
    <dgm:cxn modelId="{E11DD8D6-611A-4F86-B9B7-46690D46E252}" srcId="{DA2EDF48-212E-4935-9024-385142486967}" destId="{D24F3C0E-4FC3-4837-A72F-39E28861169D}" srcOrd="3" destOrd="0" parTransId="{C2AA2657-D1A7-4827-824F-2F71D579315B}" sibTransId="{8656B500-8362-4AB4-A3C6-384C39B093B0}"/>
    <dgm:cxn modelId="{F8E2AAAC-ACE6-46BE-B453-8A954AF60606}" type="presOf" srcId="{EA154CD5-6876-419A-B6AD-7C3B3ED54305}" destId="{9CC2AB5B-F347-4BAF-9757-9C5235C33F60}" srcOrd="0" destOrd="0" presId="urn:microsoft.com/office/officeart/2005/8/layout/process4"/>
    <dgm:cxn modelId="{0E93C2DC-6B7D-4558-88DC-4A02DFC3C89F}" type="presParOf" srcId="{DED02DAD-6F21-4A60-AAA8-5B517F7297B6}" destId="{AD1ACA5D-CE3A-4F48-8EFB-3E1A5A2331B9}" srcOrd="0" destOrd="0" presId="urn:microsoft.com/office/officeart/2005/8/layout/process4"/>
    <dgm:cxn modelId="{548EBFA6-9B74-40E0-84A1-2F230BB242B7}" type="presParOf" srcId="{AD1ACA5D-CE3A-4F48-8EFB-3E1A5A2331B9}" destId="{BA6ED60A-0E1F-4419-A37E-482614A999E9}" srcOrd="0" destOrd="0" presId="urn:microsoft.com/office/officeart/2005/8/layout/process4"/>
    <dgm:cxn modelId="{AF5BC1F7-D9C1-4B49-87B0-E662A3BD6964}" type="presParOf" srcId="{AD1ACA5D-CE3A-4F48-8EFB-3E1A5A2331B9}" destId="{E9AA2121-C068-46C9-960E-952DCDE87E1F}" srcOrd="1" destOrd="0" presId="urn:microsoft.com/office/officeart/2005/8/layout/process4"/>
    <dgm:cxn modelId="{D4CADDCC-669A-4CCC-9FFA-47AA6222526C}" type="presParOf" srcId="{AD1ACA5D-CE3A-4F48-8EFB-3E1A5A2331B9}" destId="{DE142CAC-C36C-447F-AF22-1A5EB7D6A889}" srcOrd="2" destOrd="0" presId="urn:microsoft.com/office/officeart/2005/8/layout/process4"/>
    <dgm:cxn modelId="{E195F136-5DAF-46FA-8942-B6D2A5DE4C68}" type="presParOf" srcId="{DE142CAC-C36C-447F-AF22-1A5EB7D6A889}" destId="{8986E8FF-B766-4578-99B6-84E6514A16C8}" srcOrd="0" destOrd="0" presId="urn:microsoft.com/office/officeart/2005/8/layout/process4"/>
    <dgm:cxn modelId="{402D5273-5BDA-461C-A6CB-13C5FDFED036}" type="presParOf" srcId="{DE142CAC-C36C-447F-AF22-1A5EB7D6A889}" destId="{32D4B52A-9AEB-440F-A499-9DDD425BA141}" srcOrd="1" destOrd="0" presId="urn:microsoft.com/office/officeart/2005/8/layout/process4"/>
    <dgm:cxn modelId="{52ED7B90-D56A-4683-AB6B-3C25126BEC84}" type="presParOf" srcId="{DE142CAC-C36C-447F-AF22-1A5EB7D6A889}" destId="{FC3D0549-E885-4393-9F32-0C2CDA161ECA}" srcOrd="2" destOrd="0" presId="urn:microsoft.com/office/officeart/2005/8/layout/process4"/>
    <dgm:cxn modelId="{8FFB446D-FBC6-47B9-9FEF-B3437946C106}" type="presParOf" srcId="{DE142CAC-C36C-447F-AF22-1A5EB7D6A889}" destId="{BB0F7D44-B12C-4657-BBE6-589690F3D103}" srcOrd="3" destOrd="0" presId="urn:microsoft.com/office/officeart/2005/8/layout/process4"/>
    <dgm:cxn modelId="{F59547C4-B3B4-4F29-9D2C-1EBE87F2A15D}" type="presParOf" srcId="{DED02DAD-6F21-4A60-AAA8-5B517F7297B6}" destId="{3B39E3A3-7C24-46B0-A88E-B7B65B8D9795}" srcOrd="1" destOrd="0" presId="urn:microsoft.com/office/officeart/2005/8/layout/process4"/>
    <dgm:cxn modelId="{FF36DA21-20EB-4DFA-BB96-0518F1216235}" type="presParOf" srcId="{DED02DAD-6F21-4A60-AAA8-5B517F7297B6}" destId="{260927EF-0AEF-46C7-9989-538B301E3D07}" srcOrd="2" destOrd="0" presId="urn:microsoft.com/office/officeart/2005/8/layout/process4"/>
    <dgm:cxn modelId="{0672AF1F-F1ED-4B6E-B67C-C41AF358AB31}" type="presParOf" srcId="{260927EF-0AEF-46C7-9989-538B301E3D07}" destId="{9CC2AB5B-F347-4BAF-9757-9C5235C33F60}" srcOrd="0" destOrd="0" presId="urn:microsoft.com/office/officeart/2005/8/layout/process4"/>
    <dgm:cxn modelId="{4750765D-11E2-45EC-91A2-A0BE7651BA94}" type="presParOf" srcId="{DED02DAD-6F21-4A60-AAA8-5B517F7297B6}" destId="{70611A6C-2F4A-460F-B43B-AE7F09583301}" srcOrd="3" destOrd="0" presId="urn:microsoft.com/office/officeart/2005/8/layout/process4"/>
    <dgm:cxn modelId="{B658DF51-1238-4046-8B78-373C891C8B45}" type="presParOf" srcId="{DED02DAD-6F21-4A60-AAA8-5B517F7297B6}" destId="{59D090F2-BBC9-4DBD-957C-FCB994B98281}" srcOrd="4" destOrd="0" presId="urn:microsoft.com/office/officeart/2005/8/layout/process4"/>
    <dgm:cxn modelId="{BF92906B-01C6-481E-9DAF-E3FE5B6CA7DB}" type="presParOf" srcId="{59D090F2-BBC9-4DBD-957C-FCB994B98281}" destId="{8D051300-C444-4B0C-93A2-284AFDF17D4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7309CD-008B-4AC9-B541-03CCB63DD3D0}" type="doc">
      <dgm:prSet loTypeId="urn:microsoft.com/office/officeart/2005/8/layout/hList7" loCatId="list" qsTypeId="urn:microsoft.com/office/officeart/2005/8/quickstyle/simple5" qsCatId="simple" csTypeId="urn:microsoft.com/office/officeart/2005/8/colors/accent3_1" csCatId="accent3" phldr="1"/>
      <dgm:spPr/>
      <dgm:t>
        <a:bodyPr/>
        <a:lstStyle/>
        <a:p>
          <a:endParaRPr lang="el-GR"/>
        </a:p>
      </dgm:t>
    </dgm:pt>
    <dgm:pt modelId="{AC828D0F-8386-4AD3-B1E3-42DFAF9EF184}">
      <dgm:prSet phldrT="[Κείμενο]"/>
      <dgm:spPr/>
      <dgm:t>
        <a:bodyPr/>
        <a:lstStyle/>
        <a:p>
          <a:r>
            <a:rPr lang="el-GR" dirty="0" err="1" smtClean="0"/>
            <a:t>Γονεϊκή</a:t>
          </a:r>
          <a:r>
            <a:rPr lang="el-GR" dirty="0" smtClean="0"/>
            <a:t> εμπλοκή</a:t>
          </a:r>
          <a:endParaRPr lang="el-GR" dirty="0"/>
        </a:p>
      </dgm:t>
    </dgm:pt>
    <dgm:pt modelId="{FD235BFB-CBB4-4FFB-8D2A-7CCE1157E4F5}" type="parTrans" cxnId="{1C8249FA-0CBE-4DAE-9587-4CEEF18F94B0}">
      <dgm:prSet/>
      <dgm:spPr/>
      <dgm:t>
        <a:bodyPr/>
        <a:lstStyle/>
        <a:p>
          <a:endParaRPr lang="el-GR"/>
        </a:p>
      </dgm:t>
    </dgm:pt>
    <dgm:pt modelId="{0DAEDE82-1005-4AA9-A9E6-79F54C4D3EDF}" type="sibTrans" cxnId="{1C8249FA-0CBE-4DAE-9587-4CEEF18F94B0}">
      <dgm:prSet/>
      <dgm:spPr/>
      <dgm:t>
        <a:bodyPr/>
        <a:lstStyle/>
        <a:p>
          <a:endParaRPr lang="el-GR"/>
        </a:p>
      </dgm:t>
    </dgm:pt>
    <dgm:pt modelId="{D412FAFD-23C1-4011-BE82-9DAB13DEB59B}">
      <dgm:prSet phldrT="[Κείμενο]"/>
      <dgm:spPr/>
      <dgm:t>
        <a:bodyPr/>
        <a:lstStyle/>
        <a:p>
          <a:r>
            <a:rPr lang="el-GR" dirty="0" err="1" smtClean="0"/>
            <a:t>Γονεϊκή</a:t>
          </a:r>
          <a:r>
            <a:rPr lang="el-GR" dirty="0" smtClean="0"/>
            <a:t> συμμετοχή</a:t>
          </a:r>
          <a:endParaRPr lang="el-GR" dirty="0"/>
        </a:p>
      </dgm:t>
    </dgm:pt>
    <dgm:pt modelId="{95AE8035-3597-4600-A053-49C4C4D9C3C0}" type="parTrans" cxnId="{54A11330-8B10-4C39-950D-A8B90703BA66}">
      <dgm:prSet/>
      <dgm:spPr/>
      <dgm:t>
        <a:bodyPr/>
        <a:lstStyle/>
        <a:p>
          <a:endParaRPr lang="el-GR"/>
        </a:p>
      </dgm:t>
    </dgm:pt>
    <dgm:pt modelId="{D0D56D5B-8028-4581-8F4E-6B572AE8AE06}" type="sibTrans" cxnId="{54A11330-8B10-4C39-950D-A8B90703BA66}">
      <dgm:prSet/>
      <dgm:spPr/>
      <dgm:t>
        <a:bodyPr/>
        <a:lstStyle/>
        <a:p>
          <a:endParaRPr lang="el-GR"/>
        </a:p>
      </dgm:t>
    </dgm:pt>
    <dgm:pt modelId="{93C48EAB-338A-433D-8DB3-92BFF916E110}" type="pres">
      <dgm:prSet presAssocID="{9C7309CD-008B-4AC9-B541-03CCB63DD3D0}" presName="Name0" presStyleCnt="0">
        <dgm:presLayoutVars>
          <dgm:dir/>
          <dgm:resizeHandles val="exact"/>
        </dgm:presLayoutVars>
      </dgm:prSet>
      <dgm:spPr/>
      <dgm:t>
        <a:bodyPr/>
        <a:lstStyle/>
        <a:p>
          <a:endParaRPr lang="el-GR"/>
        </a:p>
      </dgm:t>
    </dgm:pt>
    <dgm:pt modelId="{020C26F0-5B32-4E40-8285-F68E852E60E5}" type="pres">
      <dgm:prSet presAssocID="{9C7309CD-008B-4AC9-B541-03CCB63DD3D0}" presName="fgShape" presStyleLbl="fgShp" presStyleIdx="0" presStyleCnt="1"/>
      <dgm:spPr>
        <a:solidFill>
          <a:schemeClr val="accent1">
            <a:lumMod val="75000"/>
            <a:lumOff val="25000"/>
          </a:schemeClr>
        </a:solidFill>
      </dgm:spPr>
      <dgm:t>
        <a:bodyPr/>
        <a:lstStyle/>
        <a:p>
          <a:endParaRPr lang="el-GR"/>
        </a:p>
      </dgm:t>
    </dgm:pt>
    <dgm:pt modelId="{C3D9E069-9D0D-4721-AA8E-FE7E74888D61}" type="pres">
      <dgm:prSet presAssocID="{9C7309CD-008B-4AC9-B541-03CCB63DD3D0}" presName="linComp" presStyleCnt="0"/>
      <dgm:spPr/>
    </dgm:pt>
    <dgm:pt modelId="{DC7E4B2C-CD84-42B6-96E2-583B5ECFFE1A}" type="pres">
      <dgm:prSet presAssocID="{AC828D0F-8386-4AD3-B1E3-42DFAF9EF184}" presName="compNode" presStyleCnt="0"/>
      <dgm:spPr/>
    </dgm:pt>
    <dgm:pt modelId="{1B62D048-37BE-41E7-A6DD-373B6B0FA185}" type="pres">
      <dgm:prSet presAssocID="{AC828D0F-8386-4AD3-B1E3-42DFAF9EF184}" presName="bkgdShape" presStyleLbl="node1" presStyleIdx="0" presStyleCnt="2"/>
      <dgm:spPr/>
      <dgm:t>
        <a:bodyPr/>
        <a:lstStyle/>
        <a:p>
          <a:endParaRPr lang="el-GR"/>
        </a:p>
      </dgm:t>
    </dgm:pt>
    <dgm:pt modelId="{36DA1AEA-7EC1-40A2-B14A-33201BD6F38B}" type="pres">
      <dgm:prSet presAssocID="{AC828D0F-8386-4AD3-B1E3-42DFAF9EF184}" presName="nodeTx" presStyleLbl="node1" presStyleIdx="0" presStyleCnt="2">
        <dgm:presLayoutVars>
          <dgm:bulletEnabled val="1"/>
        </dgm:presLayoutVars>
      </dgm:prSet>
      <dgm:spPr/>
      <dgm:t>
        <a:bodyPr/>
        <a:lstStyle/>
        <a:p>
          <a:endParaRPr lang="el-GR"/>
        </a:p>
      </dgm:t>
    </dgm:pt>
    <dgm:pt modelId="{4886AAEF-25ED-4F65-AFA4-F67A67A76D2D}" type="pres">
      <dgm:prSet presAssocID="{AC828D0F-8386-4AD3-B1E3-42DFAF9EF184}" presName="invisiNode" presStyleLbl="node1" presStyleIdx="0" presStyleCnt="2"/>
      <dgm:spPr/>
    </dgm:pt>
    <dgm:pt modelId="{605DB0B3-595A-44B8-9E3F-0D66875806F9}" type="pres">
      <dgm:prSet presAssocID="{AC828D0F-8386-4AD3-B1E3-42DFAF9EF184}" presName="imagNode" presStyleLbl="fgImgPlace1" presStyleIdx="0" presStyleCnt="2"/>
      <dgm:spPr>
        <a:blipFill rotWithShape="1">
          <a:blip xmlns:r="http://schemas.openxmlformats.org/officeDocument/2006/relationships" r:embed="rId1"/>
          <a:stretch>
            <a:fillRect/>
          </a:stretch>
        </a:blipFill>
      </dgm:spPr>
      <dgm:t>
        <a:bodyPr/>
        <a:lstStyle/>
        <a:p>
          <a:endParaRPr lang="el-GR"/>
        </a:p>
      </dgm:t>
    </dgm:pt>
    <dgm:pt modelId="{FE33059F-4D24-4290-B16C-2C8E0F7A40CF}" type="pres">
      <dgm:prSet presAssocID="{0DAEDE82-1005-4AA9-A9E6-79F54C4D3EDF}" presName="sibTrans" presStyleLbl="sibTrans2D1" presStyleIdx="0" presStyleCnt="0"/>
      <dgm:spPr/>
      <dgm:t>
        <a:bodyPr/>
        <a:lstStyle/>
        <a:p>
          <a:endParaRPr lang="el-GR"/>
        </a:p>
      </dgm:t>
    </dgm:pt>
    <dgm:pt modelId="{4150D8CB-5F2E-48A3-866D-5B430004E43B}" type="pres">
      <dgm:prSet presAssocID="{D412FAFD-23C1-4011-BE82-9DAB13DEB59B}" presName="compNode" presStyleCnt="0"/>
      <dgm:spPr/>
    </dgm:pt>
    <dgm:pt modelId="{1B95BD62-D044-491D-AF9D-141E2BE660DA}" type="pres">
      <dgm:prSet presAssocID="{D412FAFD-23C1-4011-BE82-9DAB13DEB59B}" presName="bkgdShape" presStyleLbl="node1" presStyleIdx="1" presStyleCnt="2"/>
      <dgm:spPr/>
      <dgm:t>
        <a:bodyPr/>
        <a:lstStyle/>
        <a:p>
          <a:endParaRPr lang="el-GR"/>
        </a:p>
      </dgm:t>
    </dgm:pt>
    <dgm:pt modelId="{E8B1A36D-9675-4D90-8181-91C15635FA8E}" type="pres">
      <dgm:prSet presAssocID="{D412FAFD-23C1-4011-BE82-9DAB13DEB59B}" presName="nodeTx" presStyleLbl="node1" presStyleIdx="1" presStyleCnt="2">
        <dgm:presLayoutVars>
          <dgm:bulletEnabled val="1"/>
        </dgm:presLayoutVars>
      </dgm:prSet>
      <dgm:spPr/>
      <dgm:t>
        <a:bodyPr/>
        <a:lstStyle/>
        <a:p>
          <a:endParaRPr lang="el-GR"/>
        </a:p>
      </dgm:t>
    </dgm:pt>
    <dgm:pt modelId="{1007FCD5-CCEE-4EC7-9F38-D1263020F50E}" type="pres">
      <dgm:prSet presAssocID="{D412FAFD-23C1-4011-BE82-9DAB13DEB59B}" presName="invisiNode" presStyleLbl="node1" presStyleIdx="1" presStyleCnt="2"/>
      <dgm:spPr/>
    </dgm:pt>
    <dgm:pt modelId="{3BB34C4E-E14A-486E-9086-76B85CD2E60F}" type="pres">
      <dgm:prSet presAssocID="{D412FAFD-23C1-4011-BE82-9DAB13DEB59B}" presName="imagNode" presStyleLbl="fgImgPlace1" presStyleIdx="1" presStyleCnt="2"/>
      <dgm:spPr>
        <a:blipFill rotWithShape="1">
          <a:blip xmlns:r="http://schemas.openxmlformats.org/officeDocument/2006/relationships" r:embed="rId2"/>
          <a:stretch>
            <a:fillRect/>
          </a:stretch>
        </a:blipFill>
      </dgm:spPr>
      <dgm:t>
        <a:bodyPr/>
        <a:lstStyle/>
        <a:p>
          <a:endParaRPr lang="el-GR"/>
        </a:p>
      </dgm:t>
    </dgm:pt>
  </dgm:ptLst>
  <dgm:cxnLst>
    <dgm:cxn modelId="{AE6F677B-B69A-4913-92D8-412A2E60EDCE}" type="presOf" srcId="{9C7309CD-008B-4AC9-B541-03CCB63DD3D0}" destId="{93C48EAB-338A-433D-8DB3-92BFF916E110}" srcOrd="0" destOrd="0" presId="urn:microsoft.com/office/officeart/2005/8/layout/hList7"/>
    <dgm:cxn modelId="{DA6F3F0C-2A8B-4B0A-8082-5A8390E3F2E3}" type="presOf" srcId="{AC828D0F-8386-4AD3-B1E3-42DFAF9EF184}" destId="{36DA1AEA-7EC1-40A2-B14A-33201BD6F38B}" srcOrd="1" destOrd="0" presId="urn:microsoft.com/office/officeart/2005/8/layout/hList7"/>
    <dgm:cxn modelId="{1F586166-9B99-4656-95BE-5A1F00EF217F}" type="presOf" srcId="{AC828D0F-8386-4AD3-B1E3-42DFAF9EF184}" destId="{1B62D048-37BE-41E7-A6DD-373B6B0FA185}" srcOrd="0" destOrd="0" presId="urn:microsoft.com/office/officeart/2005/8/layout/hList7"/>
    <dgm:cxn modelId="{1C8249FA-0CBE-4DAE-9587-4CEEF18F94B0}" srcId="{9C7309CD-008B-4AC9-B541-03CCB63DD3D0}" destId="{AC828D0F-8386-4AD3-B1E3-42DFAF9EF184}" srcOrd="0" destOrd="0" parTransId="{FD235BFB-CBB4-4FFB-8D2A-7CCE1157E4F5}" sibTransId="{0DAEDE82-1005-4AA9-A9E6-79F54C4D3EDF}"/>
    <dgm:cxn modelId="{54A11330-8B10-4C39-950D-A8B90703BA66}" srcId="{9C7309CD-008B-4AC9-B541-03CCB63DD3D0}" destId="{D412FAFD-23C1-4011-BE82-9DAB13DEB59B}" srcOrd="1" destOrd="0" parTransId="{95AE8035-3597-4600-A053-49C4C4D9C3C0}" sibTransId="{D0D56D5B-8028-4581-8F4E-6B572AE8AE06}"/>
    <dgm:cxn modelId="{37ECD0F0-C9E3-4747-87CE-0FEBFAC0C567}" type="presOf" srcId="{D412FAFD-23C1-4011-BE82-9DAB13DEB59B}" destId="{1B95BD62-D044-491D-AF9D-141E2BE660DA}" srcOrd="0" destOrd="0" presId="urn:microsoft.com/office/officeart/2005/8/layout/hList7"/>
    <dgm:cxn modelId="{7288C135-1730-4A7C-A65E-0A31F093012A}" type="presOf" srcId="{D412FAFD-23C1-4011-BE82-9DAB13DEB59B}" destId="{E8B1A36D-9675-4D90-8181-91C15635FA8E}" srcOrd="1" destOrd="0" presId="urn:microsoft.com/office/officeart/2005/8/layout/hList7"/>
    <dgm:cxn modelId="{35CD7FBE-B89E-4CD5-8122-247AFCA09AF8}" type="presOf" srcId="{0DAEDE82-1005-4AA9-A9E6-79F54C4D3EDF}" destId="{FE33059F-4D24-4290-B16C-2C8E0F7A40CF}" srcOrd="0" destOrd="0" presId="urn:microsoft.com/office/officeart/2005/8/layout/hList7"/>
    <dgm:cxn modelId="{83276CA4-500D-4A44-9E9A-2932B8B2CB28}" type="presParOf" srcId="{93C48EAB-338A-433D-8DB3-92BFF916E110}" destId="{020C26F0-5B32-4E40-8285-F68E852E60E5}" srcOrd="0" destOrd="0" presId="urn:microsoft.com/office/officeart/2005/8/layout/hList7"/>
    <dgm:cxn modelId="{D6A2F696-50E1-4E9B-A068-D5975902FAC5}" type="presParOf" srcId="{93C48EAB-338A-433D-8DB3-92BFF916E110}" destId="{C3D9E069-9D0D-4721-AA8E-FE7E74888D61}" srcOrd="1" destOrd="0" presId="urn:microsoft.com/office/officeart/2005/8/layout/hList7"/>
    <dgm:cxn modelId="{3484FADD-AD2D-49C4-8C75-61CC5EC4CBF5}" type="presParOf" srcId="{C3D9E069-9D0D-4721-AA8E-FE7E74888D61}" destId="{DC7E4B2C-CD84-42B6-96E2-583B5ECFFE1A}" srcOrd="0" destOrd="0" presId="urn:microsoft.com/office/officeart/2005/8/layout/hList7"/>
    <dgm:cxn modelId="{3F5D9406-559B-4742-A61C-32BAF9C7D234}" type="presParOf" srcId="{DC7E4B2C-CD84-42B6-96E2-583B5ECFFE1A}" destId="{1B62D048-37BE-41E7-A6DD-373B6B0FA185}" srcOrd="0" destOrd="0" presId="urn:microsoft.com/office/officeart/2005/8/layout/hList7"/>
    <dgm:cxn modelId="{DBF5D034-C13D-4FE0-BCF6-4C235ED32883}" type="presParOf" srcId="{DC7E4B2C-CD84-42B6-96E2-583B5ECFFE1A}" destId="{36DA1AEA-7EC1-40A2-B14A-33201BD6F38B}" srcOrd="1" destOrd="0" presId="urn:microsoft.com/office/officeart/2005/8/layout/hList7"/>
    <dgm:cxn modelId="{58162CC6-6391-46CE-9C98-F9FEE9D21FFD}" type="presParOf" srcId="{DC7E4B2C-CD84-42B6-96E2-583B5ECFFE1A}" destId="{4886AAEF-25ED-4F65-AFA4-F67A67A76D2D}" srcOrd="2" destOrd="0" presId="urn:microsoft.com/office/officeart/2005/8/layout/hList7"/>
    <dgm:cxn modelId="{FAE71837-527D-42B4-85CD-FD096A47034C}" type="presParOf" srcId="{DC7E4B2C-CD84-42B6-96E2-583B5ECFFE1A}" destId="{605DB0B3-595A-44B8-9E3F-0D66875806F9}" srcOrd="3" destOrd="0" presId="urn:microsoft.com/office/officeart/2005/8/layout/hList7"/>
    <dgm:cxn modelId="{6731A5AD-FE5A-4175-9958-79C4C099B39A}" type="presParOf" srcId="{C3D9E069-9D0D-4721-AA8E-FE7E74888D61}" destId="{FE33059F-4D24-4290-B16C-2C8E0F7A40CF}" srcOrd="1" destOrd="0" presId="urn:microsoft.com/office/officeart/2005/8/layout/hList7"/>
    <dgm:cxn modelId="{BB1094A1-AA9F-413B-9E2B-82DFB787985D}" type="presParOf" srcId="{C3D9E069-9D0D-4721-AA8E-FE7E74888D61}" destId="{4150D8CB-5F2E-48A3-866D-5B430004E43B}" srcOrd="2" destOrd="0" presId="urn:microsoft.com/office/officeart/2005/8/layout/hList7"/>
    <dgm:cxn modelId="{674310BD-C0B6-4342-BEE4-7B86FC78312C}" type="presParOf" srcId="{4150D8CB-5F2E-48A3-866D-5B430004E43B}" destId="{1B95BD62-D044-491D-AF9D-141E2BE660DA}" srcOrd="0" destOrd="0" presId="urn:microsoft.com/office/officeart/2005/8/layout/hList7"/>
    <dgm:cxn modelId="{D06C8C6D-598A-4C2E-B1A3-4E11BCD85911}" type="presParOf" srcId="{4150D8CB-5F2E-48A3-866D-5B430004E43B}" destId="{E8B1A36D-9675-4D90-8181-91C15635FA8E}" srcOrd="1" destOrd="0" presId="urn:microsoft.com/office/officeart/2005/8/layout/hList7"/>
    <dgm:cxn modelId="{5840BC01-8BD6-4A8C-A245-58FAE723D37B}" type="presParOf" srcId="{4150D8CB-5F2E-48A3-866D-5B430004E43B}" destId="{1007FCD5-CCEE-4EC7-9F38-D1263020F50E}" srcOrd="2" destOrd="0" presId="urn:microsoft.com/office/officeart/2005/8/layout/hList7"/>
    <dgm:cxn modelId="{7349BFD9-9485-4A98-8EB9-421D2806E7C3}" type="presParOf" srcId="{4150D8CB-5F2E-48A3-866D-5B430004E43B}" destId="{3BB34C4E-E14A-486E-9086-76B85CD2E60F}"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319AB-F578-4231-9D3A-A2C2CF9AEA58}">
      <dsp:nvSpPr>
        <dsp:cNvPr id="0" name=""/>
        <dsp:cNvSpPr/>
      </dsp:nvSpPr>
      <dsp:spPr>
        <a:xfrm>
          <a:off x="170433" y="2503506"/>
          <a:ext cx="2528528" cy="833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l-GR" sz="2000" b="1" kern="1200" dirty="0" smtClean="0">
              <a:solidFill>
                <a:schemeClr val="accent3">
                  <a:lumMod val="60000"/>
                  <a:lumOff val="40000"/>
                </a:schemeClr>
              </a:solidFill>
            </a:rPr>
            <a:t>1</a:t>
          </a:r>
          <a:r>
            <a:rPr lang="el-GR" sz="2000" b="1" kern="1200" baseline="30000" dirty="0" smtClean="0">
              <a:solidFill>
                <a:schemeClr val="accent3">
                  <a:lumMod val="60000"/>
                  <a:lumOff val="40000"/>
                </a:schemeClr>
              </a:solidFill>
            </a:rPr>
            <a:t>η</a:t>
          </a:r>
          <a:r>
            <a:rPr lang="el-GR" sz="2000" b="1" kern="1200" dirty="0" smtClean="0">
              <a:solidFill>
                <a:schemeClr val="accent3">
                  <a:lumMod val="60000"/>
                  <a:lumOff val="40000"/>
                </a:schemeClr>
              </a:solidFill>
            </a:rPr>
            <a:t> Βιωματική Δραστηριότητα</a:t>
          </a:r>
          <a:r>
            <a:rPr lang="el-GR" sz="2000" b="1" kern="1200" dirty="0" smtClean="0">
              <a:solidFill>
                <a:schemeClr val="accent2">
                  <a:lumMod val="75000"/>
                  <a:lumOff val="25000"/>
                </a:schemeClr>
              </a:solidFill>
            </a:rPr>
            <a:t/>
          </a:r>
          <a:br>
            <a:rPr lang="el-GR" sz="2000" b="1" kern="1200" dirty="0" smtClean="0">
              <a:solidFill>
                <a:schemeClr val="accent2">
                  <a:lumMod val="75000"/>
                  <a:lumOff val="25000"/>
                </a:schemeClr>
              </a:solidFill>
            </a:rPr>
          </a:br>
          <a:endParaRPr lang="el-GR" sz="2000" b="1" kern="1200" dirty="0"/>
        </a:p>
      </dsp:txBody>
      <dsp:txXfrm>
        <a:off x="170433" y="2503506"/>
        <a:ext cx="2528528" cy="833265"/>
      </dsp:txXfrm>
    </dsp:sp>
    <dsp:sp modelId="{2057A118-3F86-470D-B0EF-E030170CDAF7}">
      <dsp:nvSpPr>
        <dsp:cNvPr id="0" name=""/>
        <dsp:cNvSpPr/>
      </dsp:nvSpPr>
      <dsp:spPr>
        <a:xfrm>
          <a:off x="167560" y="2250078"/>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69963D-90AF-46A2-85DD-73569D1FAFB2}">
      <dsp:nvSpPr>
        <dsp:cNvPr id="0" name=""/>
        <dsp:cNvSpPr/>
      </dsp:nvSpPr>
      <dsp:spPr>
        <a:xfrm>
          <a:off x="308353" y="1968492"/>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188513-D549-4619-82FD-229A0B43FC1E}">
      <dsp:nvSpPr>
        <dsp:cNvPr id="0" name=""/>
        <dsp:cNvSpPr/>
      </dsp:nvSpPr>
      <dsp:spPr>
        <a:xfrm>
          <a:off x="646256" y="2024809"/>
          <a:ext cx="316066" cy="316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732EC-EAAA-4E2C-BA70-88B7B6C10A03}">
      <dsp:nvSpPr>
        <dsp:cNvPr id="0" name=""/>
        <dsp:cNvSpPr/>
      </dsp:nvSpPr>
      <dsp:spPr>
        <a:xfrm>
          <a:off x="927842" y="1715064"/>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81868-3F99-48F0-BCAB-DE32A6B8F1DB}">
      <dsp:nvSpPr>
        <dsp:cNvPr id="0" name=""/>
        <dsp:cNvSpPr/>
      </dsp:nvSpPr>
      <dsp:spPr>
        <a:xfrm>
          <a:off x="1293904" y="1602430"/>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E1165-E542-4972-827D-52B370DF54B6}">
      <dsp:nvSpPr>
        <dsp:cNvPr id="0" name=""/>
        <dsp:cNvSpPr/>
      </dsp:nvSpPr>
      <dsp:spPr>
        <a:xfrm>
          <a:off x="1744442" y="1799540"/>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2B1B22-5AC0-4B95-BAF4-87662EF929BA}">
      <dsp:nvSpPr>
        <dsp:cNvPr id="0" name=""/>
        <dsp:cNvSpPr/>
      </dsp:nvSpPr>
      <dsp:spPr>
        <a:xfrm>
          <a:off x="2026028" y="1940333"/>
          <a:ext cx="316066" cy="316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69CD7-513B-41E9-AB7C-9F0B8D7C9523}">
      <dsp:nvSpPr>
        <dsp:cNvPr id="0" name=""/>
        <dsp:cNvSpPr/>
      </dsp:nvSpPr>
      <dsp:spPr>
        <a:xfrm>
          <a:off x="2420249" y="2250078"/>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53F62-E8CB-4FDE-8213-D2A91C06E497}">
      <dsp:nvSpPr>
        <dsp:cNvPr id="0" name=""/>
        <dsp:cNvSpPr/>
      </dsp:nvSpPr>
      <dsp:spPr>
        <a:xfrm>
          <a:off x="2589201" y="2559823"/>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911A47-0CCF-4F7D-972B-41FF4F550ECE}">
      <dsp:nvSpPr>
        <dsp:cNvPr id="0" name=""/>
        <dsp:cNvSpPr/>
      </dsp:nvSpPr>
      <dsp:spPr>
        <a:xfrm>
          <a:off x="1124953" y="1968492"/>
          <a:ext cx="517199" cy="51719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77FCCC-FD3D-47B6-9411-E87A21344F0E}">
      <dsp:nvSpPr>
        <dsp:cNvPr id="0" name=""/>
        <dsp:cNvSpPr/>
      </dsp:nvSpPr>
      <dsp:spPr>
        <a:xfrm>
          <a:off x="26767" y="3038519"/>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F6A7CB-37C8-4D24-84F7-C578904AF37B}">
      <dsp:nvSpPr>
        <dsp:cNvPr id="0" name=""/>
        <dsp:cNvSpPr/>
      </dsp:nvSpPr>
      <dsp:spPr>
        <a:xfrm>
          <a:off x="195718" y="3291947"/>
          <a:ext cx="316066" cy="316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358E0-8222-4AFF-A112-B38FA1B97A22}">
      <dsp:nvSpPr>
        <dsp:cNvPr id="0" name=""/>
        <dsp:cNvSpPr/>
      </dsp:nvSpPr>
      <dsp:spPr>
        <a:xfrm>
          <a:off x="618098" y="3517216"/>
          <a:ext cx="459732" cy="4597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2DCD77-EF09-492A-BE8B-D5F5480535FD}">
      <dsp:nvSpPr>
        <dsp:cNvPr id="0" name=""/>
        <dsp:cNvSpPr/>
      </dsp:nvSpPr>
      <dsp:spPr>
        <a:xfrm>
          <a:off x="1209429" y="3883278"/>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C2A7D-F0A4-429C-8551-805A269ADF4C}">
      <dsp:nvSpPr>
        <dsp:cNvPr id="0" name=""/>
        <dsp:cNvSpPr/>
      </dsp:nvSpPr>
      <dsp:spPr>
        <a:xfrm>
          <a:off x="1322063" y="3517216"/>
          <a:ext cx="316066" cy="316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CB1E75-94CB-428F-BE98-19453636DF72}">
      <dsp:nvSpPr>
        <dsp:cNvPr id="0" name=""/>
        <dsp:cNvSpPr/>
      </dsp:nvSpPr>
      <dsp:spPr>
        <a:xfrm>
          <a:off x="1603649" y="3911436"/>
          <a:ext cx="201132" cy="201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4C0F30-4FCF-4461-9F55-7C537C543ACF}">
      <dsp:nvSpPr>
        <dsp:cNvPr id="0" name=""/>
        <dsp:cNvSpPr/>
      </dsp:nvSpPr>
      <dsp:spPr>
        <a:xfrm>
          <a:off x="1857077" y="3460898"/>
          <a:ext cx="459732" cy="4597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2203F3-9601-4259-98BB-58A7F12C262B}">
      <dsp:nvSpPr>
        <dsp:cNvPr id="0" name=""/>
        <dsp:cNvSpPr/>
      </dsp:nvSpPr>
      <dsp:spPr>
        <a:xfrm>
          <a:off x="2476566" y="3348264"/>
          <a:ext cx="316066" cy="31606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151B7-05A4-44FD-B91B-829965DA4EAC}">
      <dsp:nvSpPr>
        <dsp:cNvPr id="0" name=""/>
        <dsp:cNvSpPr/>
      </dsp:nvSpPr>
      <dsp:spPr>
        <a:xfrm>
          <a:off x="177728" y="732601"/>
          <a:ext cx="4622444" cy="328938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C7961-153F-4753-B330-9BEACCFA19BB}">
      <dsp:nvSpPr>
        <dsp:cNvPr id="0" name=""/>
        <dsp:cNvSpPr/>
      </dsp:nvSpPr>
      <dsp:spPr>
        <a:xfrm>
          <a:off x="0" y="338464"/>
          <a:ext cx="4444715" cy="3111469"/>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F445C-F97A-4E43-929F-2AD8B44662D7}">
      <dsp:nvSpPr>
        <dsp:cNvPr id="0" name=""/>
        <dsp:cNvSpPr/>
      </dsp:nvSpPr>
      <dsp:spPr>
        <a:xfrm>
          <a:off x="358444" y="3211396"/>
          <a:ext cx="4263999" cy="869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0" tIns="133350" rIns="355600" bIns="133350" numCol="1" spcCol="1270" anchor="ctr" anchorCtr="0">
          <a:noAutofit/>
        </a:bodyPr>
        <a:lstStyle/>
        <a:p>
          <a:pPr lvl="0" algn="l" defTabSz="1555750">
            <a:lnSpc>
              <a:spcPct val="90000"/>
            </a:lnSpc>
            <a:spcBef>
              <a:spcPct val="0"/>
            </a:spcBef>
            <a:spcAft>
              <a:spcPct val="35000"/>
            </a:spcAft>
          </a:pPr>
          <a:r>
            <a:rPr lang="el-GR" sz="3500" b="1" kern="1200" dirty="0" smtClean="0"/>
            <a:t>Επικοινωνία</a:t>
          </a:r>
          <a:endParaRPr lang="el-GR" sz="3500" b="1" kern="1200" dirty="0"/>
        </a:p>
      </dsp:txBody>
      <dsp:txXfrm>
        <a:off x="358444" y="3211396"/>
        <a:ext cx="4263999" cy="869738"/>
      </dsp:txXfrm>
    </dsp:sp>
    <dsp:sp modelId="{76950939-AA34-43BE-A2D5-5F1F69EB1B56}">
      <dsp:nvSpPr>
        <dsp:cNvPr id="0" name=""/>
        <dsp:cNvSpPr/>
      </dsp:nvSpPr>
      <dsp:spPr>
        <a:xfrm>
          <a:off x="4988356" y="732601"/>
          <a:ext cx="2113330" cy="32893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E0593-4E5B-420E-B0E2-C0C7612FA8D8}">
      <dsp:nvSpPr>
        <dsp:cNvPr id="0" name=""/>
        <dsp:cNvSpPr/>
      </dsp:nvSpPr>
      <dsp:spPr>
        <a:xfrm>
          <a:off x="-5841827" y="-884761"/>
          <a:ext cx="6882091" cy="6882091"/>
        </a:xfrm>
        <a:prstGeom prst="blockArc">
          <a:avLst>
            <a:gd name="adj1" fmla="val 18900000"/>
            <a:gd name="adj2" fmla="val 2700000"/>
            <a:gd name="adj3" fmla="val 314"/>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563C59-F943-4287-9D0F-9E5F5557E858}">
      <dsp:nvSpPr>
        <dsp:cNvPr id="0" name=""/>
        <dsp:cNvSpPr/>
      </dsp:nvSpPr>
      <dsp:spPr>
        <a:xfrm>
          <a:off x="349206" y="269227"/>
          <a:ext cx="6574668" cy="53825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50800" rIns="50800" bIns="50800" numCol="1" spcCol="1270" anchor="ctr" anchorCtr="0">
          <a:noAutofit/>
        </a:bodyPr>
        <a:lstStyle/>
        <a:p>
          <a:pPr lvl="0" algn="l" defTabSz="889000" rtl="0">
            <a:lnSpc>
              <a:spcPct val="90000"/>
            </a:lnSpc>
            <a:spcBef>
              <a:spcPct val="0"/>
            </a:spcBef>
            <a:spcAft>
              <a:spcPct val="35000"/>
            </a:spcAft>
          </a:pPr>
          <a:r>
            <a:rPr lang="el-GR" sz="2000" kern="1200" dirty="0" smtClean="0"/>
            <a:t>Η επικοινωνία θεωρείται </a:t>
          </a:r>
          <a:r>
            <a:rPr lang="el-GR" sz="2000" b="1" kern="1200" dirty="0" smtClean="0"/>
            <a:t>αποτελεσματική</a:t>
          </a:r>
          <a:r>
            <a:rPr lang="el-GR" sz="2400" b="1" kern="1200" dirty="0" smtClean="0"/>
            <a:t>, </a:t>
          </a:r>
          <a:r>
            <a:rPr lang="el-GR" sz="1800" kern="1200" dirty="0" smtClean="0"/>
            <a:t>όταν:</a:t>
          </a:r>
          <a:endParaRPr lang="el-GR" sz="1800" kern="1200" dirty="0"/>
        </a:p>
      </dsp:txBody>
      <dsp:txXfrm>
        <a:off x="349206" y="269227"/>
        <a:ext cx="6574668" cy="538251"/>
      </dsp:txXfrm>
    </dsp:sp>
    <dsp:sp modelId="{757C9552-02D6-4F8D-A1C3-9DA79B93BD55}">
      <dsp:nvSpPr>
        <dsp:cNvPr id="0" name=""/>
        <dsp:cNvSpPr/>
      </dsp:nvSpPr>
      <dsp:spPr>
        <a:xfrm>
          <a:off x="12799" y="201946"/>
          <a:ext cx="672813" cy="672813"/>
        </a:xfrm>
        <a:prstGeom prst="ellipse">
          <a:avLst/>
        </a:prstGeom>
        <a:solidFill>
          <a:schemeClr val="bg1">
            <a:lumMod val="65000"/>
          </a:schemeClr>
        </a:solidFill>
        <a:ln w="15875" cap="flat" cmpd="sng" algn="ctr">
          <a:solidFill>
            <a:schemeClr val="accent1">
              <a:lumMod val="75000"/>
              <a:lumOff val="25000"/>
            </a:schemeClr>
          </a:solidFill>
          <a:prstDash val="solid"/>
        </a:ln>
        <a:effectLst/>
      </dsp:spPr>
      <dsp:style>
        <a:lnRef idx="2">
          <a:scrgbClr r="0" g="0" b="0"/>
        </a:lnRef>
        <a:fillRef idx="1">
          <a:scrgbClr r="0" g="0" b="0"/>
        </a:fillRef>
        <a:effectRef idx="0">
          <a:scrgbClr r="0" g="0" b="0"/>
        </a:effectRef>
        <a:fontRef idx="minor"/>
      </dsp:style>
    </dsp:sp>
    <dsp:sp modelId="{E5DD3368-73C7-4320-8607-EA7457CF259B}">
      <dsp:nvSpPr>
        <dsp:cNvPr id="0" name=""/>
        <dsp:cNvSpPr/>
      </dsp:nvSpPr>
      <dsp:spPr>
        <a:xfrm>
          <a:off x="802931" y="1008112"/>
          <a:ext cx="6109968" cy="67503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35560" rIns="35560" bIns="35560" numCol="1" spcCol="1270" anchor="ctr" anchorCtr="0">
          <a:noAutofit/>
        </a:bodyPr>
        <a:lstStyle/>
        <a:p>
          <a:pPr lvl="0" algn="l" defTabSz="622300" rtl="0">
            <a:lnSpc>
              <a:spcPct val="90000"/>
            </a:lnSpc>
            <a:spcBef>
              <a:spcPct val="0"/>
            </a:spcBef>
            <a:spcAft>
              <a:spcPct val="35000"/>
            </a:spcAft>
          </a:pPr>
          <a:endParaRPr lang="el-GR" sz="1400" kern="1200" dirty="0" smtClean="0"/>
        </a:p>
        <a:p>
          <a:pPr lvl="0" algn="l" defTabSz="622300" rtl="0">
            <a:lnSpc>
              <a:spcPct val="90000"/>
            </a:lnSpc>
            <a:spcBef>
              <a:spcPct val="0"/>
            </a:spcBef>
            <a:spcAft>
              <a:spcPct val="35000"/>
            </a:spcAft>
          </a:pPr>
          <a:r>
            <a:rPr lang="el-GR" sz="1400" kern="1200" dirty="0" smtClean="0"/>
            <a:t> …</a:t>
          </a:r>
          <a:r>
            <a:rPr lang="el-GR" sz="1800" kern="1200" dirty="0" smtClean="0"/>
            <a:t>διέπεται από την αρχή της </a:t>
          </a:r>
          <a:r>
            <a:rPr lang="el-GR" sz="1800" b="1" kern="1200" dirty="0" smtClean="0"/>
            <a:t>ισότητας </a:t>
          </a:r>
          <a:r>
            <a:rPr lang="el-GR" sz="1800" kern="1200" dirty="0" smtClean="0"/>
            <a:t>και του </a:t>
          </a:r>
          <a:r>
            <a:rPr lang="el-GR" sz="1800" b="1" kern="1200" dirty="0" smtClean="0"/>
            <a:t>αμοιβαίου σεβασμού.</a:t>
          </a:r>
          <a:endParaRPr lang="el-GR" sz="1800" kern="1200" dirty="0"/>
        </a:p>
      </dsp:txBody>
      <dsp:txXfrm>
        <a:off x="802931" y="1008112"/>
        <a:ext cx="6109968" cy="675031"/>
      </dsp:txXfrm>
    </dsp:sp>
    <dsp:sp modelId="{C48E5ADA-BF23-4575-B74A-81AC16B8A509}">
      <dsp:nvSpPr>
        <dsp:cNvPr id="0" name=""/>
        <dsp:cNvSpPr/>
      </dsp:nvSpPr>
      <dsp:spPr>
        <a:xfrm>
          <a:off x="455548" y="1009220"/>
          <a:ext cx="672813" cy="672813"/>
        </a:xfrm>
        <a:prstGeom prst="ellipse">
          <a:avLst/>
        </a:prstGeom>
        <a:solidFill>
          <a:schemeClr val="bg2">
            <a:lumMod val="5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A7DB95-DC2E-4D90-8DC6-AC6C23B41EE5}">
      <dsp:nvSpPr>
        <dsp:cNvPr id="0" name=""/>
        <dsp:cNvSpPr/>
      </dsp:nvSpPr>
      <dsp:spPr>
        <a:xfrm>
          <a:off x="1090944" y="1872209"/>
          <a:ext cx="5880366" cy="734755"/>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5720" rIns="45720" bIns="45720" numCol="1" spcCol="1270" anchor="ctr" anchorCtr="0">
          <a:noAutofit/>
        </a:bodyPr>
        <a:lstStyle/>
        <a:p>
          <a:pPr lvl="0" algn="l" defTabSz="800100" rtl="0">
            <a:lnSpc>
              <a:spcPct val="90000"/>
            </a:lnSpc>
            <a:spcBef>
              <a:spcPct val="0"/>
            </a:spcBef>
            <a:spcAft>
              <a:spcPct val="35000"/>
            </a:spcAft>
          </a:pPr>
          <a:r>
            <a:rPr lang="el-GR" sz="1800" kern="1200" dirty="0" smtClean="0"/>
            <a:t>…εγκαθιδρύει </a:t>
          </a:r>
          <a:r>
            <a:rPr lang="el-GR" sz="1800" b="1" kern="1200" dirty="0" smtClean="0"/>
            <a:t>αμοιβαία εμπιστοσύνη </a:t>
          </a:r>
          <a:r>
            <a:rPr lang="el-GR" sz="1800" kern="1200" dirty="0" smtClean="0"/>
            <a:t>ανάμεσα στον εκπαιδευτικό και στους γονείς.</a:t>
          </a:r>
          <a:endParaRPr lang="el-GR" sz="1800" kern="1200" dirty="0"/>
        </a:p>
      </dsp:txBody>
      <dsp:txXfrm>
        <a:off x="1090944" y="1872209"/>
        <a:ext cx="5880366" cy="734755"/>
      </dsp:txXfrm>
    </dsp:sp>
    <dsp:sp modelId="{484CDD65-7BD0-485C-9675-5D4BFF90BEBA}">
      <dsp:nvSpPr>
        <dsp:cNvPr id="0" name=""/>
        <dsp:cNvSpPr/>
      </dsp:nvSpPr>
      <dsp:spPr>
        <a:xfrm>
          <a:off x="658005" y="1816495"/>
          <a:ext cx="672813" cy="672813"/>
        </a:xfrm>
        <a:prstGeom prst="ellipse">
          <a:avLst/>
        </a:prstGeom>
        <a:solidFill>
          <a:schemeClr val="accent1">
            <a:lumMod val="75000"/>
            <a:lumOff val="2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95CD65-F721-4125-B0D5-01E68D7801AB}">
      <dsp:nvSpPr>
        <dsp:cNvPr id="0" name=""/>
        <dsp:cNvSpPr/>
      </dsp:nvSpPr>
      <dsp:spPr>
        <a:xfrm>
          <a:off x="994412" y="2690540"/>
          <a:ext cx="5929462" cy="53825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5720" rIns="45720" bIns="45720" numCol="1" spcCol="1270" anchor="ctr" anchorCtr="0">
          <a:noAutofit/>
        </a:bodyPr>
        <a:lstStyle/>
        <a:p>
          <a:pPr lvl="0" algn="l" defTabSz="800100" rtl="0">
            <a:lnSpc>
              <a:spcPct val="90000"/>
            </a:lnSpc>
            <a:spcBef>
              <a:spcPct val="0"/>
            </a:spcBef>
            <a:spcAft>
              <a:spcPct val="35000"/>
            </a:spcAft>
          </a:pPr>
          <a:r>
            <a:rPr lang="el-GR" sz="1800" kern="1200" dirty="0" smtClean="0"/>
            <a:t>…ενισχύει τη </a:t>
          </a:r>
          <a:r>
            <a:rPr lang="el-GR" sz="1800" b="1" kern="1200" dirty="0" smtClean="0"/>
            <a:t>συνεργασία.</a:t>
          </a:r>
          <a:endParaRPr lang="el-GR" sz="1800" kern="1200" dirty="0"/>
        </a:p>
      </dsp:txBody>
      <dsp:txXfrm>
        <a:off x="994412" y="2690540"/>
        <a:ext cx="5929462" cy="538251"/>
      </dsp:txXfrm>
    </dsp:sp>
    <dsp:sp modelId="{51258FAA-EBA6-42E5-97F5-20EAB84A8EBE}">
      <dsp:nvSpPr>
        <dsp:cNvPr id="0" name=""/>
        <dsp:cNvSpPr/>
      </dsp:nvSpPr>
      <dsp:spPr>
        <a:xfrm>
          <a:off x="658005" y="2623258"/>
          <a:ext cx="672813" cy="672813"/>
        </a:xfrm>
        <a:prstGeom prst="ellipse">
          <a:avLst/>
        </a:prstGeom>
        <a:solidFill>
          <a:schemeClr val="tx2">
            <a:lumMod val="75000"/>
            <a:lumOff val="2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E8280C-B12E-478B-8431-A8364590D29A}">
      <dsp:nvSpPr>
        <dsp:cNvPr id="0" name=""/>
        <dsp:cNvSpPr/>
      </dsp:nvSpPr>
      <dsp:spPr>
        <a:xfrm>
          <a:off x="791955" y="3497814"/>
          <a:ext cx="6131920" cy="53825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5720" rIns="45720" bIns="45720" numCol="1" spcCol="1270" anchor="ctr" anchorCtr="0">
          <a:noAutofit/>
        </a:bodyPr>
        <a:lstStyle/>
        <a:p>
          <a:pPr lvl="0" algn="l" defTabSz="800100" rtl="0">
            <a:lnSpc>
              <a:spcPct val="90000"/>
            </a:lnSpc>
            <a:spcBef>
              <a:spcPct val="0"/>
            </a:spcBef>
            <a:spcAft>
              <a:spcPct val="35000"/>
            </a:spcAft>
          </a:pPr>
          <a:r>
            <a:rPr lang="el-GR" sz="1800" b="1" kern="1200" dirty="0" smtClean="0"/>
            <a:t>…προλαμβάνει </a:t>
          </a:r>
          <a:r>
            <a:rPr lang="el-GR" sz="1800" b="0" kern="1200" dirty="0" smtClean="0"/>
            <a:t>αλλά και </a:t>
          </a:r>
          <a:r>
            <a:rPr lang="el-GR" sz="1800" b="1" kern="1200" dirty="0" smtClean="0"/>
            <a:t>συμβάλλει στην επίλυση προβλημάτων </a:t>
          </a:r>
          <a:r>
            <a:rPr lang="el-GR" sz="1800" b="0" kern="1200" dirty="0" smtClean="0"/>
            <a:t>και</a:t>
          </a:r>
          <a:r>
            <a:rPr lang="el-GR" sz="1800" b="1" kern="1200" dirty="0" smtClean="0"/>
            <a:t> συγκρούσεων </a:t>
          </a:r>
          <a:r>
            <a:rPr lang="el-GR" sz="1800" kern="1200" dirty="0" smtClean="0"/>
            <a:t>(</a:t>
          </a:r>
          <a:r>
            <a:rPr lang="el-GR" sz="1800" kern="1200" dirty="0" err="1" smtClean="0"/>
            <a:t>Σακαλάκη</a:t>
          </a:r>
          <a:r>
            <a:rPr lang="el-GR" sz="1800" kern="1200" dirty="0" smtClean="0"/>
            <a:t> 1994:11- 14 ).</a:t>
          </a:r>
          <a:endParaRPr lang="el-GR" sz="1800" kern="1200" dirty="0"/>
        </a:p>
      </dsp:txBody>
      <dsp:txXfrm>
        <a:off x="791955" y="3497814"/>
        <a:ext cx="6131920" cy="538251"/>
      </dsp:txXfrm>
    </dsp:sp>
    <dsp:sp modelId="{062B685A-4DFB-4FCC-B316-5EB524A1E740}">
      <dsp:nvSpPr>
        <dsp:cNvPr id="0" name=""/>
        <dsp:cNvSpPr/>
      </dsp:nvSpPr>
      <dsp:spPr>
        <a:xfrm>
          <a:off x="455548" y="3430533"/>
          <a:ext cx="672813" cy="672813"/>
        </a:xfrm>
        <a:prstGeom prst="ellipse">
          <a:avLst/>
        </a:prstGeom>
        <a:solidFill>
          <a:schemeClr val="bg2">
            <a:lumMod val="7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D5BD1F-8A72-4002-8909-6C990C901444}">
      <dsp:nvSpPr>
        <dsp:cNvPr id="0" name=""/>
        <dsp:cNvSpPr/>
      </dsp:nvSpPr>
      <dsp:spPr>
        <a:xfrm>
          <a:off x="226885" y="4305089"/>
          <a:ext cx="6819312" cy="538251"/>
        </a:xfrm>
        <a:prstGeom prst="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7237" tIns="45720" rIns="45720" bIns="45720" numCol="1" spcCol="1270" anchor="ctr" anchorCtr="0">
          <a:noAutofit/>
        </a:bodyPr>
        <a:lstStyle/>
        <a:p>
          <a:pPr lvl="0" algn="l" defTabSz="800100" rtl="0">
            <a:lnSpc>
              <a:spcPct val="90000"/>
            </a:lnSpc>
            <a:spcBef>
              <a:spcPct val="0"/>
            </a:spcBef>
            <a:spcAft>
              <a:spcPct val="35000"/>
            </a:spcAft>
          </a:pPr>
          <a:r>
            <a:rPr lang="el-GR" sz="1800" b="1" kern="1200" dirty="0" smtClean="0"/>
            <a:t>Διαπροσωπική επικοινωνία </a:t>
          </a:r>
          <a:r>
            <a:rPr lang="el-GR" sz="1800" kern="1200" dirty="0" smtClean="0"/>
            <a:t>ορίζεται η κάθε λεκτική και μη λεκτική συμπεριφορά που γίνεται αντιληπτή από ένα άλλο άτομο. </a:t>
          </a:r>
          <a:endParaRPr lang="el-GR" sz="1800" kern="1200" dirty="0"/>
        </a:p>
      </dsp:txBody>
      <dsp:txXfrm>
        <a:off x="226885" y="4305089"/>
        <a:ext cx="6819312" cy="538251"/>
      </dsp:txXfrm>
    </dsp:sp>
    <dsp:sp modelId="{5F5F9FDE-D014-4FA7-9016-F6DFF7BEF193}">
      <dsp:nvSpPr>
        <dsp:cNvPr id="0" name=""/>
        <dsp:cNvSpPr/>
      </dsp:nvSpPr>
      <dsp:spPr>
        <a:xfrm>
          <a:off x="12799" y="4237807"/>
          <a:ext cx="672813" cy="672813"/>
        </a:xfrm>
        <a:prstGeom prst="ellipse">
          <a:avLst/>
        </a:prstGeom>
        <a:solidFill>
          <a:schemeClr val="accent3">
            <a:lumMod val="7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151B7-05A4-44FD-B91B-829965DA4EAC}">
      <dsp:nvSpPr>
        <dsp:cNvPr id="0" name=""/>
        <dsp:cNvSpPr/>
      </dsp:nvSpPr>
      <dsp:spPr>
        <a:xfrm>
          <a:off x="177728" y="732601"/>
          <a:ext cx="4622444" cy="328938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C7961-153F-4753-B330-9BEACCFA19BB}">
      <dsp:nvSpPr>
        <dsp:cNvPr id="0" name=""/>
        <dsp:cNvSpPr/>
      </dsp:nvSpPr>
      <dsp:spPr>
        <a:xfrm>
          <a:off x="0" y="338464"/>
          <a:ext cx="4444715" cy="3111469"/>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7F445C-F97A-4E43-929F-2AD8B44662D7}">
      <dsp:nvSpPr>
        <dsp:cNvPr id="0" name=""/>
        <dsp:cNvSpPr/>
      </dsp:nvSpPr>
      <dsp:spPr>
        <a:xfrm>
          <a:off x="358444" y="3211396"/>
          <a:ext cx="4263999" cy="869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0" tIns="95250" rIns="254000" bIns="95250" numCol="1" spcCol="1270" anchor="ctr" anchorCtr="0">
          <a:noAutofit/>
        </a:bodyPr>
        <a:lstStyle/>
        <a:p>
          <a:pPr lvl="0" algn="l" defTabSz="1111250">
            <a:lnSpc>
              <a:spcPct val="90000"/>
            </a:lnSpc>
            <a:spcBef>
              <a:spcPct val="0"/>
            </a:spcBef>
            <a:spcAft>
              <a:spcPct val="35000"/>
            </a:spcAft>
          </a:pPr>
          <a:r>
            <a:rPr lang="el-GR" sz="2500" b="1" kern="1200" dirty="0" smtClean="0"/>
            <a:t>Διεπιστημονική</a:t>
          </a:r>
          <a:r>
            <a:rPr lang="el-GR" sz="2500" b="1" kern="1200" baseline="0" dirty="0" smtClean="0"/>
            <a:t> συνεργασία</a:t>
          </a:r>
          <a:endParaRPr lang="el-GR" sz="2500" b="1" kern="1200" dirty="0"/>
        </a:p>
      </dsp:txBody>
      <dsp:txXfrm>
        <a:off x="358444" y="3211396"/>
        <a:ext cx="4263999" cy="869738"/>
      </dsp:txXfrm>
    </dsp:sp>
    <dsp:sp modelId="{76950939-AA34-43BE-A2D5-5F1F69EB1B56}">
      <dsp:nvSpPr>
        <dsp:cNvPr id="0" name=""/>
        <dsp:cNvSpPr/>
      </dsp:nvSpPr>
      <dsp:spPr>
        <a:xfrm>
          <a:off x="4988356" y="732601"/>
          <a:ext cx="2113330" cy="32893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48D50-26CF-43D0-9D16-7DAC821FC839}">
      <dsp:nvSpPr>
        <dsp:cNvPr id="0" name=""/>
        <dsp:cNvSpPr/>
      </dsp:nvSpPr>
      <dsp:spPr>
        <a:xfrm>
          <a:off x="2082680" y="2045746"/>
          <a:ext cx="1404156" cy="1404156"/>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dsp:spPr>
      <dsp:style>
        <a:lnRef idx="0">
          <a:scrgbClr r="0" g="0" b="0"/>
        </a:lnRef>
        <a:fillRef idx="3">
          <a:scrgbClr r="0" g="0" b="0"/>
        </a:fillRef>
        <a:effectRef idx="3">
          <a:scrgbClr r="0" g="0" b="0"/>
        </a:effectRef>
        <a:fontRef idx="minor">
          <a:schemeClr val="lt1"/>
        </a:fontRef>
      </dsp:style>
      <dsp:txBody>
        <a:bodyPr spcFirstLastPara="0" vert="horz" wrap="square" lIns="58420" tIns="58420" rIns="58420" bIns="58420" numCol="1" spcCol="1270" anchor="ctr" anchorCtr="0">
          <a:noAutofit/>
        </a:bodyPr>
        <a:lstStyle/>
        <a:p>
          <a:pPr lvl="0" algn="ctr" defTabSz="1022350" rtl="0">
            <a:lnSpc>
              <a:spcPct val="90000"/>
            </a:lnSpc>
            <a:spcBef>
              <a:spcPct val="0"/>
            </a:spcBef>
            <a:spcAft>
              <a:spcPct val="35000"/>
            </a:spcAft>
          </a:pPr>
          <a:r>
            <a:rPr lang="el-GR" sz="2300" kern="1200" dirty="0" smtClean="0"/>
            <a:t>…αφορά στην από </a:t>
          </a:r>
          <a:r>
            <a:rPr lang="el-GR" sz="2300" b="1" u="sng" kern="1200" dirty="0" smtClean="0"/>
            <a:t>κοινού</a:t>
          </a:r>
          <a:endParaRPr lang="el-GR" sz="2300" b="1" u="sng" kern="1200" dirty="0"/>
        </a:p>
      </dsp:txBody>
      <dsp:txXfrm>
        <a:off x="2151225" y="2114291"/>
        <a:ext cx="1267066" cy="1267066"/>
      </dsp:txXfrm>
    </dsp:sp>
    <dsp:sp modelId="{429C31A8-A414-46B6-8BE5-03686F6300DF}">
      <dsp:nvSpPr>
        <dsp:cNvPr id="0" name=""/>
        <dsp:cNvSpPr/>
      </dsp:nvSpPr>
      <dsp:spPr>
        <a:xfrm rot="16200000">
          <a:off x="2284276" y="1545264"/>
          <a:ext cx="1000964" cy="0"/>
        </a:xfrm>
        <a:custGeom>
          <a:avLst/>
          <a:gdLst/>
          <a:ahLst/>
          <a:cxnLst/>
          <a:rect l="0" t="0" r="0" b="0"/>
          <a:pathLst>
            <a:path>
              <a:moveTo>
                <a:pt x="0" y="0"/>
              </a:moveTo>
              <a:lnTo>
                <a:pt x="1000964" y="0"/>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9D10EE-E670-41CC-B44C-A88EDC17A0F6}">
      <dsp:nvSpPr>
        <dsp:cNvPr id="0" name=""/>
        <dsp:cNvSpPr/>
      </dsp:nvSpPr>
      <dsp:spPr>
        <a:xfrm>
          <a:off x="2124238" y="136012"/>
          <a:ext cx="1321040" cy="908769"/>
        </a:xfrm>
        <a:prstGeom prst="roundRect">
          <a:avLst/>
        </a:prstGeom>
        <a:gradFill rotWithShape="0">
          <a:gsLst>
            <a:gs pos="0">
              <a:schemeClr val="accent1">
                <a:shade val="50000"/>
                <a:hueOff val="261311"/>
                <a:satOff val="-35191"/>
                <a:lumOff val="30707"/>
                <a:alphaOff val="0"/>
                <a:shade val="51000"/>
                <a:satMod val="130000"/>
              </a:schemeClr>
            </a:gs>
            <a:gs pos="80000">
              <a:schemeClr val="accent1">
                <a:shade val="50000"/>
                <a:hueOff val="261311"/>
                <a:satOff val="-35191"/>
                <a:lumOff val="30707"/>
                <a:alphaOff val="0"/>
                <a:shade val="93000"/>
                <a:satMod val="130000"/>
              </a:schemeClr>
            </a:gs>
            <a:gs pos="100000">
              <a:schemeClr val="accent1">
                <a:shade val="50000"/>
                <a:hueOff val="261311"/>
                <a:satOff val="-35191"/>
                <a:lumOff val="30707"/>
                <a:alphaOff val="0"/>
                <a:shade val="94000"/>
                <a:satMod val="135000"/>
              </a:schemeClr>
            </a:gs>
          </a:gsLst>
          <a:lin ang="16200000" scaled="0"/>
        </a:gra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rtl="0">
            <a:lnSpc>
              <a:spcPct val="90000"/>
            </a:lnSpc>
            <a:spcBef>
              <a:spcPct val="0"/>
            </a:spcBef>
            <a:spcAft>
              <a:spcPct val="35000"/>
            </a:spcAft>
          </a:pPr>
          <a:r>
            <a:rPr lang="el-GR" sz="2200" b="1" kern="1200" dirty="0" smtClean="0"/>
            <a:t>σχεδίαση </a:t>
          </a:r>
          <a:endParaRPr lang="el-GR" sz="2200" kern="1200" dirty="0"/>
        </a:p>
      </dsp:txBody>
      <dsp:txXfrm>
        <a:off x="2168600" y="180374"/>
        <a:ext cx="1232316" cy="820045"/>
      </dsp:txXfrm>
    </dsp:sp>
    <dsp:sp modelId="{8E482AAD-9E29-4C31-BE7C-640244C5C266}">
      <dsp:nvSpPr>
        <dsp:cNvPr id="0" name=""/>
        <dsp:cNvSpPr/>
      </dsp:nvSpPr>
      <dsp:spPr>
        <a:xfrm rot="1800000">
          <a:off x="3450690" y="3288070"/>
          <a:ext cx="539603" cy="0"/>
        </a:xfrm>
        <a:custGeom>
          <a:avLst/>
          <a:gdLst/>
          <a:ahLst/>
          <a:cxnLst/>
          <a:rect l="0" t="0" r="0" b="0"/>
          <a:pathLst>
            <a:path>
              <a:moveTo>
                <a:pt x="0" y="0"/>
              </a:moveTo>
              <a:lnTo>
                <a:pt x="539603" y="0"/>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76EED1-DB8E-4F7E-B4AE-BBCC448A3C1B}">
      <dsp:nvSpPr>
        <dsp:cNvPr id="0" name=""/>
        <dsp:cNvSpPr/>
      </dsp:nvSpPr>
      <dsp:spPr>
        <a:xfrm>
          <a:off x="3954147" y="3232357"/>
          <a:ext cx="1397996" cy="1188361"/>
        </a:xfrm>
        <a:prstGeom prst="roundRect">
          <a:avLst/>
        </a:prstGeom>
        <a:gradFill rotWithShape="0">
          <a:gsLst>
            <a:gs pos="0">
              <a:schemeClr val="accent1">
                <a:shade val="50000"/>
                <a:hueOff val="522622"/>
                <a:satOff val="-70382"/>
                <a:lumOff val="61414"/>
                <a:alphaOff val="0"/>
                <a:shade val="51000"/>
                <a:satMod val="130000"/>
              </a:schemeClr>
            </a:gs>
            <a:gs pos="80000">
              <a:schemeClr val="accent1">
                <a:shade val="50000"/>
                <a:hueOff val="522622"/>
                <a:satOff val="-70382"/>
                <a:lumOff val="61414"/>
                <a:alphaOff val="0"/>
                <a:shade val="93000"/>
                <a:satMod val="130000"/>
              </a:schemeClr>
            </a:gs>
            <a:gs pos="100000">
              <a:schemeClr val="accent1">
                <a:shade val="50000"/>
                <a:hueOff val="522622"/>
                <a:satOff val="-70382"/>
                <a:lumOff val="61414"/>
                <a:alphaOff val="0"/>
                <a:shade val="94000"/>
                <a:satMod val="135000"/>
              </a:schemeClr>
            </a:gs>
          </a:gsLst>
          <a:lin ang="16200000" scaled="0"/>
        </a:gra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800100" rtl="0">
            <a:lnSpc>
              <a:spcPct val="90000"/>
            </a:lnSpc>
            <a:spcBef>
              <a:spcPct val="0"/>
            </a:spcBef>
            <a:spcAft>
              <a:spcPct val="35000"/>
            </a:spcAft>
          </a:pPr>
          <a:r>
            <a:rPr lang="el-GR" sz="1800" b="1" kern="1200" dirty="0" smtClean="0"/>
            <a:t>λήψη αποφάσεων</a:t>
          </a:r>
          <a:endParaRPr lang="el-GR" sz="1800" kern="1200" dirty="0"/>
        </a:p>
      </dsp:txBody>
      <dsp:txXfrm>
        <a:off x="4012158" y="3290368"/>
        <a:ext cx="1281974" cy="1072339"/>
      </dsp:txXfrm>
    </dsp:sp>
    <dsp:sp modelId="{5456DFAD-5F88-47CA-BD49-6FC0592B1BE5}">
      <dsp:nvSpPr>
        <dsp:cNvPr id="0" name=""/>
        <dsp:cNvSpPr/>
      </dsp:nvSpPr>
      <dsp:spPr>
        <a:xfrm rot="9000000">
          <a:off x="1761207" y="3239308"/>
          <a:ext cx="344554" cy="0"/>
        </a:xfrm>
        <a:custGeom>
          <a:avLst/>
          <a:gdLst/>
          <a:ahLst/>
          <a:cxnLst/>
          <a:rect l="0" t="0" r="0" b="0"/>
          <a:pathLst>
            <a:path>
              <a:moveTo>
                <a:pt x="0" y="0"/>
              </a:moveTo>
              <a:lnTo>
                <a:pt x="344554" y="0"/>
              </a:lnTo>
            </a:path>
          </a:pathLst>
        </a:custGeom>
        <a:noFill/>
        <a:ln w="158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826B22-BFB8-4628-8639-225090ED739D}">
      <dsp:nvSpPr>
        <dsp:cNvPr id="0" name=""/>
        <dsp:cNvSpPr/>
      </dsp:nvSpPr>
      <dsp:spPr>
        <a:xfrm>
          <a:off x="48456" y="3108569"/>
          <a:ext cx="1735832" cy="1435938"/>
        </a:xfrm>
        <a:prstGeom prst="roundRect">
          <a:avLst/>
        </a:prstGeom>
        <a:gradFill rotWithShape="0">
          <a:gsLst>
            <a:gs pos="0">
              <a:schemeClr val="accent1">
                <a:shade val="50000"/>
                <a:hueOff val="261311"/>
                <a:satOff val="-35191"/>
                <a:lumOff val="30707"/>
                <a:alphaOff val="0"/>
                <a:shade val="51000"/>
                <a:satMod val="130000"/>
              </a:schemeClr>
            </a:gs>
            <a:gs pos="80000">
              <a:schemeClr val="accent1">
                <a:shade val="50000"/>
                <a:hueOff val="261311"/>
                <a:satOff val="-35191"/>
                <a:lumOff val="30707"/>
                <a:alphaOff val="0"/>
                <a:shade val="93000"/>
                <a:satMod val="130000"/>
              </a:schemeClr>
            </a:gs>
            <a:gs pos="100000">
              <a:schemeClr val="accent1">
                <a:shade val="50000"/>
                <a:hueOff val="261311"/>
                <a:satOff val="-35191"/>
                <a:lumOff val="30707"/>
                <a:alphaOff val="0"/>
                <a:shade val="94000"/>
                <a:satMod val="135000"/>
              </a:schemeClr>
            </a:gs>
          </a:gsLst>
          <a:lin ang="16200000" scaled="0"/>
        </a:gra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dsp:spPr>
      <dsp:style>
        <a:lnRef idx="0">
          <a:scrgbClr r="0" g="0" b="0"/>
        </a:lnRef>
        <a:fillRef idx="3">
          <a:scrgbClr r="0" g="0" b="0"/>
        </a:fillRef>
        <a:effectRef idx="3">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rtl="0">
            <a:lnSpc>
              <a:spcPct val="90000"/>
            </a:lnSpc>
            <a:spcBef>
              <a:spcPct val="0"/>
            </a:spcBef>
            <a:spcAft>
              <a:spcPct val="35000"/>
            </a:spcAft>
          </a:pPr>
          <a:r>
            <a:rPr lang="el-GR" sz="1900" b="1" kern="1200" dirty="0" smtClean="0"/>
            <a:t>λύση προβλημάτων</a:t>
          </a:r>
          <a:endParaRPr lang="el-GR" sz="1900" kern="1200" dirty="0"/>
        </a:p>
      </dsp:txBody>
      <dsp:txXfrm>
        <a:off x="118553" y="3178666"/>
        <a:ext cx="1595638" cy="1295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151B7-05A4-44FD-B91B-829965DA4EAC}">
      <dsp:nvSpPr>
        <dsp:cNvPr id="0" name=""/>
        <dsp:cNvSpPr/>
      </dsp:nvSpPr>
      <dsp:spPr>
        <a:xfrm>
          <a:off x="177728" y="732601"/>
          <a:ext cx="4622444" cy="3289383"/>
        </a:xfrm>
        <a:prstGeom prst="frame">
          <a:avLst>
            <a:gd name="adj1" fmla="val 5450"/>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C7961-153F-4753-B330-9BEACCFA19BB}">
      <dsp:nvSpPr>
        <dsp:cNvPr id="0" name=""/>
        <dsp:cNvSpPr/>
      </dsp:nvSpPr>
      <dsp:spPr>
        <a:xfrm>
          <a:off x="0" y="338464"/>
          <a:ext cx="4444715" cy="3111469"/>
        </a:xfrm>
        <a:prstGeom prst="rect">
          <a:avLst/>
        </a:prstGeom>
        <a:blipFill rotWithShape="1">
          <a:blip xmlns:r="http://schemas.openxmlformats.org/officeDocument/2006/relationships" r:embed="rId1"/>
          <a:stretch>
            <a:fillRect/>
          </a:stretch>
        </a:blipFill>
        <a:ln w="15875" cap="flat" cmpd="sng" algn="ctr">
          <a:solidFill>
            <a:schemeClr val="tx2">
              <a:lumMod val="25000"/>
              <a:lumOff val="75000"/>
            </a:schemeClr>
          </a:solidFill>
          <a:prstDash val="solid"/>
        </a:ln>
        <a:effectLst/>
      </dsp:spPr>
      <dsp:style>
        <a:lnRef idx="2">
          <a:scrgbClr r="0" g="0" b="0"/>
        </a:lnRef>
        <a:fillRef idx="1">
          <a:scrgbClr r="0" g="0" b="0"/>
        </a:fillRef>
        <a:effectRef idx="0">
          <a:scrgbClr r="0" g="0" b="0"/>
        </a:effectRef>
        <a:fontRef idx="minor"/>
      </dsp:style>
    </dsp:sp>
    <dsp:sp modelId="{467F445C-F97A-4E43-929F-2AD8B44662D7}">
      <dsp:nvSpPr>
        <dsp:cNvPr id="0" name=""/>
        <dsp:cNvSpPr/>
      </dsp:nvSpPr>
      <dsp:spPr>
        <a:xfrm>
          <a:off x="358444" y="3211396"/>
          <a:ext cx="4263999" cy="869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280" tIns="125730" rIns="335280" bIns="125730" numCol="1" spcCol="1270" anchor="ctr" anchorCtr="0">
          <a:noAutofit/>
        </a:bodyPr>
        <a:lstStyle/>
        <a:p>
          <a:pPr lvl="0" algn="l" defTabSz="1466850">
            <a:lnSpc>
              <a:spcPct val="90000"/>
            </a:lnSpc>
            <a:spcBef>
              <a:spcPct val="0"/>
            </a:spcBef>
            <a:spcAft>
              <a:spcPct val="35000"/>
            </a:spcAft>
          </a:pPr>
          <a:r>
            <a:rPr lang="el-GR" sz="3300" b="1" kern="1200" dirty="0" smtClean="0"/>
            <a:t>Θεωρητικά μοντέλα</a:t>
          </a:r>
          <a:endParaRPr lang="el-GR" sz="3300" b="1" kern="1200" dirty="0"/>
        </a:p>
      </dsp:txBody>
      <dsp:txXfrm>
        <a:off x="358444" y="3211396"/>
        <a:ext cx="4263999" cy="869738"/>
      </dsp:txXfrm>
    </dsp:sp>
    <dsp:sp modelId="{76950939-AA34-43BE-A2D5-5F1F69EB1B56}">
      <dsp:nvSpPr>
        <dsp:cNvPr id="0" name=""/>
        <dsp:cNvSpPr/>
      </dsp:nvSpPr>
      <dsp:spPr>
        <a:xfrm>
          <a:off x="4988356" y="732601"/>
          <a:ext cx="2113330" cy="32893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26FB8-34D0-43B7-9CAE-DBCEA77F3050}">
      <dsp:nvSpPr>
        <dsp:cNvPr id="0" name=""/>
        <dsp:cNvSpPr/>
      </dsp:nvSpPr>
      <dsp:spPr>
        <a:xfrm>
          <a:off x="71836" y="185872"/>
          <a:ext cx="2896233" cy="3694176"/>
        </a:xfrm>
        <a:prstGeom prst="roundRect">
          <a:avLst/>
        </a:prstGeom>
        <a:solidFill>
          <a:schemeClr val="bg2">
            <a:lumMod val="75000"/>
          </a:schemeClr>
        </a:solidFill>
        <a:ln w="76200" cap="flat" cmpd="sng" algn="ctr">
          <a:solidFill>
            <a:schemeClr val="accent3">
              <a:shade val="95000"/>
              <a:satMod val="105000"/>
            </a:schemeClr>
          </a:solidFill>
          <a:prstDash val="sysDot"/>
        </a:ln>
        <a:effectLst>
          <a:glow rad="228600">
            <a:schemeClr val="accent1">
              <a:satMod val="175000"/>
              <a:alpha val="40000"/>
            </a:schemeClr>
          </a:glow>
        </a:effectLst>
        <a:scene3d>
          <a:camera prst="orthographicFront"/>
          <a:lightRig rig="threePt" dir="t"/>
        </a:scene3d>
        <a:sp3d>
          <a:bevelT w="101600" prst="riblet"/>
        </a:sp3d>
      </dsp:spPr>
      <dsp:style>
        <a:lnRef idx="1">
          <a:schemeClr val="accent3"/>
        </a:lnRef>
        <a:fillRef idx="2">
          <a:schemeClr val="accent3"/>
        </a:fillRef>
        <a:effectRef idx="1">
          <a:schemeClr val="accent3"/>
        </a:effectRef>
        <a:fontRef idx="minor">
          <a:schemeClr val="dk1"/>
        </a:fontRef>
      </dsp:style>
    </dsp:sp>
    <dsp:sp modelId="{88F1E979-69E7-4C5F-ABB6-70E9B75ACFF2}">
      <dsp:nvSpPr>
        <dsp:cNvPr id="0" name=""/>
        <dsp:cNvSpPr/>
      </dsp:nvSpPr>
      <dsp:spPr>
        <a:xfrm>
          <a:off x="187685" y="1515775"/>
          <a:ext cx="2230100" cy="2216505"/>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b" anchorCtr="0">
          <a:noAutofit/>
        </a:bodyPr>
        <a:lstStyle/>
        <a:p>
          <a:pPr lvl="0" algn="l" defTabSz="1422400">
            <a:lnSpc>
              <a:spcPct val="90000"/>
            </a:lnSpc>
            <a:spcBef>
              <a:spcPct val="0"/>
            </a:spcBef>
            <a:spcAft>
              <a:spcPct val="35000"/>
            </a:spcAft>
          </a:pPr>
          <a:r>
            <a:rPr lang="el-GR" sz="3200" b="1" kern="1200" dirty="0" err="1" smtClean="0">
              <a:solidFill>
                <a:schemeClr val="tx1">
                  <a:lumMod val="90000"/>
                  <a:lumOff val="10000"/>
                </a:schemeClr>
              </a:solidFill>
            </a:rPr>
            <a:t>Συστημική</a:t>
          </a:r>
          <a:r>
            <a:rPr lang="el-GR" sz="3200" b="1" kern="1200" dirty="0" smtClean="0">
              <a:solidFill>
                <a:schemeClr val="tx1">
                  <a:lumMod val="90000"/>
                  <a:lumOff val="10000"/>
                </a:schemeClr>
              </a:solidFill>
            </a:rPr>
            <a:t> προσέγγιση</a:t>
          </a:r>
          <a:endParaRPr lang="el-GR" sz="3200" b="1" kern="1200" dirty="0">
            <a:solidFill>
              <a:schemeClr val="tx1">
                <a:lumMod val="90000"/>
                <a:lumOff val="10000"/>
              </a:schemeClr>
            </a:solidFill>
          </a:endParaRPr>
        </a:p>
      </dsp:txBody>
      <dsp:txXfrm>
        <a:off x="187685" y="1515775"/>
        <a:ext cx="2230100" cy="2216505"/>
      </dsp:txXfrm>
    </dsp:sp>
    <dsp:sp modelId="{7C00CC2A-D36C-4317-8268-D3FBFC6307BD}">
      <dsp:nvSpPr>
        <dsp:cNvPr id="0" name=""/>
        <dsp:cNvSpPr/>
      </dsp:nvSpPr>
      <dsp:spPr>
        <a:xfrm>
          <a:off x="2613028" y="1163"/>
          <a:ext cx="710082" cy="71008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89AD84-6FCC-4E02-8C1D-7ABA412D3565}">
      <dsp:nvSpPr>
        <dsp:cNvPr id="0" name=""/>
        <dsp:cNvSpPr/>
      </dsp:nvSpPr>
      <dsp:spPr>
        <a:xfrm>
          <a:off x="3323111" y="1163"/>
          <a:ext cx="2701052" cy="710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34290" rIns="68580" bIns="34290" numCol="1" spcCol="1270" anchor="ctr" anchorCtr="0">
          <a:noAutofit/>
        </a:bodyPr>
        <a:lstStyle/>
        <a:p>
          <a:pPr lvl="0" algn="l" defTabSz="1200150">
            <a:lnSpc>
              <a:spcPct val="90000"/>
            </a:lnSpc>
            <a:spcBef>
              <a:spcPct val="0"/>
            </a:spcBef>
            <a:spcAft>
              <a:spcPct val="35000"/>
            </a:spcAft>
          </a:pPr>
          <a:r>
            <a:rPr lang="el-GR" sz="2700" b="1" kern="1200" dirty="0" smtClean="0"/>
            <a:t>Μικροσυστήματα</a:t>
          </a:r>
          <a:endParaRPr lang="el-GR" sz="2700" b="1" kern="1200" dirty="0"/>
        </a:p>
      </dsp:txBody>
      <dsp:txXfrm>
        <a:off x="3323111" y="1163"/>
        <a:ext cx="2701052" cy="710082"/>
      </dsp:txXfrm>
    </dsp:sp>
    <dsp:sp modelId="{39D72AFE-8551-4D07-8701-87FC79607A44}">
      <dsp:nvSpPr>
        <dsp:cNvPr id="0" name=""/>
        <dsp:cNvSpPr/>
      </dsp:nvSpPr>
      <dsp:spPr>
        <a:xfrm>
          <a:off x="2613028" y="839061"/>
          <a:ext cx="710082" cy="71008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80DFD4-BF06-47D8-B0FC-913AB96547DE}">
      <dsp:nvSpPr>
        <dsp:cNvPr id="0" name=""/>
        <dsp:cNvSpPr/>
      </dsp:nvSpPr>
      <dsp:spPr>
        <a:xfrm>
          <a:off x="3323111" y="839061"/>
          <a:ext cx="2701052" cy="710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34290" rIns="68580" bIns="34290" numCol="1" spcCol="1270" anchor="ctr" anchorCtr="0">
          <a:noAutofit/>
        </a:bodyPr>
        <a:lstStyle/>
        <a:p>
          <a:pPr lvl="0" algn="l" defTabSz="1200150">
            <a:lnSpc>
              <a:spcPct val="90000"/>
            </a:lnSpc>
            <a:spcBef>
              <a:spcPct val="0"/>
            </a:spcBef>
            <a:spcAft>
              <a:spcPct val="35000"/>
            </a:spcAft>
          </a:pPr>
          <a:r>
            <a:rPr lang="el-GR" sz="2700" b="1" kern="1200" dirty="0" err="1" smtClean="0"/>
            <a:t>Μεσοσυστήματα</a:t>
          </a:r>
          <a:endParaRPr lang="el-GR" sz="2700" b="1" kern="1200" dirty="0"/>
        </a:p>
      </dsp:txBody>
      <dsp:txXfrm>
        <a:off x="3323111" y="839061"/>
        <a:ext cx="2701052" cy="710082"/>
      </dsp:txXfrm>
    </dsp:sp>
    <dsp:sp modelId="{CBC30909-A003-41C8-96F4-5BDE8FFAD303}">
      <dsp:nvSpPr>
        <dsp:cNvPr id="0" name=""/>
        <dsp:cNvSpPr/>
      </dsp:nvSpPr>
      <dsp:spPr>
        <a:xfrm>
          <a:off x="2613028" y="1676958"/>
          <a:ext cx="710082" cy="71008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BF53B-A818-4539-AAC1-3BD5620E4897}">
      <dsp:nvSpPr>
        <dsp:cNvPr id="0" name=""/>
        <dsp:cNvSpPr/>
      </dsp:nvSpPr>
      <dsp:spPr>
        <a:xfrm>
          <a:off x="3323111" y="1676958"/>
          <a:ext cx="2701052" cy="710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34290" rIns="68580" bIns="34290" numCol="1" spcCol="1270" anchor="ctr" anchorCtr="0">
          <a:noAutofit/>
        </a:bodyPr>
        <a:lstStyle/>
        <a:p>
          <a:pPr lvl="0" algn="l" defTabSz="1200150">
            <a:lnSpc>
              <a:spcPct val="90000"/>
            </a:lnSpc>
            <a:spcBef>
              <a:spcPct val="0"/>
            </a:spcBef>
            <a:spcAft>
              <a:spcPct val="35000"/>
            </a:spcAft>
          </a:pPr>
          <a:r>
            <a:rPr lang="el-GR" sz="2700" b="1" kern="1200" dirty="0" err="1" smtClean="0"/>
            <a:t>Εξωσύστημα</a:t>
          </a:r>
          <a:endParaRPr lang="el-GR" sz="2700" b="1" kern="1200" dirty="0"/>
        </a:p>
      </dsp:txBody>
      <dsp:txXfrm>
        <a:off x="3323111" y="1676958"/>
        <a:ext cx="2701052" cy="710082"/>
      </dsp:txXfrm>
    </dsp:sp>
    <dsp:sp modelId="{1523C8B7-2011-4BD5-9CE2-5C79BF96E177}">
      <dsp:nvSpPr>
        <dsp:cNvPr id="0" name=""/>
        <dsp:cNvSpPr/>
      </dsp:nvSpPr>
      <dsp:spPr>
        <a:xfrm>
          <a:off x="2613028" y="2514856"/>
          <a:ext cx="710082" cy="71008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07FE88-FE72-4DA7-82F1-FE555F7BB34D}">
      <dsp:nvSpPr>
        <dsp:cNvPr id="0" name=""/>
        <dsp:cNvSpPr/>
      </dsp:nvSpPr>
      <dsp:spPr>
        <a:xfrm>
          <a:off x="3323111" y="2514856"/>
          <a:ext cx="2701052" cy="710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34290" rIns="68580" bIns="34290" numCol="1" spcCol="1270" anchor="ctr" anchorCtr="0">
          <a:noAutofit/>
        </a:bodyPr>
        <a:lstStyle/>
        <a:p>
          <a:pPr lvl="0" algn="l" defTabSz="1200150">
            <a:lnSpc>
              <a:spcPct val="90000"/>
            </a:lnSpc>
            <a:spcBef>
              <a:spcPct val="0"/>
            </a:spcBef>
            <a:spcAft>
              <a:spcPct val="35000"/>
            </a:spcAft>
          </a:pPr>
          <a:r>
            <a:rPr lang="el-GR" sz="2700" b="1" kern="1200" dirty="0" err="1" smtClean="0"/>
            <a:t>Μακροσύστημα</a:t>
          </a:r>
          <a:endParaRPr lang="el-GR" sz="2700" b="1" kern="1200" dirty="0"/>
        </a:p>
      </dsp:txBody>
      <dsp:txXfrm>
        <a:off x="3323111" y="2514856"/>
        <a:ext cx="2701052" cy="710082"/>
      </dsp:txXfrm>
    </dsp:sp>
    <dsp:sp modelId="{9B621602-0BAF-4318-9001-AE47CCFCD9B8}">
      <dsp:nvSpPr>
        <dsp:cNvPr id="0" name=""/>
        <dsp:cNvSpPr/>
      </dsp:nvSpPr>
      <dsp:spPr>
        <a:xfrm>
          <a:off x="2613028" y="3352753"/>
          <a:ext cx="710082" cy="710082"/>
        </a:xfrm>
        <a:prstGeom prst="ellipse">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304F86-0E82-42EA-B198-7AE8546F3E53}">
      <dsp:nvSpPr>
        <dsp:cNvPr id="0" name=""/>
        <dsp:cNvSpPr/>
      </dsp:nvSpPr>
      <dsp:spPr>
        <a:xfrm>
          <a:off x="3323111" y="3352753"/>
          <a:ext cx="2701052" cy="710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34290" rIns="68580" bIns="34290" numCol="1" spcCol="1270" anchor="ctr" anchorCtr="0">
          <a:noAutofit/>
        </a:bodyPr>
        <a:lstStyle/>
        <a:p>
          <a:pPr lvl="0" algn="l" defTabSz="1200150">
            <a:lnSpc>
              <a:spcPct val="90000"/>
            </a:lnSpc>
            <a:spcBef>
              <a:spcPct val="0"/>
            </a:spcBef>
            <a:spcAft>
              <a:spcPct val="35000"/>
            </a:spcAft>
          </a:pPr>
          <a:r>
            <a:rPr lang="el-GR" sz="2700" b="1" kern="1200" dirty="0" err="1" smtClean="0"/>
            <a:t>Χρονοσύστημα</a:t>
          </a:r>
          <a:endParaRPr lang="el-GR" sz="2700" b="1" kern="1200" dirty="0"/>
        </a:p>
      </dsp:txBody>
      <dsp:txXfrm>
        <a:off x="3323111" y="3352753"/>
        <a:ext cx="2701052" cy="710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586DD-B038-4C88-A160-96E1BD82A84B}">
      <dsp:nvSpPr>
        <dsp:cNvPr id="0" name=""/>
        <dsp:cNvSpPr/>
      </dsp:nvSpPr>
      <dsp:spPr>
        <a:xfrm>
          <a:off x="92183" y="1455780"/>
          <a:ext cx="702892" cy="632452"/>
        </a:xfrm>
        <a:prstGeom prst="ellipse">
          <a:avLst/>
        </a:prstGeom>
        <a:solidFill>
          <a:schemeClr val="accent1">
            <a:shade val="80000"/>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44" tIns="10160" rIns="7744" bIns="10160" numCol="1" spcCol="1270" anchor="ctr" anchorCtr="0">
          <a:noAutofit/>
        </a:bodyPr>
        <a:lstStyle/>
        <a:p>
          <a:pPr lvl="0" algn="ctr" defTabSz="355600">
            <a:lnSpc>
              <a:spcPct val="90000"/>
            </a:lnSpc>
            <a:spcBef>
              <a:spcPct val="0"/>
            </a:spcBef>
            <a:spcAft>
              <a:spcPct val="35000"/>
            </a:spcAft>
          </a:pPr>
          <a:r>
            <a:rPr lang="el-GR" sz="800" b="1" kern="1200" dirty="0" smtClean="0"/>
            <a:t>ΑΝΑΠΤΥΞΗ</a:t>
          </a:r>
          <a:endParaRPr lang="el-GR" sz="800" b="1" kern="1200" dirty="0"/>
        </a:p>
      </dsp:txBody>
      <dsp:txXfrm>
        <a:off x="195119" y="1548400"/>
        <a:ext cx="497020" cy="447212"/>
      </dsp:txXfrm>
    </dsp:sp>
    <dsp:sp modelId="{E54DEB61-6823-4925-92CA-FD4392527320}">
      <dsp:nvSpPr>
        <dsp:cNvPr id="0" name=""/>
        <dsp:cNvSpPr/>
      </dsp:nvSpPr>
      <dsp:spPr>
        <a:xfrm>
          <a:off x="720080" y="576065"/>
          <a:ext cx="711319" cy="608963"/>
        </a:xfrm>
        <a:prstGeom prst="ellipse">
          <a:avLst/>
        </a:prstGeom>
        <a:solidFill>
          <a:schemeClr val="accent1">
            <a:shade val="80000"/>
            <a:alpha val="50000"/>
            <a:hueOff val="-236"/>
            <a:satOff val="-814"/>
            <a:lumOff val="597"/>
            <a:alphaOff val="1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44" tIns="10160" rIns="7744" bIns="10160" numCol="1" spcCol="1270" anchor="ctr" anchorCtr="0">
          <a:noAutofit/>
        </a:bodyPr>
        <a:lstStyle/>
        <a:p>
          <a:pPr lvl="0" algn="ctr" defTabSz="355600">
            <a:lnSpc>
              <a:spcPct val="90000"/>
            </a:lnSpc>
            <a:spcBef>
              <a:spcPct val="0"/>
            </a:spcBef>
            <a:spcAft>
              <a:spcPct val="35000"/>
            </a:spcAft>
          </a:pPr>
          <a:r>
            <a:rPr lang="el-GR" sz="800" b="1" kern="1200" dirty="0" smtClean="0"/>
            <a:t>ΓΟΝΙΔΙΑ</a:t>
          </a:r>
          <a:endParaRPr lang="el-GR" sz="800" b="1" kern="1200" dirty="0"/>
        </a:p>
      </dsp:txBody>
      <dsp:txXfrm>
        <a:off x="824250" y="665246"/>
        <a:ext cx="502979" cy="430601"/>
      </dsp:txXfrm>
    </dsp:sp>
    <dsp:sp modelId="{AA41220C-B2B1-4FB0-BAAA-E2F07D1A58DE}">
      <dsp:nvSpPr>
        <dsp:cNvPr id="0" name=""/>
        <dsp:cNvSpPr/>
      </dsp:nvSpPr>
      <dsp:spPr>
        <a:xfrm>
          <a:off x="1438888" y="1343151"/>
          <a:ext cx="636060" cy="643778"/>
        </a:xfrm>
        <a:prstGeom prst="ellipse">
          <a:avLst/>
        </a:prstGeom>
        <a:solidFill>
          <a:schemeClr val="accent1">
            <a:shade val="80000"/>
            <a:alpha val="50000"/>
            <a:hueOff val="-471"/>
            <a:satOff val="-1627"/>
            <a:lumOff val="1194"/>
            <a:alphaOff val="2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44" tIns="10160" rIns="7744" bIns="10160" numCol="1" spcCol="1270" anchor="ctr" anchorCtr="0">
          <a:noAutofit/>
        </a:bodyPr>
        <a:lstStyle/>
        <a:p>
          <a:pPr lvl="0" algn="ctr" defTabSz="355600">
            <a:lnSpc>
              <a:spcPct val="90000"/>
            </a:lnSpc>
            <a:spcBef>
              <a:spcPct val="0"/>
            </a:spcBef>
            <a:spcAft>
              <a:spcPct val="35000"/>
            </a:spcAft>
          </a:pPr>
          <a:r>
            <a:rPr lang="en-US" sz="800" b="1" kern="1200" dirty="0" smtClean="0"/>
            <a:t>DNA</a:t>
          </a:r>
          <a:endParaRPr lang="el-GR" sz="800" b="1" kern="1200" dirty="0"/>
        </a:p>
      </dsp:txBody>
      <dsp:txXfrm>
        <a:off x="1532037" y="1437430"/>
        <a:ext cx="449762" cy="455220"/>
      </dsp:txXfrm>
    </dsp:sp>
    <dsp:sp modelId="{347FCA42-EEC9-46FE-BE95-3CF7D4F43317}">
      <dsp:nvSpPr>
        <dsp:cNvPr id="0" name=""/>
        <dsp:cNvSpPr/>
      </dsp:nvSpPr>
      <dsp:spPr>
        <a:xfrm>
          <a:off x="1585105" y="2381488"/>
          <a:ext cx="288793" cy="273367"/>
        </a:xfrm>
        <a:prstGeom prst="ellipse">
          <a:avLst/>
        </a:prstGeom>
        <a:solidFill>
          <a:schemeClr val="accent1">
            <a:shade val="80000"/>
            <a:alpha val="50000"/>
            <a:hueOff val="-707"/>
            <a:satOff val="-2441"/>
            <a:lumOff val="1791"/>
            <a:alphaOff val="3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744" tIns="10160" rIns="7744" bIns="10160" numCol="1" spcCol="1270" anchor="ctr" anchorCtr="0">
          <a:noAutofit/>
        </a:bodyPr>
        <a:lstStyle/>
        <a:p>
          <a:pPr lvl="0" algn="ctr" defTabSz="355600">
            <a:lnSpc>
              <a:spcPct val="90000"/>
            </a:lnSpc>
            <a:spcBef>
              <a:spcPct val="0"/>
            </a:spcBef>
            <a:spcAft>
              <a:spcPct val="35000"/>
            </a:spcAft>
          </a:pPr>
          <a:r>
            <a:rPr lang="el-GR" sz="800" b="1" kern="1200" dirty="0" smtClean="0"/>
            <a:t>;</a:t>
          </a:r>
          <a:endParaRPr lang="el-GR" sz="800" b="1" kern="1200" dirty="0"/>
        </a:p>
      </dsp:txBody>
      <dsp:txXfrm>
        <a:off x="1627398" y="2421522"/>
        <a:ext cx="204207" cy="1932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E9FD3-AB55-4AEE-991D-AD198653B785}">
      <dsp:nvSpPr>
        <dsp:cNvPr id="0" name=""/>
        <dsp:cNvSpPr/>
      </dsp:nvSpPr>
      <dsp:spPr>
        <a:xfrm>
          <a:off x="2464307" y="1078345"/>
          <a:ext cx="5003292" cy="226290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240030" rIns="240030" bIns="240030" numCol="1" spcCol="1270" anchor="ctr" anchorCtr="0">
          <a:noAutofit/>
        </a:bodyPr>
        <a:lstStyle/>
        <a:p>
          <a:pPr lvl="0" algn="ctr" defTabSz="2800350" rtl="0">
            <a:lnSpc>
              <a:spcPct val="90000"/>
            </a:lnSpc>
            <a:spcBef>
              <a:spcPct val="0"/>
            </a:spcBef>
            <a:spcAft>
              <a:spcPct val="35000"/>
            </a:spcAft>
          </a:pPr>
          <a:r>
            <a:rPr lang="el-GR" sz="6300" b="1" kern="1200" dirty="0" err="1" smtClean="0"/>
            <a:t>Γονεϊκή</a:t>
          </a:r>
          <a:r>
            <a:rPr lang="el-GR" sz="6300" b="1" kern="1200" dirty="0" smtClean="0"/>
            <a:t> εμπλοκή</a:t>
          </a:r>
          <a:endParaRPr lang="el-GR" sz="6300" kern="1200" dirty="0"/>
        </a:p>
      </dsp:txBody>
      <dsp:txXfrm>
        <a:off x="2464307" y="1078345"/>
        <a:ext cx="5003292" cy="2262909"/>
      </dsp:txXfrm>
    </dsp:sp>
    <dsp:sp modelId="{FF31DB20-42A4-41C4-AA96-3782BA285409}">
      <dsp:nvSpPr>
        <dsp:cNvPr id="0" name=""/>
        <dsp:cNvSpPr/>
      </dsp:nvSpPr>
      <dsp:spPr>
        <a:xfrm>
          <a:off x="0" y="1078345"/>
          <a:ext cx="2240280" cy="2262909"/>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92ADC-6A6C-4900-9188-14B72A2966ED}" type="datetimeFigureOut">
              <a:rPr lang="el-GR" smtClean="0"/>
              <a:t>27/2/2020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741BD-D80C-4A2E-AFC4-5D2283B328BC}" type="slidenum">
              <a:rPr lang="el-GR" smtClean="0"/>
              <a:t>‹#›</a:t>
            </a:fld>
            <a:endParaRPr lang="el-GR"/>
          </a:p>
        </p:txBody>
      </p:sp>
    </p:spTree>
    <p:extLst>
      <p:ext uri="{BB962C8B-B14F-4D97-AF65-F5344CB8AC3E}">
        <p14:creationId xmlns:p14="http://schemas.microsoft.com/office/powerpoint/2010/main" val="338815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1D741BD-D80C-4A2E-AFC4-5D2283B328BC}" type="slidenum">
              <a:rPr lang="el-GR" smtClean="0"/>
              <a:t>10</a:t>
            </a:fld>
            <a:endParaRPr lang="el-GR"/>
          </a:p>
        </p:txBody>
      </p:sp>
    </p:spTree>
    <p:extLst>
      <p:ext uri="{BB962C8B-B14F-4D97-AF65-F5344CB8AC3E}">
        <p14:creationId xmlns:p14="http://schemas.microsoft.com/office/powerpoint/2010/main" val="92433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1D741BD-D80C-4A2E-AFC4-5D2283B328BC}" type="slidenum">
              <a:rPr lang="el-GR" smtClean="0"/>
              <a:t>43</a:t>
            </a:fld>
            <a:endParaRPr lang="el-GR"/>
          </a:p>
        </p:txBody>
      </p:sp>
    </p:spTree>
    <p:extLst>
      <p:ext uri="{BB962C8B-B14F-4D97-AF65-F5344CB8AC3E}">
        <p14:creationId xmlns:p14="http://schemas.microsoft.com/office/powerpoint/2010/main" val="388179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l-GR" smtClean="0"/>
              <a:t>Στυλ κύριου τίτλου</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AA9842BC-0861-4AEE-91B5-DDDF2482FF01}" type="slidenum">
              <a:rPr lang="el-GR" altLang="el-GR" smtClean="0"/>
              <a:pPr/>
              <a:t>‹#›</a:t>
            </a:fld>
            <a:endParaRPr lang="el-GR" altLang="el-GR"/>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1B557ECA-D763-480B-A712-BB01FB9EB853}" type="slidenum">
              <a:rPr lang="el-GR" altLang="el-GR" smtClean="0"/>
              <a:pPr/>
              <a:t>‹#›</a:t>
            </a:fld>
            <a:endParaRPr lang="el-GR" altLang="el-G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endParaRPr lang="el-GR" altLang="el-GR"/>
          </a:p>
        </p:txBody>
      </p:sp>
      <p:sp>
        <p:nvSpPr>
          <p:cNvPr id="5" name="Footer Placeholder 4"/>
          <p:cNvSpPr>
            <a:spLocks noGrp="1"/>
          </p:cNvSpPr>
          <p:nvPr>
            <p:ph type="ftr" sz="quarter" idx="11"/>
          </p:nvPr>
        </p:nvSpPr>
        <p:spPr/>
        <p:txBody>
          <a:bodyPr/>
          <a:lstStyle/>
          <a:p>
            <a:endParaRPr lang="el-GR" altLang="el-GR"/>
          </a:p>
        </p:txBody>
      </p:sp>
      <p:sp>
        <p:nvSpPr>
          <p:cNvPr id="6" name="Slide Number Placeholder 5"/>
          <p:cNvSpPr>
            <a:spLocks noGrp="1"/>
          </p:cNvSpPr>
          <p:nvPr>
            <p:ph type="sldNum" sz="quarter" idx="12"/>
          </p:nvPr>
        </p:nvSpPr>
        <p:spPr/>
        <p:txBody>
          <a:bodyPr/>
          <a:lstStyle/>
          <a:p>
            <a:fld id="{3E8D1DDB-69A5-438E-B382-5F70A2B14E74}" type="slidenum">
              <a:rPr lang="el-GR" altLang="el-GR" smtClean="0"/>
              <a:pPr/>
              <a:t>‹#›</a:t>
            </a:fld>
            <a:endParaRPr lang="el-GR" altLang="el-G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l-GR" smtClean="0"/>
              <a:t>Στυλ κύριου τίτλου</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endParaRPr lang="el-GR" altLang="el-GR"/>
          </a:p>
        </p:txBody>
      </p:sp>
      <p:sp>
        <p:nvSpPr>
          <p:cNvPr id="10" name="Slide Number Placeholder 9"/>
          <p:cNvSpPr>
            <a:spLocks noGrp="1"/>
          </p:cNvSpPr>
          <p:nvPr>
            <p:ph type="sldNum" sz="quarter" idx="11"/>
          </p:nvPr>
        </p:nvSpPr>
        <p:spPr/>
        <p:txBody>
          <a:bodyPr/>
          <a:lstStyle/>
          <a:p>
            <a:fld id="{626A4C18-57C3-46FF-BC39-97B14927E361}" type="slidenum">
              <a:rPr lang="el-GR" altLang="el-GR" smtClean="0"/>
              <a:pPr/>
              <a:t>‹#›</a:t>
            </a:fld>
            <a:endParaRPr lang="el-GR" altLang="el-GR"/>
          </a:p>
        </p:txBody>
      </p:sp>
      <p:sp>
        <p:nvSpPr>
          <p:cNvPr id="12" name="Footer Placeholder 11"/>
          <p:cNvSpPr>
            <a:spLocks noGrp="1"/>
          </p:cNvSpPr>
          <p:nvPr>
            <p:ph type="ftr" sz="quarter" idx="12"/>
          </p:nvPr>
        </p:nvSpPr>
        <p:spPr/>
        <p:txBody>
          <a:bodyPr/>
          <a:lstStyle/>
          <a:p>
            <a:endParaRPr lang="el-GR" altLang="el-G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l-GR" smtClean="0"/>
              <a:t>Στυλ κύριου τίτλου</a:t>
            </a:r>
            <a:endParaRPr lang="en-US" dirty="0"/>
          </a:p>
        </p:txBody>
      </p:sp>
      <p:sp>
        <p:nvSpPr>
          <p:cNvPr id="19" name="Date Placeholder 18"/>
          <p:cNvSpPr>
            <a:spLocks noGrp="1"/>
          </p:cNvSpPr>
          <p:nvPr>
            <p:ph type="dt" sz="half" idx="10"/>
          </p:nvPr>
        </p:nvSpPr>
        <p:spPr/>
        <p:txBody>
          <a:bodyPr/>
          <a:lstStyle/>
          <a:p>
            <a:endParaRPr lang="el-GR" altLang="el-GR"/>
          </a:p>
        </p:txBody>
      </p:sp>
      <p:sp>
        <p:nvSpPr>
          <p:cNvPr id="20" name="Slide Number Placeholder 19"/>
          <p:cNvSpPr>
            <a:spLocks noGrp="1"/>
          </p:cNvSpPr>
          <p:nvPr>
            <p:ph type="sldNum" sz="quarter" idx="11"/>
          </p:nvPr>
        </p:nvSpPr>
        <p:spPr/>
        <p:txBody>
          <a:bodyPr/>
          <a:lstStyle/>
          <a:p>
            <a:fld id="{BBFE7FB6-7AA2-41E0-A7B0-7B177B7A6B35}" type="slidenum">
              <a:rPr lang="el-GR" altLang="el-GR" smtClean="0"/>
              <a:pPr/>
              <a:t>‹#›</a:t>
            </a:fld>
            <a:endParaRPr lang="el-GR" altLang="el-GR"/>
          </a:p>
        </p:txBody>
      </p:sp>
      <p:sp>
        <p:nvSpPr>
          <p:cNvPr id="21" name="Footer Placeholder 20"/>
          <p:cNvSpPr>
            <a:spLocks noGrp="1"/>
          </p:cNvSpPr>
          <p:nvPr>
            <p:ph type="ftr" sz="quarter" idx="12"/>
          </p:nvPr>
        </p:nvSpPr>
        <p:spPr/>
        <p:txBody>
          <a:bodyPr/>
          <a:lstStyle/>
          <a:p>
            <a:endParaRPr lang="el-GR" altLang="el-G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5" name="Date Placeholder 4"/>
          <p:cNvSpPr>
            <a:spLocks noGrp="1"/>
          </p:cNvSpPr>
          <p:nvPr>
            <p:ph type="dt" sz="half" idx="10"/>
          </p:nvPr>
        </p:nvSpPr>
        <p:spPr/>
        <p:txBody>
          <a:bodyPr/>
          <a:lstStyle/>
          <a:p>
            <a:endParaRPr lang="el-GR" altLang="el-GR"/>
          </a:p>
        </p:txBody>
      </p:sp>
      <p:sp>
        <p:nvSpPr>
          <p:cNvPr id="6" name="Footer Placeholder 5"/>
          <p:cNvSpPr>
            <a:spLocks noGrp="1"/>
          </p:cNvSpPr>
          <p:nvPr>
            <p:ph type="ftr" sz="quarter" idx="11"/>
          </p:nvPr>
        </p:nvSpPr>
        <p:spPr/>
        <p:txBody>
          <a:bodyPr/>
          <a:lstStyle/>
          <a:p>
            <a:endParaRPr lang="el-GR" altLang="el-GR"/>
          </a:p>
        </p:txBody>
      </p:sp>
      <p:sp>
        <p:nvSpPr>
          <p:cNvPr id="7" name="Slide Number Placeholder 6"/>
          <p:cNvSpPr>
            <a:spLocks noGrp="1"/>
          </p:cNvSpPr>
          <p:nvPr>
            <p:ph type="sldNum" sz="quarter" idx="12"/>
          </p:nvPr>
        </p:nvSpPr>
        <p:spPr/>
        <p:txBody>
          <a:bodyPr/>
          <a:lstStyle/>
          <a:p>
            <a:fld id="{C2950BEE-2F98-4DF5-B158-14508E6D5B89}" type="slidenum">
              <a:rPr lang="el-GR" altLang="el-GR" smtClean="0"/>
              <a:pPr/>
              <a:t>‹#›</a:t>
            </a:fld>
            <a:endParaRPr lang="el-GR" altLang="el-GR"/>
          </a:p>
        </p:txBody>
      </p:sp>
      <p:sp>
        <p:nvSpPr>
          <p:cNvPr id="9" name="Content Placeholder 8"/>
          <p:cNvSpPr>
            <a:spLocks noGrp="1"/>
          </p:cNvSpPr>
          <p:nvPr>
            <p:ph sz="quarter" idx="13"/>
          </p:nvPr>
        </p:nvSpPr>
        <p:spPr>
          <a:xfrm>
            <a:off x="1216152" y="841248"/>
            <a:ext cx="3730752" cy="43891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endParaRPr lang="el-GR" altLang="el-GR"/>
          </a:p>
        </p:txBody>
      </p:sp>
      <p:sp>
        <p:nvSpPr>
          <p:cNvPr id="8" name="Footer Placeholder 7"/>
          <p:cNvSpPr>
            <a:spLocks noGrp="1"/>
          </p:cNvSpPr>
          <p:nvPr>
            <p:ph type="ftr" sz="quarter" idx="11"/>
          </p:nvPr>
        </p:nvSpPr>
        <p:spPr/>
        <p:txBody>
          <a:bodyPr/>
          <a:lstStyle/>
          <a:p>
            <a:endParaRPr lang="el-GR" altLang="el-GR"/>
          </a:p>
        </p:txBody>
      </p:sp>
      <p:sp>
        <p:nvSpPr>
          <p:cNvPr id="9" name="Slide Number Placeholder 8"/>
          <p:cNvSpPr>
            <a:spLocks noGrp="1"/>
          </p:cNvSpPr>
          <p:nvPr>
            <p:ph type="sldNum" sz="quarter" idx="12"/>
          </p:nvPr>
        </p:nvSpPr>
        <p:spPr/>
        <p:txBody>
          <a:bodyPr/>
          <a:lstStyle/>
          <a:p>
            <a:fld id="{ADFE6221-D49C-4C6C-9F01-5A5ECB4F3F40}" type="slidenum">
              <a:rPr lang="el-GR" altLang="el-GR" smtClean="0"/>
              <a:pPr/>
              <a:t>‹#›</a:t>
            </a:fld>
            <a:endParaRPr lang="el-GR" altLang="el-GR"/>
          </a:p>
        </p:txBody>
      </p:sp>
      <p:sp>
        <p:nvSpPr>
          <p:cNvPr id="11" name="Content Placeholder 10"/>
          <p:cNvSpPr>
            <a:spLocks noGrp="1"/>
          </p:cNvSpPr>
          <p:nvPr>
            <p:ph sz="quarter" idx="13"/>
          </p:nvPr>
        </p:nvSpPr>
        <p:spPr>
          <a:xfrm>
            <a:off x="1216152" y="1380744"/>
            <a:ext cx="3730752" cy="384048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endParaRPr lang="el-GR" altLang="el-GR"/>
          </a:p>
        </p:txBody>
      </p:sp>
      <p:sp>
        <p:nvSpPr>
          <p:cNvPr id="4" name="Footer Placeholder 3"/>
          <p:cNvSpPr>
            <a:spLocks noGrp="1"/>
          </p:cNvSpPr>
          <p:nvPr>
            <p:ph type="ftr" sz="quarter" idx="11"/>
          </p:nvPr>
        </p:nvSpPr>
        <p:spPr/>
        <p:txBody>
          <a:bodyPr/>
          <a:lstStyle/>
          <a:p>
            <a:endParaRPr lang="el-GR" altLang="el-GR"/>
          </a:p>
        </p:txBody>
      </p:sp>
      <p:sp>
        <p:nvSpPr>
          <p:cNvPr id="5" name="Slide Number Placeholder 4"/>
          <p:cNvSpPr>
            <a:spLocks noGrp="1"/>
          </p:cNvSpPr>
          <p:nvPr>
            <p:ph type="sldNum" sz="quarter" idx="12"/>
          </p:nvPr>
        </p:nvSpPr>
        <p:spPr/>
        <p:txBody>
          <a:bodyPr/>
          <a:lstStyle/>
          <a:p>
            <a:fld id="{F61A55EE-2567-4250-A7F9-658A8F3363B6}" type="slidenum">
              <a:rPr lang="el-GR" altLang="el-GR" smtClean="0"/>
              <a:pPr/>
              <a:t>‹#›</a:t>
            </a:fld>
            <a:endParaRPr lang="el-GR" altLang="el-G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l-GR" altLang="el-GR"/>
          </a:p>
        </p:txBody>
      </p:sp>
      <p:sp>
        <p:nvSpPr>
          <p:cNvPr id="6" name="Slide Number Placeholder 5"/>
          <p:cNvSpPr>
            <a:spLocks noGrp="1"/>
          </p:cNvSpPr>
          <p:nvPr>
            <p:ph type="sldNum" sz="quarter" idx="11"/>
          </p:nvPr>
        </p:nvSpPr>
        <p:spPr/>
        <p:txBody>
          <a:bodyPr/>
          <a:lstStyle/>
          <a:p>
            <a:fld id="{540EF371-39D6-4597-956A-EA04D9E86C4B}" type="slidenum">
              <a:rPr lang="el-GR" altLang="el-GR" smtClean="0"/>
              <a:pPr/>
              <a:t>‹#›</a:t>
            </a:fld>
            <a:endParaRPr lang="el-GR" altLang="el-GR"/>
          </a:p>
        </p:txBody>
      </p:sp>
      <p:sp>
        <p:nvSpPr>
          <p:cNvPr id="7" name="Footer Placeholder 6"/>
          <p:cNvSpPr>
            <a:spLocks noGrp="1"/>
          </p:cNvSpPr>
          <p:nvPr>
            <p:ph type="ftr" sz="quarter" idx="12"/>
          </p:nvPr>
        </p:nvSpPr>
        <p:spPr/>
        <p:txBody>
          <a:bodyPr/>
          <a:lstStyle/>
          <a:p>
            <a:endParaRPr lang="el-GR" altLang="el-G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4" name="Content Placeholder 13"/>
          <p:cNvSpPr>
            <a:spLocks noGrp="1"/>
          </p:cNvSpPr>
          <p:nvPr>
            <p:ph sz="quarter" idx="13"/>
          </p:nvPr>
        </p:nvSpPr>
        <p:spPr>
          <a:xfrm>
            <a:off x="914400" y="381000"/>
            <a:ext cx="4800600" cy="59436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9" name="Date Placeholder 8"/>
          <p:cNvSpPr>
            <a:spLocks noGrp="1"/>
          </p:cNvSpPr>
          <p:nvPr>
            <p:ph type="dt" sz="half" idx="14"/>
          </p:nvPr>
        </p:nvSpPr>
        <p:spPr/>
        <p:txBody>
          <a:bodyPr/>
          <a:lstStyle/>
          <a:p>
            <a:endParaRPr lang="el-GR" altLang="el-GR"/>
          </a:p>
        </p:txBody>
      </p:sp>
      <p:sp>
        <p:nvSpPr>
          <p:cNvPr id="10" name="Slide Number Placeholder 9"/>
          <p:cNvSpPr>
            <a:spLocks noGrp="1"/>
          </p:cNvSpPr>
          <p:nvPr>
            <p:ph type="sldNum" sz="quarter" idx="15"/>
          </p:nvPr>
        </p:nvSpPr>
        <p:spPr/>
        <p:txBody>
          <a:bodyPr/>
          <a:lstStyle/>
          <a:p>
            <a:fld id="{0CD6582A-8B15-41CE-A622-684125BBA412}" type="slidenum">
              <a:rPr lang="el-GR" altLang="el-GR" smtClean="0"/>
              <a:pPr/>
              <a:t>‹#›</a:t>
            </a:fld>
            <a:endParaRPr lang="el-GR" altLang="el-GR"/>
          </a:p>
        </p:txBody>
      </p:sp>
      <p:sp>
        <p:nvSpPr>
          <p:cNvPr id="13" name="Footer Placeholder 12"/>
          <p:cNvSpPr>
            <a:spLocks noGrp="1"/>
          </p:cNvSpPr>
          <p:nvPr>
            <p:ph type="ftr" sz="quarter" idx="16"/>
          </p:nvPr>
        </p:nvSpPr>
        <p:spPr/>
        <p:txBody>
          <a:bodyPr/>
          <a:lstStyle/>
          <a:p>
            <a:endParaRPr lang="el-GR" altLang="el-G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endParaRPr lang="el-GR" altLang="el-GR"/>
          </a:p>
        </p:txBody>
      </p:sp>
      <p:sp>
        <p:nvSpPr>
          <p:cNvPr id="6" name="Footer Placeholder 5"/>
          <p:cNvSpPr>
            <a:spLocks noGrp="1"/>
          </p:cNvSpPr>
          <p:nvPr>
            <p:ph type="ftr" sz="quarter" idx="11"/>
          </p:nvPr>
        </p:nvSpPr>
        <p:spPr/>
        <p:txBody>
          <a:bodyPr/>
          <a:lstStyle/>
          <a:p>
            <a:endParaRPr lang="el-GR" altLang="el-GR"/>
          </a:p>
        </p:txBody>
      </p:sp>
      <p:sp>
        <p:nvSpPr>
          <p:cNvPr id="7" name="Slide Number Placeholder 6"/>
          <p:cNvSpPr>
            <a:spLocks noGrp="1"/>
          </p:cNvSpPr>
          <p:nvPr>
            <p:ph type="sldNum" sz="quarter" idx="12"/>
          </p:nvPr>
        </p:nvSpPr>
        <p:spPr/>
        <p:txBody>
          <a:bodyPr/>
          <a:lstStyle/>
          <a:p>
            <a:fld id="{5F510363-5CE0-4777-975F-814A92297730}" type="slidenum">
              <a:rPr lang="el-GR" altLang="el-GR" smtClean="0"/>
              <a:pPr/>
              <a:t>‹#›</a:t>
            </a:fld>
            <a:endParaRPr lang="el-GR" altLang="el-G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l-GR" altLang="el-GR"/>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A7B86B1B-5769-46B8-A69D-0073D6ED14F1}" type="slidenum">
              <a:rPr lang="el-GR" altLang="el-GR" smtClean="0"/>
              <a:pPr/>
              <a:t>‹#›</a:t>
            </a:fld>
            <a:endParaRPr lang="el-GR" altLang="el-GR"/>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endParaRPr lang="el-GR" altLang="el-G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16152" y="1267485"/>
            <a:ext cx="7235981" cy="2449547"/>
          </a:xfrm>
        </p:spPr>
        <p:txBody>
          <a:bodyPr/>
          <a:lstStyle/>
          <a:p>
            <a:r>
              <a:rPr lang="en-US" sz="2800" dirty="0" smtClean="0"/>
              <a:t>“</a:t>
            </a:r>
            <a:r>
              <a:rPr lang="el-GR" sz="2800" cap="none" dirty="0"/>
              <a:t>Σ</a:t>
            </a:r>
            <a:r>
              <a:rPr lang="el-GR" sz="2800" cap="none" dirty="0" smtClean="0"/>
              <a:t>υνεργασία σχολείου – οικογένειας. </a:t>
            </a:r>
            <a:r>
              <a:rPr lang="en-US" sz="2800" cap="none" dirty="0" smtClean="0"/>
              <a:t/>
            </a:r>
            <a:br>
              <a:rPr lang="en-US" sz="2800" cap="none" dirty="0" smtClean="0"/>
            </a:br>
            <a:r>
              <a:rPr lang="el-GR" sz="2800" cap="none" dirty="0"/>
              <a:t>Δ</a:t>
            </a:r>
            <a:r>
              <a:rPr lang="el-GR" sz="2800" cap="none" dirty="0" smtClean="0"/>
              <a:t>ιεπιστημονική συνεργασία εκπαιδευτικών. </a:t>
            </a:r>
            <a:r>
              <a:rPr lang="en-US" sz="2800" cap="none" dirty="0" smtClean="0"/>
              <a:t/>
            </a:r>
            <a:br>
              <a:rPr lang="en-US" sz="2800" cap="none" dirty="0" smtClean="0"/>
            </a:br>
            <a:r>
              <a:rPr lang="el-GR" sz="2800" cap="none" dirty="0"/>
              <a:t>Π</a:t>
            </a:r>
            <a:r>
              <a:rPr lang="el-GR" sz="2800" cap="none" dirty="0" smtClean="0"/>
              <a:t>ρακτικές για την ενίσχυσή τους</a:t>
            </a:r>
            <a:r>
              <a:rPr lang="en-US" sz="2800" cap="none" dirty="0" smtClean="0"/>
              <a:t>”</a:t>
            </a:r>
            <a:endParaRPr lang="el-GR" sz="2800" cap="none" dirty="0"/>
          </a:p>
        </p:txBody>
      </p:sp>
      <p:sp>
        <p:nvSpPr>
          <p:cNvPr id="3" name="Υπότιτλος 2"/>
          <p:cNvSpPr>
            <a:spLocks noGrp="1"/>
          </p:cNvSpPr>
          <p:nvPr>
            <p:ph type="subTitle" idx="1"/>
          </p:nvPr>
        </p:nvSpPr>
        <p:spPr>
          <a:xfrm>
            <a:off x="2483768" y="5445224"/>
            <a:ext cx="6660232" cy="1224136"/>
          </a:xfrm>
        </p:spPr>
        <p:txBody>
          <a:bodyPr>
            <a:normAutofit fontScale="92500" lnSpcReduction="10000"/>
          </a:bodyPr>
          <a:lstStyle/>
          <a:p>
            <a:r>
              <a:rPr lang="el-GR" sz="2400" dirty="0" smtClean="0"/>
              <a:t>Τρίκαλα, Λάρισα, </a:t>
            </a:r>
            <a:r>
              <a:rPr lang="el-GR" dirty="0" smtClean="0"/>
              <a:t>21, 24</a:t>
            </a:r>
            <a:r>
              <a:rPr lang="el-GR" sz="2400" dirty="0" smtClean="0"/>
              <a:t>-02-2020</a:t>
            </a:r>
          </a:p>
          <a:p>
            <a:r>
              <a:rPr lang="el-GR" sz="2400" i="1" dirty="0" smtClean="0"/>
              <a:t>5</a:t>
            </a:r>
            <a:r>
              <a:rPr lang="el-GR" sz="2400" i="1" baseline="30000" dirty="0" smtClean="0"/>
              <a:t>η</a:t>
            </a:r>
            <a:r>
              <a:rPr lang="el-GR" sz="2400" i="1" dirty="0" smtClean="0"/>
              <a:t> Ενότητα ΠΕ.Κ.Ε.Σ. Θεσσαλίας</a:t>
            </a:r>
          </a:p>
          <a:p>
            <a:r>
              <a:rPr lang="el-GR" sz="2400" b="1" dirty="0" smtClean="0"/>
              <a:t>Σ.Ε.Ε. ΠΕ70 _ Καραγιώργου </a:t>
            </a:r>
            <a:r>
              <a:rPr lang="el-GR" sz="2400" b="1" dirty="0" err="1" smtClean="0"/>
              <a:t>Αικ</a:t>
            </a:r>
            <a:r>
              <a:rPr lang="el-GR" sz="2400" b="1" dirty="0" smtClean="0"/>
              <a:t>.</a:t>
            </a:r>
            <a:endParaRPr lang="el-GR" sz="2400" b="1" dirty="0"/>
          </a:p>
        </p:txBody>
      </p:sp>
    </p:spTree>
    <p:extLst>
      <p:ext uri="{BB962C8B-B14F-4D97-AF65-F5344CB8AC3E}">
        <p14:creationId xmlns:p14="http://schemas.microsoft.com/office/powerpoint/2010/main" val="1331792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533400"/>
            <a:ext cx="8676456" cy="1143000"/>
          </a:xfrm>
        </p:spPr>
        <p:txBody>
          <a:bodyPr>
            <a:normAutofit fontScale="90000"/>
          </a:bodyPr>
          <a:lstStyle/>
          <a:p>
            <a:r>
              <a:rPr lang="el-GR" sz="3200" dirty="0" smtClean="0"/>
              <a:t>Σφαιρικό μοντέλο ή μοντέλο των επικαλυπτόμενων σφαιρών επιρροής </a:t>
            </a:r>
            <a:r>
              <a:rPr lang="el-GR" sz="3200" dirty="0"/>
              <a:t>(</a:t>
            </a:r>
            <a:r>
              <a:rPr lang="el-GR" sz="3200" dirty="0" err="1" smtClean="0"/>
              <a:t>Epstein</a:t>
            </a:r>
            <a:r>
              <a:rPr lang="el-GR" sz="3200" dirty="0" smtClean="0"/>
              <a:t>, 1995)</a:t>
            </a:r>
            <a:endParaRPr lang="el-GR" sz="3200" dirty="0"/>
          </a:p>
        </p:txBody>
      </p:sp>
      <p:sp>
        <p:nvSpPr>
          <p:cNvPr id="3" name="Θέση περιεχομένου 2"/>
          <p:cNvSpPr>
            <a:spLocks noGrp="1"/>
          </p:cNvSpPr>
          <p:nvPr>
            <p:ph idx="1"/>
          </p:nvPr>
        </p:nvSpPr>
        <p:spPr>
          <a:xfrm>
            <a:off x="395536" y="2060848"/>
            <a:ext cx="6508644" cy="4680520"/>
          </a:xfrm>
        </p:spPr>
        <p:txBody>
          <a:bodyPr/>
          <a:lstStyle/>
          <a:p>
            <a:pPr algn="just"/>
            <a:r>
              <a:rPr lang="el-GR" sz="2000" dirty="0" smtClean="0"/>
              <a:t>Με </a:t>
            </a:r>
            <a:r>
              <a:rPr lang="el-GR" sz="2000" b="1" dirty="0" err="1" smtClean="0"/>
              <a:t>σ</a:t>
            </a:r>
            <a:r>
              <a:rPr lang="el-GR" sz="2000" b="1" dirty="0" err="1" smtClean="0">
                <a:solidFill>
                  <a:schemeClr val="tx1"/>
                </a:solidFill>
              </a:rPr>
              <a:t>υστημικό</a:t>
            </a:r>
            <a:r>
              <a:rPr lang="el-GR" sz="2000" b="1" dirty="0" smtClean="0">
                <a:solidFill>
                  <a:schemeClr val="tx1"/>
                </a:solidFill>
              </a:rPr>
              <a:t> προσανατολισμό</a:t>
            </a:r>
            <a:r>
              <a:rPr lang="el-GR" sz="2000" dirty="0" smtClean="0">
                <a:solidFill>
                  <a:schemeClr val="tx1"/>
                </a:solidFill>
              </a:rPr>
              <a:t>, διευρύνει </a:t>
            </a:r>
            <a:r>
              <a:rPr lang="el-GR" sz="2000" dirty="0">
                <a:solidFill>
                  <a:schemeClr val="tx1"/>
                </a:solidFill>
              </a:rPr>
              <a:t>το σχήμα της συνεργασίας σχολείου-οικογένειας, </a:t>
            </a:r>
            <a:r>
              <a:rPr lang="el-GR" sz="2000" b="1" dirty="0">
                <a:solidFill>
                  <a:schemeClr val="tx1"/>
                </a:solidFill>
              </a:rPr>
              <a:t>αναγνωρίζοντας τον ρόλο της </a:t>
            </a:r>
            <a:r>
              <a:rPr lang="el-GR" sz="2000" b="1" dirty="0" smtClean="0">
                <a:solidFill>
                  <a:schemeClr val="tx1"/>
                </a:solidFill>
              </a:rPr>
              <a:t>κοινότητας.</a:t>
            </a:r>
          </a:p>
          <a:p>
            <a:pPr marL="0" indent="0" algn="just">
              <a:buNone/>
            </a:pPr>
            <a:endParaRPr lang="el-GR" sz="2000" b="1" dirty="0" smtClean="0">
              <a:solidFill>
                <a:schemeClr val="tx1"/>
              </a:solidFill>
            </a:endParaRPr>
          </a:p>
          <a:p>
            <a:pPr algn="just"/>
            <a:r>
              <a:rPr lang="el-GR" sz="2000" dirty="0"/>
              <a:t>Η</a:t>
            </a:r>
            <a:r>
              <a:rPr lang="el-GR" sz="2000" dirty="0" smtClean="0">
                <a:solidFill>
                  <a:schemeClr val="tx1"/>
                </a:solidFill>
              </a:rPr>
              <a:t> οικογένεια, το σχολείο και η κοινότητα διαθέτουν </a:t>
            </a:r>
            <a:r>
              <a:rPr lang="el-GR" sz="2000" b="1" dirty="0" smtClean="0">
                <a:solidFill>
                  <a:schemeClr val="tx1"/>
                </a:solidFill>
              </a:rPr>
              <a:t>χωριστά διάφορους μηχανισμούς</a:t>
            </a:r>
            <a:r>
              <a:rPr lang="el-GR" sz="2000" dirty="0" smtClean="0">
                <a:solidFill>
                  <a:schemeClr val="tx1"/>
                </a:solidFill>
              </a:rPr>
              <a:t> που ενισχύουν την  επίδοση των μαθητών, </a:t>
            </a:r>
          </a:p>
          <a:p>
            <a:pPr algn="just"/>
            <a:r>
              <a:rPr lang="el-GR" sz="2000" dirty="0" smtClean="0">
                <a:solidFill>
                  <a:schemeClr val="tx1"/>
                </a:solidFill>
              </a:rPr>
              <a:t>αλλά η από κοινού υιοθέτηση </a:t>
            </a:r>
            <a:r>
              <a:rPr lang="el-GR" sz="2000" b="1" dirty="0" smtClean="0">
                <a:solidFill>
                  <a:schemeClr val="tx1"/>
                </a:solidFill>
              </a:rPr>
              <a:t>σχεδιασμένων </a:t>
            </a:r>
            <a:r>
              <a:rPr lang="el-GR" sz="2000" dirty="0" smtClean="0">
                <a:solidFill>
                  <a:schemeClr val="tx1"/>
                </a:solidFill>
              </a:rPr>
              <a:t>και</a:t>
            </a:r>
            <a:r>
              <a:rPr lang="el-GR" sz="2000" b="1" dirty="0" smtClean="0">
                <a:solidFill>
                  <a:schemeClr val="tx1"/>
                </a:solidFill>
              </a:rPr>
              <a:t> προγραμματισμένων  δράσεων προσδίδει </a:t>
            </a:r>
            <a:r>
              <a:rPr lang="el-GR" sz="2000" dirty="0" smtClean="0">
                <a:solidFill>
                  <a:schemeClr val="tx1"/>
                </a:solidFill>
              </a:rPr>
              <a:t>επιπλέον κίνητρα στα παιδιά  </a:t>
            </a:r>
            <a:r>
              <a:rPr lang="el-GR" sz="2000" dirty="0" smtClean="0"/>
              <a:t>με στόχο </a:t>
            </a:r>
            <a:r>
              <a:rPr lang="el-GR" sz="2000" dirty="0" smtClean="0">
                <a:solidFill>
                  <a:schemeClr val="tx1"/>
                </a:solidFill>
              </a:rPr>
              <a:t>τη σχολική επιτυχία και τη μείωση της σχολικής διαρροής.</a:t>
            </a:r>
          </a:p>
          <a:p>
            <a:pPr marL="0" indent="0" algn="just">
              <a:buNone/>
            </a:pPr>
            <a:endParaRPr lang="el-GR" sz="2000" dirty="0" smtClean="0">
              <a:solidFill>
                <a:schemeClr val="tx1"/>
              </a:solidFill>
            </a:endParaRPr>
          </a:p>
          <a:p>
            <a:pPr marL="0" indent="0" algn="just">
              <a:buNone/>
            </a:pPr>
            <a:r>
              <a:rPr lang="el-GR" sz="2000" dirty="0" smtClean="0">
                <a:solidFill>
                  <a:schemeClr val="tx1"/>
                </a:solidFill>
              </a:rPr>
              <a:t>Ιδιαίτερη βαρύτητα δίνει η </a:t>
            </a:r>
            <a:r>
              <a:rPr lang="el-GR" sz="2000" dirty="0" err="1" smtClean="0">
                <a:solidFill>
                  <a:schemeClr val="tx1"/>
                </a:solidFill>
              </a:rPr>
              <a:t>Epstein</a:t>
            </a:r>
            <a:r>
              <a:rPr lang="el-GR" sz="2000" dirty="0" smtClean="0">
                <a:solidFill>
                  <a:schemeClr val="tx1"/>
                </a:solidFill>
              </a:rPr>
              <a:t> στη </a:t>
            </a:r>
            <a:r>
              <a:rPr lang="el-GR" sz="2000" b="1" dirty="0" err="1" smtClean="0">
                <a:solidFill>
                  <a:schemeClr val="tx1"/>
                </a:solidFill>
              </a:rPr>
              <a:t>γονεϊκή</a:t>
            </a:r>
            <a:r>
              <a:rPr lang="el-GR" sz="2000" b="1" dirty="0" smtClean="0">
                <a:solidFill>
                  <a:schemeClr val="tx1"/>
                </a:solidFill>
              </a:rPr>
              <a:t> εμπλοκή</a:t>
            </a:r>
            <a:r>
              <a:rPr lang="el-GR" sz="2000" dirty="0" smtClean="0">
                <a:solidFill>
                  <a:schemeClr val="tx1"/>
                </a:solidFill>
              </a:rPr>
              <a:t> ακολουθεί μια συγκεκριμένη τυπολογία.</a:t>
            </a:r>
            <a:endParaRPr lang="el-GR" sz="2000" dirty="0">
              <a:solidFill>
                <a:schemeClr val="tx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180" y="3068960"/>
            <a:ext cx="2209800" cy="1872208"/>
          </a:xfrm>
          <a:prstGeom prst="rect">
            <a:avLst/>
          </a:prstGeom>
          <a:solidFill>
            <a:schemeClr val="bg1"/>
          </a:solidFill>
          <a:ln>
            <a:noFill/>
          </a:ln>
        </p:spPr>
      </p:pic>
    </p:spTree>
    <p:extLst>
      <p:ext uri="{BB962C8B-B14F-4D97-AF65-F5344CB8AC3E}">
        <p14:creationId xmlns:p14="http://schemas.microsoft.com/office/powerpoint/2010/main" val="2440410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6021288"/>
            <a:ext cx="6374904" cy="451520"/>
          </a:xfrm>
        </p:spPr>
        <p:txBody>
          <a:bodyPr/>
          <a:lstStyle/>
          <a:p>
            <a:r>
              <a:rPr lang="el-GR" sz="1400" b="0" dirty="0">
                <a:solidFill>
                  <a:schemeClr val="tx1"/>
                </a:solidFill>
                <a:effectLst/>
                <a:latin typeface="Arial" panose="020B0604020202020204" pitchFamily="34" charset="0"/>
                <a:ea typeface="+mn-ea"/>
                <a:cs typeface="Arial" panose="020B0604020202020204" pitchFamily="34" charset="0"/>
              </a:rPr>
              <a:t>Σχήμα 2 :</a:t>
            </a:r>
            <a:r>
              <a:rPr lang="en-US" sz="1400" b="0" dirty="0">
                <a:solidFill>
                  <a:schemeClr val="tx1"/>
                </a:solidFill>
                <a:effectLst/>
                <a:latin typeface="Arial" panose="020B0604020202020204" pitchFamily="34" charset="0"/>
                <a:ea typeface="+mn-ea"/>
                <a:cs typeface="Arial" panose="020B0604020202020204" pitchFamily="34" charset="0"/>
              </a:rPr>
              <a:t> </a:t>
            </a:r>
            <a:r>
              <a:rPr lang="el-GR" sz="1400" b="0" dirty="0" smtClean="0">
                <a:solidFill>
                  <a:schemeClr val="tx1"/>
                </a:solidFill>
                <a:effectLst/>
                <a:latin typeface="Arial" panose="020B0604020202020204" pitchFamily="34" charset="0"/>
                <a:ea typeface="+mn-ea"/>
                <a:cs typeface="Arial" panose="020B0604020202020204" pitchFamily="34" charset="0"/>
              </a:rPr>
              <a:t>Σφαιρικό Μοντέλο </a:t>
            </a:r>
            <a:r>
              <a:rPr lang="en-US" sz="1400" b="0" dirty="0">
                <a:solidFill>
                  <a:schemeClr val="tx1"/>
                </a:solidFill>
                <a:effectLst/>
                <a:latin typeface="Arial" panose="020B0604020202020204" pitchFamily="34" charset="0"/>
                <a:ea typeface="+mn-ea"/>
                <a:cs typeface="Arial" panose="020B0604020202020204" pitchFamily="34" charset="0"/>
              </a:rPr>
              <a:t>Epstein</a:t>
            </a:r>
            <a:endParaRPr lang="el-GR" sz="1400" b="0" dirty="0">
              <a:solidFill>
                <a:schemeClr val="tx1"/>
              </a:solidFill>
              <a:effectLst/>
              <a:latin typeface="Arial" panose="020B0604020202020204" pitchFamily="34" charset="0"/>
              <a:ea typeface="+mn-ea"/>
              <a:cs typeface="Arial" panose="020B0604020202020204" pitchFamily="34" charset="0"/>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727280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511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5257800"/>
            <a:ext cx="7774632" cy="1143000"/>
          </a:xfrm>
        </p:spPr>
        <p:txBody>
          <a:bodyPr>
            <a:normAutofit/>
          </a:bodyPr>
          <a:lstStyle/>
          <a:p>
            <a:r>
              <a:rPr lang="el-GR" sz="3200" dirty="0" smtClean="0"/>
              <a:t>Τύποι </a:t>
            </a:r>
            <a:r>
              <a:rPr lang="el-GR" sz="3200" dirty="0" err="1" smtClean="0"/>
              <a:t>γονεϊκής</a:t>
            </a:r>
            <a:r>
              <a:rPr lang="el-GR" sz="3200" dirty="0" smtClean="0"/>
              <a:t> εμπλοκής (</a:t>
            </a:r>
            <a:r>
              <a:rPr lang="en-US" sz="3200" dirty="0" smtClean="0"/>
              <a:t>Epstein</a:t>
            </a:r>
            <a:r>
              <a:rPr lang="el-GR" sz="3200" dirty="0" smtClean="0"/>
              <a:t>, 1995)</a:t>
            </a:r>
            <a:endParaRPr lang="el-GR" sz="3200" dirty="0"/>
          </a:p>
        </p:txBody>
      </p:sp>
      <p:sp>
        <p:nvSpPr>
          <p:cNvPr id="3" name="Θέση περιεχομένου 2"/>
          <p:cNvSpPr>
            <a:spLocks noGrp="1"/>
          </p:cNvSpPr>
          <p:nvPr>
            <p:ph idx="1"/>
          </p:nvPr>
        </p:nvSpPr>
        <p:spPr>
          <a:xfrm>
            <a:off x="323528" y="620688"/>
            <a:ext cx="8820472" cy="4800600"/>
          </a:xfrm>
        </p:spPr>
        <p:txBody>
          <a:bodyPr>
            <a:normAutofit/>
          </a:bodyPr>
          <a:lstStyle/>
          <a:p>
            <a:pPr marL="0" indent="0">
              <a:buNone/>
            </a:pPr>
            <a:r>
              <a:rPr lang="el-GR" sz="2000" dirty="0" smtClean="0"/>
              <a:t>Η </a:t>
            </a:r>
            <a:r>
              <a:rPr lang="el-GR" sz="2000" dirty="0" smtClean="0">
                <a:solidFill>
                  <a:schemeClr val="tx1"/>
                </a:solidFill>
                <a:latin typeface="+mn-lt"/>
                <a:ea typeface="+mn-ea"/>
                <a:cs typeface="+mn-cs"/>
              </a:rPr>
              <a:t> </a:t>
            </a:r>
            <a:r>
              <a:rPr lang="el-GR" sz="2000" dirty="0" err="1">
                <a:solidFill>
                  <a:schemeClr val="tx1"/>
                </a:solidFill>
                <a:latin typeface="+mn-lt"/>
                <a:ea typeface="+mn-ea"/>
                <a:cs typeface="+mn-cs"/>
              </a:rPr>
              <a:t>Epstein</a:t>
            </a:r>
            <a:r>
              <a:rPr lang="el-GR" sz="2000" dirty="0">
                <a:solidFill>
                  <a:schemeClr val="tx1"/>
                </a:solidFill>
                <a:latin typeface="+mn-lt"/>
                <a:ea typeface="+mn-ea"/>
                <a:cs typeface="+mn-cs"/>
              </a:rPr>
              <a:t> (</a:t>
            </a:r>
            <a:r>
              <a:rPr lang="el-GR" sz="2000" dirty="0" smtClean="0">
                <a:solidFill>
                  <a:schemeClr val="tx1"/>
                </a:solidFill>
                <a:latin typeface="+mn-lt"/>
                <a:ea typeface="+mn-ea"/>
                <a:cs typeface="+mn-cs"/>
              </a:rPr>
              <a:t>1995) </a:t>
            </a:r>
            <a:r>
              <a:rPr lang="el-GR" sz="2000" dirty="0">
                <a:solidFill>
                  <a:schemeClr val="tx1"/>
                </a:solidFill>
                <a:latin typeface="+mn-lt"/>
                <a:ea typeface="+mn-ea"/>
                <a:cs typeface="+mn-cs"/>
              </a:rPr>
              <a:t>περιγράφει έξι διαφορετικούς τύπους </a:t>
            </a:r>
            <a:r>
              <a:rPr lang="el-GR" sz="2000" dirty="0" err="1">
                <a:solidFill>
                  <a:schemeClr val="tx1"/>
                </a:solidFill>
                <a:latin typeface="+mn-lt"/>
                <a:ea typeface="+mn-ea"/>
                <a:cs typeface="+mn-cs"/>
              </a:rPr>
              <a:t>γονεϊκής</a:t>
            </a:r>
            <a:r>
              <a:rPr lang="el-GR" sz="2000" dirty="0">
                <a:solidFill>
                  <a:schemeClr val="tx1"/>
                </a:solidFill>
                <a:latin typeface="+mn-lt"/>
                <a:ea typeface="+mn-ea"/>
                <a:cs typeface="+mn-cs"/>
              </a:rPr>
              <a:t> εμπλοκής: </a:t>
            </a:r>
            <a:endParaRPr lang="el-GR" sz="2000" dirty="0" smtClean="0">
              <a:solidFill>
                <a:schemeClr val="tx1"/>
              </a:solidFill>
              <a:latin typeface="+mn-lt"/>
              <a:ea typeface="+mn-ea"/>
              <a:cs typeface="+mn-cs"/>
            </a:endParaRPr>
          </a:p>
          <a:p>
            <a:r>
              <a:rPr lang="el-GR" sz="2000" dirty="0" smtClean="0">
                <a:solidFill>
                  <a:schemeClr val="tx1"/>
                </a:solidFill>
                <a:latin typeface="+mn-lt"/>
                <a:ea typeface="+mn-ea"/>
                <a:cs typeface="+mn-cs"/>
              </a:rPr>
              <a:t>α</a:t>
            </a:r>
            <a:r>
              <a:rPr lang="el-GR" sz="2000" dirty="0">
                <a:solidFill>
                  <a:schemeClr val="tx1"/>
                </a:solidFill>
                <a:latin typeface="+mn-lt"/>
                <a:ea typeface="+mn-ea"/>
                <a:cs typeface="+mn-cs"/>
              </a:rPr>
              <a:t>) δραστηριότητες των γονέων με στόχο τη </a:t>
            </a:r>
            <a:r>
              <a:rPr lang="el-GR" sz="2000" b="1" dirty="0">
                <a:solidFill>
                  <a:schemeClr val="tx1"/>
                </a:solidFill>
                <a:latin typeface="+mn-lt"/>
                <a:ea typeface="+mn-ea"/>
                <a:cs typeface="+mn-cs"/>
              </a:rPr>
              <a:t>δημιουργία θετικού κλίματος μάθησης στο σπίτι</a:t>
            </a:r>
            <a:r>
              <a:rPr lang="el-GR" sz="2000" dirty="0">
                <a:solidFill>
                  <a:schemeClr val="tx1"/>
                </a:solidFill>
                <a:latin typeface="+mn-lt"/>
                <a:ea typeface="+mn-ea"/>
                <a:cs typeface="+mn-cs"/>
              </a:rPr>
              <a:t>, </a:t>
            </a:r>
            <a:endParaRPr lang="el-GR" sz="2000" dirty="0" smtClean="0">
              <a:solidFill>
                <a:schemeClr val="tx1"/>
              </a:solidFill>
              <a:latin typeface="+mn-lt"/>
              <a:ea typeface="+mn-ea"/>
              <a:cs typeface="+mn-cs"/>
            </a:endParaRPr>
          </a:p>
          <a:p>
            <a:r>
              <a:rPr lang="el-GR" sz="2000" dirty="0" smtClean="0">
                <a:solidFill>
                  <a:schemeClr val="tx1"/>
                </a:solidFill>
                <a:latin typeface="+mn-lt"/>
                <a:ea typeface="+mn-ea"/>
                <a:cs typeface="+mn-cs"/>
              </a:rPr>
              <a:t>β</a:t>
            </a:r>
            <a:r>
              <a:rPr lang="el-GR" sz="2000" dirty="0">
                <a:solidFill>
                  <a:schemeClr val="tx1"/>
                </a:solidFill>
                <a:latin typeface="+mn-lt"/>
                <a:ea typeface="+mn-ea"/>
                <a:cs typeface="+mn-cs"/>
              </a:rPr>
              <a:t>) </a:t>
            </a:r>
            <a:r>
              <a:rPr lang="el-GR" sz="2000" b="1" dirty="0">
                <a:solidFill>
                  <a:schemeClr val="tx1"/>
                </a:solidFill>
                <a:latin typeface="+mn-lt"/>
                <a:ea typeface="+mn-ea"/>
                <a:cs typeface="+mn-cs"/>
              </a:rPr>
              <a:t>επικοινωνία</a:t>
            </a:r>
            <a:r>
              <a:rPr lang="el-GR" sz="2000" dirty="0">
                <a:solidFill>
                  <a:schemeClr val="tx1"/>
                </a:solidFill>
                <a:latin typeface="+mn-lt"/>
                <a:ea typeface="+mn-ea"/>
                <a:cs typeface="+mn-cs"/>
              </a:rPr>
              <a:t> γονέων-εκπαιδευτικών για το </a:t>
            </a:r>
            <a:r>
              <a:rPr lang="el-GR" sz="2000" b="1" dirty="0">
                <a:solidFill>
                  <a:schemeClr val="tx1"/>
                </a:solidFill>
                <a:latin typeface="+mn-lt"/>
                <a:ea typeface="+mn-ea"/>
                <a:cs typeface="+mn-cs"/>
              </a:rPr>
              <a:t>σχολικό πρόγραμμα </a:t>
            </a:r>
            <a:r>
              <a:rPr lang="el-GR" sz="2000" dirty="0">
                <a:solidFill>
                  <a:schemeClr val="tx1"/>
                </a:solidFill>
                <a:latin typeface="+mn-lt"/>
                <a:ea typeface="+mn-ea"/>
                <a:cs typeface="+mn-cs"/>
              </a:rPr>
              <a:t>και την </a:t>
            </a:r>
            <a:r>
              <a:rPr lang="el-GR" sz="2000" b="1" dirty="0">
                <a:solidFill>
                  <a:schemeClr val="tx1"/>
                </a:solidFill>
                <a:latin typeface="+mn-lt"/>
                <a:ea typeface="+mn-ea"/>
                <a:cs typeface="+mn-cs"/>
              </a:rPr>
              <a:t>πρόοδο των παιδιών, </a:t>
            </a:r>
            <a:endParaRPr lang="el-GR" sz="2000" b="1" dirty="0" smtClean="0">
              <a:solidFill>
                <a:schemeClr val="tx1"/>
              </a:solidFill>
              <a:latin typeface="+mn-lt"/>
              <a:ea typeface="+mn-ea"/>
              <a:cs typeface="+mn-cs"/>
            </a:endParaRPr>
          </a:p>
          <a:p>
            <a:r>
              <a:rPr lang="el-GR" sz="2000" dirty="0" smtClean="0">
                <a:solidFill>
                  <a:schemeClr val="tx1"/>
                </a:solidFill>
                <a:latin typeface="+mn-lt"/>
                <a:ea typeface="+mn-ea"/>
                <a:cs typeface="+mn-cs"/>
              </a:rPr>
              <a:t>γ</a:t>
            </a:r>
            <a:r>
              <a:rPr lang="el-GR" sz="2000" dirty="0">
                <a:solidFill>
                  <a:schemeClr val="tx1"/>
                </a:solidFill>
                <a:latin typeface="+mn-lt"/>
                <a:ea typeface="+mn-ea"/>
                <a:cs typeface="+mn-cs"/>
              </a:rPr>
              <a:t>) </a:t>
            </a:r>
            <a:r>
              <a:rPr lang="el-GR" sz="2000" b="1" dirty="0">
                <a:solidFill>
                  <a:schemeClr val="tx1"/>
                </a:solidFill>
                <a:latin typeface="+mn-lt"/>
                <a:ea typeface="+mn-ea"/>
                <a:cs typeface="+mn-cs"/>
              </a:rPr>
              <a:t>συμμετοχή </a:t>
            </a:r>
            <a:r>
              <a:rPr lang="el-GR" sz="2000" dirty="0">
                <a:solidFill>
                  <a:schemeClr val="tx1"/>
                </a:solidFill>
                <a:latin typeface="+mn-lt"/>
                <a:ea typeface="+mn-ea"/>
                <a:cs typeface="+mn-cs"/>
              </a:rPr>
              <a:t>των γονέων στις </a:t>
            </a:r>
            <a:r>
              <a:rPr lang="el-GR" sz="2000" b="1" dirty="0">
                <a:solidFill>
                  <a:schemeClr val="tx1"/>
                </a:solidFill>
                <a:latin typeface="+mn-lt"/>
                <a:ea typeface="+mn-ea"/>
                <a:cs typeface="+mn-cs"/>
              </a:rPr>
              <a:t>σχολικές δραστηριότητες </a:t>
            </a:r>
            <a:r>
              <a:rPr lang="el-GR" sz="2000" dirty="0">
                <a:solidFill>
                  <a:schemeClr val="tx1"/>
                </a:solidFill>
                <a:latin typeface="+mn-lt"/>
                <a:ea typeface="+mn-ea"/>
                <a:cs typeface="+mn-cs"/>
              </a:rPr>
              <a:t>και </a:t>
            </a:r>
            <a:r>
              <a:rPr lang="el-GR" sz="2000" b="1" dirty="0">
                <a:solidFill>
                  <a:schemeClr val="tx1"/>
                </a:solidFill>
                <a:latin typeface="+mn-lt"/>
                <a:ea typeface="+mn-ea"/>
                <a:cs typeface="+mn-cs"/>
              </a:rPr>
              <a:t>εθελοντική προσφορά</a:t>
            </a:r>
            <a:r>
              <a:rPr lang="el-GR" sz="2000" dirty="0">
                <a:solidFill>
                  <a:schemeClr val="tx1"/>
                </a:solidFill>
                <a:latin typeface="+mn-lt"/>
                <a:ea typeface="+mn-ea"/>
                <a:cs typeface="+mn-cs"/>
              </a:rPr>
              <a:t> προς το σχολείο, </a:t>
            </a:r>
            <a:endParaRPr lang="el-GR" sz="2000" dirty="0" smtClean="0">
              <a:solidFill>
                <a:schemeClr val="tx1"/>
              </a:solidFill>
              <a:latin typeface="+mn-lt"/>
              <a:ea typeface="+mn-ea"/>
              <a:cs typeface="+mn-cs"/>
            </a:endParaRPr>
          </a:p>
          <a:p>
            <a:r>
              <a:rPr lang="el-GR" sz="2000" dirty="0" smtClean="0">
                <a:solidFill>
                  <a:schemeClr val="tx1"/>
                </a:solidFill>
                <a:latin typeface="+mn-lt"/>
                <a:ea typeface="+mn-ea"/>
                <a:cs typeface="+mn-cs"/>
              </a:rPr>
              <a:t>δ</a:t>
            </a:r>
            <a:r>
              <a:rPr lang="el-GR" sz="2000" dirty="0">
                <a:solidFill>
                  <a:schemeClr val="tx1"/>
                </a:solidFill>
                <a:latin typeface="+mn-lt"/>
                <a:ea typeface="+mn-ea"/>
                <a:cs typeface="+mn-cs"/>
              </a:rPr>
              <a:t>) </a:t>
            </a:r>
            <a:r>
              <a:rPr lang="el-GR" sz="2000" b="1" dirty="0">
                <a:solidFill>
                  <a:schemeClr val="tx1"/>
                </a:solidFill>
                <a:latin typeface="+mn-lt"/>
                <a:ea typeface="+mn-ea"/>
                <a:cs typeface="+mn-cs"/>
              </a:rPr>
              <a:t>εμπλοκή των γονέων στην προετοιμασία των παιδιών </a:t>
            </a:r>
            <a:r>
              <a:rPr lang="el-GR" sz="2000" dirty="0">
                <a:solidFill>
                  <a:schemeClr val="tx1"/>
                </a:solidFill>
                <a:latin typeface="+mn-lt"/>
                <a:ea typeface="+mn-ea"/>
                <a:cs typeface="+mn-cs"/>
              </a:rPr>
              <a:t>για το σχολείο και γενικότερα στη μάθηση στο σπίτι, </a:t>
            </a:r>
            <a:endParaRPr lang="el-GR" sz="2000" dirty="0" smtClean="0">
              <a:solidFill>
                <a:schemeClr val="tx1"/>
              </a:solidFill>
              <a:latin typeface="+mn-lt"/>
              <a:ea typeface="+mn-ea"/>
              <a:cs typeface="+mn-cs"/>
            </a:endParaRPr>
          </a:p>
          <a:p>
            <a:r>
              <a:rPr lang="el-GR" sz="2000" dirty="0" smtClean="0">
                <a:solidFill>
                  <a:schemeClr val="tx1"/>
                </a:solidFill>
                <a:latin typeface="+mn-lt"/>
                <a:ea typeface="+mn-ea"/>
                <a:cs typeface="+mn-cs"/>
              </a:rPr>
              <a:t>ε</a:t>
            </a:r>
            <a:r>
              <a:rPr lang="el-GR" sz="2000" dirty="0">
                <a:solidFill>
                  <a:schemeClr val="tx1"/>
                </a:solidFill>
                <a:latin typeface="+mn-lt"/>
                <a:ea typeface="+mn-ea"/>
                <a:cs typeface="+mn-cs"/>
              </a:rPr>
              <a:t>) εμπλοκή των γονέων </a:t>
            </a:r>
            <a:r>
              <a:rPr lang="el-GR" sz="2000" b="1" dirty="0">
                <a:solidFill>
                  <a:schemeClr val="tx1"/>
                </a:solidFill>
                <a:latin typeface="+mn-lt"/>
                <a:ea typeface="+mn-ea"/>
                <a:cs typeface="+mn-cs"/>
              </a:rPr>
              <a:t>στα συμβούλια λήψης αποφάσεων </a:t>
            </a:r>
            <a:r>
              <a:rPr lang="el-GR" sz="2000" dirty="0">
                <a:solidFill>
                  <a:schemeClr val="tx1"/>
                </a:solidFill>
                <a:latin typeface="+mn-lt"/>
                <a:ea typeface="+mn-ea"/>
                <a:cs typeface="+mn-cs"/>
              </a:rPr>
              <a:t>και στη διοίκηση του σχολείου και </a:t>
            </a:r>
            <a:endParaRPr lang="el-GR" sz="2000" dirty="0" smtClean="0">
              <a:solidFill>
                <a:schemeClr val="tx1"/>
              </a:solidFill>
              <a:latin typeface="+mn-lt"/>
              <a:ea typeface="+mn-ea"/>
              <a:cs typeface="+mn-cs"/>
            </a:endParaRPr>
          </a:p>
          <a:p>
            <a:r>
              <a:rPr lang="el-GR" sz="2000" dirty="0" smtClean="0">
                <a:solidFill>
                  <a:schemeClr val="tx1"/>
                </a:solidFill>
                <a:latin typeface="+mn-lt"/>
                <a:ea typeface="+mn-ea"/>
                <a:cs typeface="+mn-cs"/>
              </a:rPr>
              <a:t>στ</a:t>
            </a:r>
            <a:r>
              <a:rPr lang="el-GR" sz="2000" dirty="0">
                <a:solidFill>
                  <a:schemeClr val="tx1"/>
                </a:solidFill>
                <a:latin typeface="+mn-lt"/>
                <a:ea typeface="+mn-ea"/>
                <a:cs typeface="+mn-cs"/>
              </a:rPr>
              <a:t>) εμπλοκή των γονέων στην </a:t>
            </a:r>
            <a:r>
              <a:rPr lang="el-GR" sz="2000" b="1" dirty="0">
                <a:solidFill>
                  <a:schemeClr val="tx1"/>
                </a:solidFill>
                <a:latin typeface="+mn-lt"/>
                <a:ea typeface="+mn-ea"/>
                <a:cs typeface="+mn-cs"/>
              </a:rPr>
              <a:t>αναζήτηση πρόσβασης σε κοινωνικές υπηρεσίες </a:t>
            </a:r>
            <a:r>
              <a:rPr lang="el-GR" sz="2000" dirty="0">
                <a:solidFill>
                  <a:schemeClr val="tx1"/>
                </a:solidFill>
                <a:latin typeface="+mn-lt"/>
                <a:ea typeface="+mn-ea"/>
                <a:cs typeface="+mn-cs"/>
              </a:rPr>
              <a:t>με στόχο τη βελτίωση των ευκαιριών </a:t>
            </a:r>
            <a:r>
              <a:rPr lang="el-GR" sz="2000" dirty="0" smtClean="0">
                <a:solidFill>
                  <a:schemeClr val="tx1"/>
                </a:solidFill>
                <a:latin typeface="+mn-lt"/>
                <a:ea typeface="+mn-ea"/>
                <a:cs typeface="+mn-cs"/>
              </a:rPr>
              <a:t>μάθησης.</a:t>
            </a:r>
          </a:p>
        </p:txBody>
      </p:sp>
    </p:spTree>
    <p:extLst>
      <p:ext uri="{BB962C8B-B14F-4D97-AF65-F5344CB8AC3E}">
        <p14:creationId xmlns:p14="http://schemas.microsoft.com/office/powerpoint/2010/main" val="1765041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533400"/>
            <a:ext cx="8496944" cy="1143000"/>
          </a:xfrm>
        </p:spPr>
        <p:txBody>
          <a:bodyPr/>
          <a:lstStyle/>
          <a:p>
            <a:r>
              <a:rPr lang="el-GR" sz="3200" dirty="0" smtClean="0"/>
              <a:t>Μοντέλο των σχέσεων οικογένειας-σχολείου (</a:t>
            </a:r>
            <a:r>
              <a:rPr lang="el-GR" sz="3200" dirty="0" err="1" smtClean="0"/>
              <a:t>Ryan</a:t>
            </a:r>
            <a:r>
              <a:rPr lang="el-GR" sz="3200" dirty="0" smtClean="0"/>
              <a:t> &amp; </a:t>
            </a:r>
            <a:r>
              <a:rPr lang="el-GR" sz="3200" dirty="0" err="1" smtClean="0"/>
              <a:t>Adams</a:t>
            </a:r>
            <a:r>
              <a:rPr lang="el-GR" sz="3200" dirty="0" smtClean="0"/>
              <a:t>, 1995)</a:t>
            </a:r>
            <a:endParaRPr lang="el-GR" sz="3200" dirty="0"/>
          </a:p>
        </p:txBody>
      </p:sp>
      <p:sp>
        <p:nvSpPr>
          <p:cNvPr id="3" name="Θέση περιεχομένου 2"/>
          <p:cNvSpPr>
            <a:spLocks noGrp="1"/>
          </p:cNvSpPr>
          <p:nvPr>
            <p:ph idx="1"/>
          </p:nvPr>
        </p:nvSpPr>
        <p:spPr>
          <a:xfrm>
            <a:off x="467544" y="1916832"/>
            <a:ext cx="6336704" cy="4941168"/>
          </a:xfrm>
        </p:spPr>
        <p:txBody>
          <a:bodyPr>
            <a:normAutofit lnSpcReduction="10000"/>
          </a:bodyPr>
          <a:lstStyle/>
          <a:p>
            <a:pPr marL="0" indent="0">
              <a:buNone/>
            </a:pPr>
            <a:r>
              <a:rPr lang="el-GR" sz="2000" dirty="0" smtClean="0"/>
              <a:t>Το μοντέλο των </a:t>
            </a:r>
            <a:r>
              <a:rPr lang="el-GR" sz="2000" dirty="0" err="1" smtClean="0"/>
              <a:t>Ryan</a:t>
            </a:r>
            <a:r>
              <a:rPr lang="el-GR" sz="2000" dirty="0" smtClean="0"/>
              <a:t> και </a:t>
            </a:r>
            <a:r>
              <a:rPr lang="el-GR" sz="2000" dirty="0" err="1" smtClean="0"/>
              <a:t>Adams</a:t>
            </a:r>
            <a:r>
              <a:rPr lang="el-GR" sz="2000" dirty="0" smtClean="0"/>
              <a:t> (1995), με </a:t>
            </a:r>
            <a:r>
              <a:rPr lang="el-GR" sz="2000" b="1" dirty="0" err="1" smtClean="0"/>
              <a:t>συστημικό</a:t>
            </a:r>
            <a:r>
              <a:rPr lang="el-GR" sz="2000" b="1" dirty="0" smtClean="0"/>
              <a:t> προσανατολισμό </a:t>
            </a:r>
            <a:r>
              <a:rPr lang="el-GR" sz="2000" dirty="0" smtClean="0"/>
              <a:t>επίσης, εστιάζει:</a:t>
            </a:r>
          </a:p>
          <a:p>
            <a:r>
              <a:rPr lang="el-GR" sz="2000" b="1" dirty="0" smtClean="0"/>
              <a:t>παιδί-μαθητή </a:t>
            </a:r>
          </a:p>
          <a:p>
            <a:r>
              <a:rPr lang="el-GR" sz="2000" b="1" dirty="0" smtClean="0"/>
              <a:t>άμεσο οικογενειακό περιβάλλον, </a:t>
            </a:r>
          </a:p>
          <a:p>
            <a:r>
              <a:rPr lang="el-GR" sz="2000" b="1" dirty="0" smtClean="0"/>
              <a:t>διαπροσωπικές τους σχέσεις </a:t>
            </a:r>
            <a:r>
              <a:rPr lang="el-GR" sz="2000" dirty="0" smtClean="0"/>
              <a:t>και στην</a:t>
            </a:r>
            <a:r>
              <a:rPr lang="el-GR" sz="2000" b="1" dirty="0" smtClean="0"/>
              <a:t> επίδραση </a:t>
            </a:r>
            <a:r>
              <a:rPr lang="el-GR" sz="2000" dirty="0" smtClean="0"/>
              <a:t>που έχουν στην επιτυχία του παιδιού τόσο στο σχολικό όσο και στο κοινωνικό πλαίσιο στο οποίο αυτό δραστηριοποιείται. </a:t>
            </a:r>
          </a:p>
          <a:p>
            <a:r>
              <a:rPr lang="el-GR" sz="2000" dirty="0" smtClean="0"/>
              <a:t>Τα συστήματα των σχέσεων και οι παράμετροι ανάλογα με την εγγύτητα επίδρασης που έχουν στη συμπεριφορά και στην επίδοση του παιδιού στο σχολείο ιεραρχούνται σε </a:t>
            </a:r>
            <a:r>
              <a:rPr lang="el-GR" sz="2000" b="1" dirty="0" smtClean="0"/>
              <a:t>έξι επίπεδα</a:t>
            </a:r>
            <a:r>
              <a:rPr lang="el-GR" sz="2000" dirty="0" smtClean="0"/>
              <a:t>, με το παιδί να τοποθετείται στη βάση. </a:t>
            </a:r>
          </a:p>
          <a:p>
            <a:r>
              <a:rPr lang="el-GR" sz="2000" dirty="0" smtClean="0"/>
              <a:t>Κάθε επίπεδο περιλαμβάνει ένα συγκεκριμένο σύνολο από </a:t>
            </a:r>
            <a:r>
              <a:rPr lang="el-GR" sz="2000" b="1" dirty="0" smtClean="0"/>
              <a:t>μεταβλητές</a:t>
            </a:r>
            <a:r>
              <a:rPr lang="el-GR" sz="2000" dirty="0" smtClean="0"/>
              <a:t> και αντιπροσωπεύεται από έναν αριθμό που δηλώνει την απόσταση μεταξύ τους.</a:t>
            </a:r>
            <a:endParaRPr lang="el-GR"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3097" y="2299523"/>
            <a:ext cx="2339752"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450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0"/>
            <a:ext cx="8892480" cy="908720"/>
          </a:xfrm>
        </p:spPr>
        <p:txBody>
          <a:bodyPr>
            <a:normAutofit fontScale="90000"/>
          </a:bodyPr>
          <a:lstStyle/>
          <a:p>
            <a:r>
              <a:rPr lang="el-GR" sz="3200" dirty="0"/>
              <a:t>Μοντέλο </a:t>
            </a:r>
            <a:r>
              <a:rPr lang="el-GR" sz="3200" dirty="0" smtClean="0"/>
              <a:t>σχέσεων </a:t>
            </a:r>
            <a:r>
              <a:rPr lang="el-GR" sz="3200" dirty="0"/>
              <a:t>οικογένειας-σχολείου των </a:t>
            </a:r>
            <a:r>
              <a:rPr lang="el-GR" sz="3200" dirty="0" err="1"/>
              <a:t>Ryan</a:t>
            </a:r>
            <a:r>
              <a:rPr lang="el-GR" sz="3200" dirty="0"/>
              <a:t> και </a:t>
            </a:r>
            <a:r>
              <a:rPr lang="el-GR" sz="3200" dirty="0" err="1" smtClean="0"/>
              <a:t>Adams</a:t>
            </a:r>
            <a:r>
              <a:rPr lang="el-GR" sz="3200" dirty="0" smtClean="0"/>
              <a:t> (1)</a:t>
            </a:r>
            <a:endParaRPr lang="el-GR" sz="3200" dirty="0"/>
          </a:p>
        </p:txBody>
      </p:sp>
      <p:sp>
        <p:nvSpPr>
          <p:cNvPr id="3" name="Θέση περιεχομένου 2"/>
          <p:cNvSpPr>
            <a:spLocks noGrp="1"/>
          </p:cNvSpPr>
          <p:nvPr>
            <p:ph idx="1"/>
          </p:nvPr>
        </p:nvSpPr>
        <p:spPr>
          <a:xfrm>
            <a:off x="251520" y="836712"/>
            <a:ext cx="8927065" cy="6021288"/>
          </a:xfrm>
        </p:spPr>
        <p:txBody>
          <a:bodyPr>
            <a:noAutofit/>
          </a:bodyPr>
          <a:lstStyle/>
          <a:p>
            <a:r>
              <a:rPr lang="el-GR" sz="2000" b="1" u="sng" dirty="0">
                <a:solidFill>
                  <a:srgbClr val="002060"/>
                </a:solidFill>
              </a:rPr>
              <a:t>Μ</a:t>
            </a:r>
            <a:r>
              <a:rPr lang="el-GR" sz="2000" b="1" u="sng" dirty="0" smtClean="0">
                <a:solidFill>
                  <a:srgbClr val="002060"/>
                </a:solidFill>
              </a:rPr>
              <a:t>ηδενικό επίπεδο: </a:t>
            </a:r>
            <a:r>
              <a:rPr lang="el-GR" sz="2000" dirty="0" smtClean="0">
                <a:solidFill>
                  <a:schemeClr val="tx1"/>
                </a:solidFill>
              </a:rPr>
              <a:t>μεταβλητές όπως </a:t>
            </a:r>
            <a:r>
              <a:rPr lang="el-GR" sz="2000" b="1" dirty="0" smtClean="0">
                <a:solidFill>
                  <a:schemeClr val="tx1"/>
                </a:solidFill>
              </a:rPr>
              <a:t>επίδοση, συμπεριφορά </a:t>
            </a:r>
            <a:r>
              <a:rPr lang="el-GR" sz="2000" b="1" dirty="0">
                <a:solidFill>
                  <a:schemeClr val="tx1"/>
                </a:solidFill>
              </a:rPr>
              <a:t>του </a:t>
            </a:r>
            <a:r>
              <a:rPr lang="el-GR" sz="2000" b="1" dirty="0" smtClean="0">
                <a:solidFill>
                  <a:schemeClr val="tx1"/>
                </a:solidFill>
              </a:rPr>
              <a:t>παιδιού </a:t>
            </a:r>
            <a:r>
              <a:rPr lang="el-GR" sz="2000" dirty="0" smtClean="0">
                <a:solidFill>
                  <a:schemeClr val="tx1"/>
                </a:solidFill>
              </a:rPr>
              <a:t>(</a:t>
            </a:r>
            <a:r>
              <a:rPr lang="el-GR" sz="2000" dirty="0">
                <a:solidFill>
                  <a:schemeClr val="tx1"/>
                </a:solidFill>
              </a:rPr>
              <a:t>π.χ. </a:t>
            </a:r>
            <a:r>
              <a:rPr lang="el-GR" sz="2000" dirty="0" smtClean="0">
                <a:solidFill>
                  <a:schemeClr val="tx1"/>
                </a:solidFill>
              </a:rPr>
              <a:t>βαθμολογία,</a:t>
            </a:r>
            <a:r>
              <a:rPr lang="el-GR" sz="2000" dirty="0" smtClean="0"/>
              <a:t> </a:t>
            </a:r>
            <a:r>
              <a:rPr lang="el-GR" sz="2000" dirty="0" smtClean="0">
                <a:solidFill>
                  <a:schemeClr val="tx1"/>
                </a:solidFill>
              </a:rPr>
              <a:t>συμμετοχή</a:t>
            </a:r>
            <a:r>
              <a:rPr lang="el-GR" sz="2000" dirty="0">
                <a:solidFill>
                  <a:schemeClr val="tx1"/>
                </a:solidFill>
              </a:rPr>
              <a:t>). </a:t>
            </a:r>
            <a:endParaRPr lang="el-GR" sz="2000" dirty="0"/>
          </a:p>
          <a:p>
            <a:r>
              <a:rPr lang="el-GR" sz="2000" b="1" u="sng" dirty="0" smtClean="0">
                <a:solidFill>
                  <a:srgbClr val="002060"/>
                </a:solidFill>
              </a:rPr>
              <a:t>Πρώτο επίπεδο: </a:t>
            </a:r>
            <a:r>
              <a:rPr lang="el-GR" sz="2000" dirty="0" smtClean="0">
                <a:solidFill>
                  <a:schemeClr val="tx1"/>
                </a:solidFill>
              </a:rPr>
              <a:t>μεταβλητές από τα </a:t>
            </a:r>
            <a:r>
              <a:rPr lang="el-GR" sz="2000" b="1" dirty="0" smtClean="0">
                <a:solidFill>
                  <a:schemeClr val="tx1"/>
                </a:solidFill>
              </a:rPr>
              <a:t>χαρακτηριστικά </a:t>
            </a:r>
            <a:r>
              <a:rPr lang="el-GR" sz="2000" b="1" dirty="0">
                <a:solidFill>
                  <a:schemeClr val="tx1"/>
                </a:solidFill>
              </a:rPr>
              <a:t>της προσωπικότητας </a:t>
            </a:r>
            <a:r>
              <a:rPr lang="el-GR" sz="2000" dirty="0" smtClean="0">
                <a:solidFill>
                  <a:schemeClr val="tx1"/>
                </a:solidFill>
              </a:rPr>
              <a:t>(</a:t>
            </a:r>
            <a:r>
              <a:rPr lang="el-GR" sz="2000" dirty="0">
                <a:solidFill>
                  <a:schemeClr val="tx1"/>
                </a:solidFill>
              </a:rPr>
              <a:t>π.χ. ευφυΐα, αυτοεκτίμηση, συναισθηματική έκφραση). </a:t>
            </a:r>
            <a:endParaRPr lang="el-GR" sz="2000" dirty="0" smtClean="0">
              <a:solidFill>
                <a:schemeClr val="tx1"/>
              </a:solidFill>
            </a:endParaRPr>
          </a:p>
          <a:p>
            <a:r>
              <a:rPr lang="el-GR" sz="2000" b="1" u="sng" dirty="0" smtClean="0">
                <a:solidFill>
                  <a:srgbClr val="002060"/>
                </a:solidFill>
              </a:rPr>
              <a:t>Δεύτερο επίπεδο: </a:t>
            </a:r>
            <a:r>
              <a:rPr lang="el-GR" sz="2000" dirty="0" smtClean="0">
                <a:solidFill>
                  <a:schemeClr val="tx1"/>
                </a:solidFill>
              </a:rPr>
              <a:t>μεταβλητές </a:t>
            </a:r>
            <a:r>
              <a:rPr lang="el-GR" sz="2000" dirty="0">
                <a:solidFill>
                  <a:schemeClr val="tx1"/>
                </a:solidFill>
              </a:rPr>
              <a:t>που σχετίζονται με την εμπλοκή των γονέων στις </a:t>
            </a:r>
            <a:r>
              <a:rPr lang="el-GR" sz="2000" b="1" dirty="0">
                <a:solidFill>
                  <a:schemeClr val="tx1"/>
                </a:solidFill>
              </a:rPr>
              <a:t>σχολικές υποχρεώσεις </a:t>
            </a:r>
            <a:r>
              <a:rPr lang="el-GR" sz="2000" dirty="0">
                <a:solidFill>
                  <a:schemeClr val="tx1"/>
                </a:solidFill>
              </a:rPr>
              <a:t>του παιδιού (π.χ. βοήθεια στην κατ’ οίκον εργασία</a:t>
            </a:r>
            <a:r>
              <a:rPr lang="el-GR" sz="2000" dirty="0" smtClean="0">
                <a:solidFill>
                  <a:schemeClr val="tx1"/>
                </a:solidFill>
              </a:rPr>
              <a:t>).</a:t>
            </a:r>
          </a:p>
          <a:p>
            <a:pPr algn="just"/>
            <a:r>
              <a:rPr lang="el-GR" sz="2000" dirty="0" smtClean="0">
                <a:solidFill>
                  <a:schemeClr val="tx1"/>
                </a:solidFill>
              </a:rPr>
              <a:t> </a:t>
            </a:r>
            <a:r>
              <a:rPr lang="el-GR" sz="2000" b="1" u="sng" dirty="0" smtClean="0">
                <a:solidFill>
                  <a:srgbClr val="002060"/>
                </a:solidFill>
              </a:rPr>
              <a:t>Τρίτο επίπεδο: </a:t>
            </a:r>
            <a:r>
              <a:rPr lang="el-GR" sz="2000" dirty="0" smtClean="0">
                <a:solidFill>
                  <a:schemeClr val="tx1"/>
                </a:solidFill>
              </a:rPr>
              <a:t>αλληλεπίδραση </a:t>
            </a:r>
            <a:r>
              <a:rPr lang="el-GR" sz="2000" dirty="0">
                <a:solidFill>
                  <a:schemeClr val="tx1"/>
                </a:solidFill>
              </a:rPr>
              <a:t>γονέων και παιδιών σε </a:t>
            </a:r>
            <a:r>
              <a:rPr lang="el-GR" sz="2000" b="1" dirty="0">
                <a:solidFill>
                  <a:schemeClr val="tx1"/>
                </a:solidFill>
              </a:rPr>
              <a:t>εξωσχολικές δραστηριότητες. </a:t>
            </a:r>
            <a:endParaRPr lang="el-GR" sz="2000" b="1" dirty="0"/>
          </a:p>
          <a:p>
            <a:r>
              <a:rPr lang="el-GR" sz="2000" b="1" u="sng" dirty="0">
                <a:solidFill>
                  <a:srgbClr val="002060"/>
                </a:solidFill>
              </a:rPr>
              <a:t>Τέταρτο επίπεδο: </a:t>
            </a:r>
            <a:r>
              <a:rPr lang="el-GR" sz="2000" dirty="0"/>
              <a:t>μεταβλητές που αφορούν την αλληλεπίδραση στα μέλη του ευρύτερου οικογενειακού περιβάλλοντος όπως η </a:t>
            </a:r>
            <a:r>
              <a:rPr lang="el-GR" sz="2000" b="1" dirty="0"/>
              <a:t>επικοινωνία</a:t>
            </a:r>
            <a:r>
              <a:rPr lang="el-GR" sz="2000" dirty="0"/>
              <a:t>, η </a:t>
            </a:r>
            <a:r>
              <a:rPr lang="el-GR" sz="2000" b="1" dirty="0"/>
              <a:t>συνεργασία</a:t>
            </a:r>
            <a:r>
              <a:rPr lang="el-GR" sz="2000" dirty="0"/>
              <a:t>, η </a:t>
            </a:r>
            <a:r>
              <a:rPr lang="el-GR" sz="2000" b="1" dirty="0"/>
              <a:t>συνοχή</a:t>
            </a:r>
            <a:r>
              <a:rPr lang="el-GR" sz="2000" dirty="0"/>
              <a:t>, η </a:t>
            </a:r>
            <a:r>
              <a:rPr lang="el-GR" sz="2000" b="1" dirty="0"/>
              <a:t>έκφραση επιθετικότητας</a:t>
            </a:r>
            <a:r>
              <a:rPr lang="el-GR" sz="2000" dirty="0"/>
              <a:t>. </a:t>
            </a:r>
          </a:p>
          <a:p>
            <a:r>
              <a:rPr lang="el-GR" sz="2000" b="1" u="sng" dirty="0">
                <a:solidFill>
                  <a:srgbClr val="002060"/>
                </a:solidFill>
              </a:rPr>
              <a:t>Πέμπτο επίπεδο: </a:t>
            </a:r>
            <a:r>
              <a:rPr lang="el-GR" sz="2000" dirty="0"/>
              <a:t>αφορά πιο συγκεκριμένα χαρακτηριστικά της </a:t>
            </a:r>
            <a:r>
              <a:rPr lang="el-GR" sz="2000" b="1" dirty="0"/>
              <a:t>προσωπικότητας των γονέων</a:t>
            </a:r>
            <a:r>
              <a:rPr lang="el-GR" sz="2000" dirty="0"/>
              <a:t>, τις </a:t>
            </a:r>
            <a:r>
              <a:rPr lang="el-GR" sz="2000" b="1" dirty="0"/>
              <a:t>προσδοκίες</a:t>
            </a:r>
            <a:r>
              <a:rPr lang="el-GR" sz="2000" dirty="0"/>
              <a:t> για την επίδοση των παιδιών και τη </a:t>
            </a:r>
            <a:r>
              <a:rPr lang="el-GR" sz="2000" b="1" dirty="0"/>
              <a:t>στάση</a:t>
            </a:r>
            <a:r>
              <a:rPr lang="el-GR" sz="2000" dirty="0"/>
              <a:t> τους απέναντι στην εκπαίδευση</a:t>
            </a:r>
            <a:r>
              <a:rPr lang="el-GR" sz="2000" dirty="0" smtClean="0"/>
              <a:t>.</a:t>
            </a:r>
            <a:endParaRPr lang="el-GR" sz="2000" dirty="0"/>
          </a:p>
          <a:p>
            <a:r>
              <a:rPr lang="el-GR" sz="2000" b="1" u="sng" dirty="0">
                <a:solidFill>
                  <a:srgbClr val="002060"/>
                </a:solidFill>
              </a:rPr>
              <a:t>Έκτο επίπεδο: </a:t>
            </a:r>
            <a:r>
              <a:rPr lang="el-GR" sz="2000" dirty="0"/>
              <a:t>αφορά το εξωτερικό περιβάλλον της οικογένειας και ειδικότερα τις </a:t>
            </a:r>
            <a:r>
              <a:rPr lang="el-GR" sz="2000" b="1" dirty="0"/>
              <a:t>κοινωνικές</a:t>
            </a:r>
            <a:r>
              <a:rPr lang="el-GR" sz="2000" dirty="0"/>
              <a:t>, </a:t>
            </a:r>
            <a:r>
              <a:rPr lang="el-GR" sz="2000" b="1" dirty="0"/>
              <a:t>οικονομικές</a:t>
            </a:r>
            <a:r>
              <a:rPr lang="el-GR" sz="2000" dirty="0"/>
              <a:t> και </a:t>
            </a:r>
            <a:r>
              <a:rPr lang="el-GR" sz="2000" b="1" dirty="0"/>
              <a:t>πολιτισμικές συνθήκες </a:t>
            </a:r>
            <a:r>
              <a:rPr lang="el-GR" sz="2000" dirty="0"/>
              <a:t>που την πλαισιώνουν, όπως το μορφωτικό επίπεδο οικογένειας κ.ά.</a:t>
            </a:r>
          </a:p>
        </p:txBody>
      </p:sp>
    </p:spTree>
    <p:extLst>
      <p:ext uri="{BB962C8B-B14F-4D97-AF65-F5344CB8AC3E}">
        <p14:creationId xmlns:p14="http://schemas.microsoft.com/office/powerpoint/2010/main" val="911431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332656"/>
            <a:ext cx="8892480" cy="1008112"/>
          </a:xfrm>
        </p:spPr>
        <p:txBody>
          <a:bodyPr/>
          <a:lstStyle/>
          <a:p>
            <a:pPr lvl="1" algn="l" rtl="0">
              <a:spcBef>
                <a:spcPct val="0"/>
              </a:spcBef>
            </a:pPr>
            <a:r>
              <a:rPr lang="el-GR" sz="3200" b="1" kern="1200"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Μοντέλο της </a:t>
            </a:r>
            <a:r>
              <a:rPr lang="el-GR" sz="3200" b="1" kern="1200" dirty="0" err="1">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γονεϊκής</a:t>
            </a:r>
            <a:r>
              <a:rPr lang="el-GR" sz="3200" b="1" kern="1200"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εμπλοκής (</a:t>
            </a:r>
            <a:r>
              <a:rPr lang="el-GR" sz="3200" b="1" kern="1200" dirty="0" err="1"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Hoover</a:t>
            </a:r>
            <a:r>
              <a:rPr lang="el-GR" sz="32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 </a:t>
            </a:r>
            <a:r>
              <a:rPr lang="el-GR" sz="3200" b="1" kern="1200" dirty="0" err="1"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Dempsey</a:t>
            </a:r>
            <a:r>
              <a:rPr lang="el-GR" sz="32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a:t>
            </a:r>
            <a:r>
              <a:rPr lang="el-GR" sz="3200" b="1" kern="1200"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&amp;</a:t>
            </a:r>
            <a:r>
              <a:rPr lang="el-GR" sz="32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a:t>
            </a:r>
            <a:r>
              <a:rPr lang="el-GR" sz="3200" b="1" kern="1200" dirty="0" err="1"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Sandler</a:t>
            </a:r>
            <a:r>
              <a:rPr lang="el-GR" sz="32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1995</a:t>
            </a:r>
            <a:r>
              <a:rPr lang="el-GR" sz="3200" b="1" kern="1200"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a:t>
            </a:r>
          </a:p>
        </p:txBody>
      </p:sp>
      <p:sp>
        <p:nvSpPr>
          <p:cNvPr id="3" name="Θέση περιεχομένου 2"/>
          <p:cNvSpPr>
            <a:spLocks noGrp="1"/>
          </p:cNvSpPr>
          <p:nvPr>
            <p:ph idx="1"/>
          </p:nvPr>
        </p:nvSpPr>
        <p:spPr>
          <a:xfrm>
            <a:off x="323528" y="1556792"/>
            <a:ext cx="5904656" cy="5301208"/>
          </a:xfrm>
        </p:spPr>
        <p:txBody>
          <a:bodyPr>
            <a:normAutofit fontScale="92500" lnSpcReduction="20000"/>
          </a:bodyPr>
          <a:lstStyle/>
          <a:p>
            <a:pPr marL="0" indent="0">
              <a:buNone/>
            </a:pPr>
            <a:r>
              <a:rPr lang="el-GR" sz="2000" dirty="0" smtClean="0"/>
              <a:t>Το μοντέλο που προτείνεται επικεντρώνεται σε </a:t>
            </a:r>
            <a:r>
              <a:rPr lang="el-GR" sz="2000" b="1" dirty="0" smtClean="0"/>
              <a:t>ψυχολογικές παραμέτρους </a:t>
            </a:r>
            <a:r>
              <a:rPr lang="el-GR" sz="2000" dirty="0" smtClean="0"/>
              <a:t>που αφορούν:</a:t>
            </a:r>
          </a:p>
          <a:p>
            <a:pPr marL="0" indent="0">
              <a:buNone/>
            </a:pPr>
            <a:endParaRPr lang="el-GR" sz="2000" dirty="0" smtClean="0"/>
          </a:p>
          <a:p>
            <a:pPr marL="0" indent="0">
              <a:buNone/>
            </a:pPr>
            <a:r>
              <a:rPr lang="el-GR" sz="2000" b="1" i="1" dirty="0" smtClean="0">
                <a:solidFill>
                  <a:srgbClr val="002060"/>
                </a:solidFill>
              </a:rPr>
              <a:t>1</a:t>
            </a:r>
            <a:r>
              <a:rPr lang="el-GR" sz="2000" b="1" i="1" baseline="30000" dirty="0" smtClean="0">
                <a:solidFill>
                  <a:srgbClr val="002060"/>
                </a:solidFill>
              </a:rPr>
              <a:t>Ο</a:t>
            </a:r>
            <a:r>
              <a:rPr lang="el-GR" sz="2000" b="1" i="1" dirty="0" smtClean="0">
                <a:solidFill>
                  <a:srgbClr val="002060"/>
                </a:solidFill>
              </a:rPr>
              <a:t> </a:t>
            </a:r>
            <a:r>
              <a:rPr lang="el-GR" sz="2000" b="1" i="1" dirty="0">
                <a:solidFill>
                  <a:srgbClr val="002060"/>
                </a:solidFill>
              </a:rPr>
              <a:t>ε</a:t>
            </a:r>
            <a:r>
              <a:rPr lang="el-GR" sz="2000" b="1" i="1" dirty="0" smtClean="0">
                <a:solidFill>
                  <a:srgbClr val="002060"/>
                </a:solidFill>
              </a:rPr>
              <a:t>πίπεδο: </a:t>
            </a:r>
            <a:r>
              <a:rPr lang="el-GR" sz="2000" b="1" dirty="0" smtClean="0"/>
              <a:t>παράγοντες </a:t>
            </a:r>
            <a:r>
              <a:rPr lang="el-GR" sz="2000" dirty="0" smtClean="0"/>
              <a:t>που κινητοποιούν τους γονείς (προσωπικά κίνητρα – </a:t>
            </a:r>
            <a:r>
              <a:rPr lang="el-GR" sz="2000" dirty="0" err="1" smtClean="0"/>
              <a:t>γονεϊκός</a:t>
            </a:r>
            <a:r>
              <a:rPr lang="el-GR" sz="2000" dirty="0" smtClean="0"/>
              <a:t> ρόλος)</a:t>
            </a:r>
          </a:p>
          <a:p>
            <a:pPr marL="0" indent="0">
              <a:buNone/>
            </a:pPr>
            <a:endParaRPr lang="el-GR" sz="2000" dirty="0" smtClean="0"/>
          </a:p>
          <a:p>
            <a:pPr marL="0" indent="0">
              <a:buNone/>
            </a:pPr>
            <a:r>
              <a:rPr lang="el-GR" sz="2000" b="1" i="1" dirty="0" smtClean="0">
                <a:solidFill>
                  <a:srgbClr val="002060"/>
                </a:solidFill>
              </a:rPr>
              <a:t>2</a:t>
            </a:r>
            <a:r>
              <a:rPr lang="el-GR" sz="2000" b="1" i="1" baseline="30000" dirty="0" smtClean="0">
                <a:solidFill>
                  <a:srgbClr val="002060"/>
                </a:solidFill>
              </a:rPr>
              <a:t>ο</a:t>
            </a:r>
            <a:r>
              <a:rPr lang="el-GR" sz="2000" b="1" i="1" dirty="0" smtClean="0">
                <a:solidFill>
                  <a:srgbClr val="002060"/>
                </a:solidFill>
              </a:rPr>
              <a:t> επίπεδο: </a:t>
            </a:r>
            <a:r>
              <a:rPr lang="el-GR" sz="2000" b="1" dirty="0" smtClean="0"/>
              <a:t>αντιλήψεις των γονέων </a:t>
            </a:r>
            <a:r>
              <a:rPr lang="el-GR" sz="2000" dirty="0" smtClean="0"/>
              <a:t>για τους μηχανισμούς της </a:t>
            </a:r>
            <a:r>
              <a:rPr lang="el-GR" sz="2000" dirty="0" err="1" smtClean="0"/>
              <a:t>γονεϊκής</a:t>
            </a:r>
            <a:r>
              <a:rPr lang="el-GR" sz="2000" dirty="0" smtClean="0"/>
              <a:t> εμπλοκής (ενθάρρυνση, ενίσχυση γονείς-παιδί  </a:t>
            </a:r>
            <a:r>
              <a:rPr lang="el-GR" sz="2000" dirty="0" err="1" smtClean="0"/>
              <a:t>κ.λπ</a:t>
            </a:r>
            <a:r>
              <a:rPr lang="el-GR" sz="2000" dirty="0" smtClean="0"/>
              <a:t>)</a:t>
            </a:r>
          </a:p>
          <a:p>
            <a:pPr marL="0" indent="0">
              <a:buNone/>
            </a:pPr>
            <a:endParaRPr lang="el-GR" sz="2000" dirty="0" smtClean="0"/>
          </a:p>
          <a:p>
            <a:pPr marL="0" indent="0">
              <a:buNone/>
            </a:pPr>
            <a:r>
              <a:rPr lang="el-GR" sz="2000" b="1" i="1" dirty="0" smtClean="0">
                <a:solidFill>
                  <a:srgbClr val="002060"/>
                </a:solidFill>
              </a:rPr>
              <a:t>3</a:t>
            </a:r>
            <a:r>
              <a:rPr lang="el-GR" sz="2000" b="1" i="1" baseline="30000" dirty="0" smtClean="0">
                <a:solidFill>
                  <a:srgbClr val="002060"/>
                </a:solidFill>
              </a:rPr>
              <a:t>ο</a:t>
            </a:r>
            <a:r>
              <a:rPr lang="el-GR" sz="2000" b="1" i="1" dirty="0" smtClean="0">
                <a:solidFill>
                  <a:srgbClr val="002060"/>
                </a:solidFill>
              </a:rPr>
              <a:t> επίπεδο: </a:t>
            </a:r>
            <a:r>
              <a:rPr lang="el-GR" sz="2000" b="1" dirty="0" smtClean="0"/>
              <a:t>αντιλήψεις </a:t>
            </a:r>
            <a:r>
              <a:rPr lang="el-GR" sz="2000" dirty="0" smtClean="0"/>
              <a:t>για τους μηχανισμούς </a:t>
            </a:r>
            <a:r>
              <a:rPr lang="el-GR" sz="2000" b="1" dirty="0" err="1" smtClean="0"/>
              <a:t>γονεϊκής</a:t>
            </a:r>
            <a:r>
              <a:rPr lang="el-GR" sz="2000" b="1" dirty="0" smtClean="0"/>
              <a:t> εμπλοκής </a:t>
            </a:r>
            <a:r>
              <a:rPr lang="el-GR" sz="2000" dirty="0" smtClean="0"/>
              <a:t>(γονείς  - σχολείο)</a:t>
            </a:r>
          </a:p>
          <a:p>
            <a:pPr marL="0" indent="0">
              <a:buNone/>
            </a:pPr>
            <a:endParaRPr lang="el-GR" sz="2000" dirty="0" smtClean="0"/>
          </a:p>
          <a:p>
            <a:pPr marL="0" indent="0">
              <a:buNone/>
            </a:pPr>
            <a:r>
              <a:rPr lang="el-GR" sz="2000" b="1" i="1" dirty="0" smtClean="0">
                <a:solidFill>
                  <a:srgbClr val="002060"/>
                </a:solidFill>
              </a:rPr>
              <a:t>4</a:t>
            </a:r>
            <a:r>
              <a:rPr lang="el-GR" sz="2000" b="1" i="1" baseline="30000" dirty="0" smtClean="0">
                <a:solidFill>
                  <a:srgbClr val="002060"/>
                </a:solidFill>
              </a:rPr>
              <a:t>ο</a:t>
            </a:r>
            <a:r>
              <a:rPr lang="el-GR" sz="2000" b="1" i="1" dirty="0" smtClean="0">
                <a:solidFill>
                  <a:srgbClr val="002060"/>
                </a:solidFill>
              </a:rPr>
              <a:t> επίπεδο: </a:t>
            </a:r>
            <a:r>
              <a:rPr lang="el-GR" sz="2000" b="1" dirty="0" smtClean="0"/>
              <a:t>αντιλήψεις των παιδιών, </a:t>
            </a:r>
            <a:r>
              <a:rPr lang="el-GR" sz="2000" dirty="0" smtClean="0"/>
              <a:t>οι ιδιότητες των μαθητών που οδηγούν σε καλύτερες επιδόσεις</a:t>
            </a:r>
          </a:p>
          <a:p>
            <a:pPr marL="0" indent="0">
              <a:buNone/>
            </a:pPr>
            <a:endParaRPr lang="el-GR" sz="2000" dirty="0" smtClean="0"/>
          </a:p>
          <a:p>
            <a:pPr marL="0" indent="0">
              <a:buNone/>
            </a:pPr>
            <a:r>
              <a:rPr lang="el-GR" sz="2000" b="1" i="1" dirty="0" smtClean="0">
                <a:solidFill>
                  <a:srgbClr val="002060"/>
                </a:solidFill>
              </a:rPr>
              <a:t>5</a:t>
            </a:r>
            <a:r>
              <a:rPr lang="el-GR" sz="2000" b="1" i="1" baseline="30000" dirty="0" smtClean="0">
                <a:solidFill>
                  <a:srgbClr val="002060"/>
                </a:solidFill>
              </a:rPr>
              <a:t>ο</a:t>
            </a:r>
            <a:r>
              <a:rPr lang="el-GR" sz="2000" b="1" i="1" dirty="0" smtClean="0">
                <a:solidFill>
                  <a:srgbClr val="002060"/>
                </a:solidFill>
              </a:rPr>
              <a:t> επίπεδο: </a:t>
            </a:r>
            <a:r>
              <a:rPr lang="el-GR" sz="2000" dirty="0" smtClean="0"/>
              <a:t>περιλαμβάνονται οι </a:t>
            </a:r>
            <a:r>
              <a:rPr lang="el-GR" sz="2000" b="1" dirty="0" smtClean="0"/>
              <a:t>επιδόσεις </a:t>
            </a:r>
            <a:r>
              <a:rPr lang="el-GR" sz="2000" dirty="0" smtClean="0"/>
              <a:t>των μαθητών στα διάφορα γνωστικά αντικείμενα</a:t>
            </a:r>
            <a:r>
              <a:rPr lang="el-GR" sz="2000" dirty="0"/>
              <a:t> </a:t>
            </a:r>
            <a:r>
              <a:rPr lang="el-GR" sz="2000" dirty="0" smtClean="0"/>
              <a:t>(</a:t>
            </a:r>
            <a:r>
              <a:rPr lang="el-GR" sz="2000" dirty="0" err="1" smtClean="0"/>
              <a:t>Μυλωνάκου</a:t>
            </a:r>
            <a:r>
              <a:rPr lang="el-GR" sz="2000" dirty="0" smtClean="0"/>
              <a:t>- Κεκέ 2009: 294).</a:t>
            </a:r>
          </a:p>
          <a:p>
            <a:pPr marL="0" indent="0">
              <a:buNone/>
            </a:pPr>
            <a:endParaRPr lang="el-GR" sz="16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342554"/>
            <a:ext cx="2843808" cy="2526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244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892480" cy="1008112"/>
          </a:xfrm>
        </p:spPr>
        <p:txBody>
          <a:bodyPr/>
          <a:lstStyle/>
          <a:p>
            <a:pPr lvl="1" algn="just"/>
            <a:r>
              <a:rPr lang="el-GR" sz="2900" b="1" kern="1200"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Μοντέλο της συνεκπαίδευσης  </a:t>
            </a:r>
            <a:r>
              <a:rPr lang="el-GR" sz="29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a:t>
            </a:r>
            <a:r>
              <a:rPr lang="el-GR" sz="2900" b="1" kern="1200" dirty="0" err="1"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Μυλωνάκου</a:t>
            </a:r>
            <a:r>
              <a:rPr lang="el-GR" sz="29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&amp; </a:t>
            </a:r>
            <a:r>
              <a:rPr lang="el-GR" sz="2900" b="1" kern="1200" dirty="0" err="1"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Μυλωνάκου</a:t>
            </a:r>
            <a:r>
              <a:rPr lang="el-GR" sz="2900" b="1" kern="1200"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 Κεκέ , 2009) </a:t>
            </a:r>
            <a:endParaRPr lang="el-GR" dirty="0"/>
          </a:p>
        </p:txBody>
      </p:sp>
      <p:sp>
        <p:nvSpPr>
          <p:cNvPr id="3" name="Θέση περιεχομένου 2"/>
          <p:cNvSpPr>
            <a:spLocks noGrp="1"/>
          </p:cNvSpPr>
          <p:nvPr>
            <p:ph idx="1"/>
          </p:nvPr>
        </p:nvSpPr>
        <p:spPr>
          <a:xfrm>
            <a:off x="323528" y="1484784"/>
            <a:ext cx="8712968" cy="5373216"/>
          </a:xfrm>
        </p:spPr>
        <p:txBody>
          <a:bodyPr>
            <a:normAutofit/>
          </a:bodyPr>
          <a:lstStyle/>
          <a:p>
            <a:r>
              <a:rPr lang="el-GR" sz="2000" dirty="0" smtClean="0">
                <a:solidFill>
                  <a:schemeClr val="tx1"/>
                </a:solidFill>
                <a:latin typeface="+mn-lt"/>
                <a:ea typeface="+mn-ea"/>
                <a:cs typeface="+mn-cs"/>
              </a:rPr>
              <a:t> </a:t>
            </a:r>
            <a:r>
              <a:rPr lang="el-GR" sz="2000" b="1" dirty="0" smtClean="0"/>
              <a:t>Σ</a:t>
            </a:r>
            <a:r>
              <a:rPr lang="el-GR" sz="2000" b="1" dirty="0" smtClean="0">
                <a:solidFill>
                  <a:schemeClr val="tx1"/>
                </a:solidFill>
              </a:rPr>
              <a:t>υνεκπαίδευση</a:t>
            </a:r>
            <a:r>
              <a:rPr lang="el-GR" sz="2000" dirty="0" smtClean="0">
                <a:solidFill>
                  <a:schemeClr val="tx1"/>
                </a:solidFill>
                <a:latin typeface="+mn-lt"/>
                <a:ea typeface="+mn-ea"/>
                <a:cs typeface="+mn-cs"/>
              </a:rPr>
              <a:t> </a:t>
            </a:r>
            <a:r>
              <a:rPr lang="el-GR" sz="2000" dirty="0">
                <a:solidFill>
                  <a:schemeClr val="tx1"/>
                </a:solidFill>
                <a:latin typeface="+mn-lt"/>
                <a:ea typeface="+mn-ea"/>
                <a:cs typeface="+mn-cs"/>
              </a:rPr>
              <a:t>ορίζεται η </a:t>
            </a:r>
            <a:r>
              <a:rPr lang="el-GR" sz="2000" b="1" dirty="0">
                <a:solidFill>
                  <a:schemeClr val="tx1"/>
                </a:solidFill>
                <a:latin typeface="+mn-lt"/>
                <a:ea typeface="+mn-ea"/>
                <a:cs typeface="+mn-cs"/>
              </a:rPr>
              <a:t>απόκτηση κοινής εκπαιδευτικής εμπειρίας </a:t>
            </a:r>
            <a:r>
              <a:rPr lang="el-GR" sz="2000" dirty="0">
                <a:solidFill>
                  <a:schemeClr val="tx1"/>
                </a:solidFill>
                <a:latin typeface="+mn-lt"/>
                <a:ea typeface="+mn-ea"/>
                <a:cs typeface="+mn-cs"/>
              </a:rPr>
              <a:t>ταυτόχρονα και σε συνεργασία από άτομα διαφορετικής ηλικίας, γνωστικής υποδομής, εμπειριών, ενδιαφερόντων και κοινωνικού- πολιτισμικού επιπέδου (</a:t>
            </a:r>
            <a:r>
              <a:rPr lang="el-GR" sz="2000" dirty="0" err="1">
                <a:solidFill>
                  <a:schemeClr val="tx1"/>
                </a:solidFill>
                <a:latin typeface="+mn-lt"/>
                <a:ea typeface="+mn-ea"/>
                <a:cs typeface="+mn-cs"/>
              </a:rPr>
              <a:t>Μυλωνάκου</a:t>
            </a:r>
            <a:r>
              <a:rPr lang="el-GR" sz="2000" dirty="0">
                <a:solidFill>
                  <a:schemeClr val="tx1"/>
                </a:solidFill>
                <a:latin typeface="+mn-lt"/>
                <a:ea typeface="+mn-ea"/>
                <a:cs typeface="+mn-cs"/>
              </a:rPr>
              <a:t>-Κεκέ 2009: 488- 490).</a:t>
            </a:r>
          </a:p>
          <a:p>
            <a:r>
              <a:rPr lang="el-GR" sz="2000" dirty="0" smtClean="0">
                <a:solidFill>
                  <a:schemeClr val="tx1"/>
                </a:solidFill>
                <a:latin typeface="+mn-lt"/>
                <a:ea typeface="+mn-ea"/>
                <a:cs typeface="+mn-cs"/>
              </a:rPr>
              <a:t>Οι </a:t>
            </a:r>
            <a:r>
              <a:rPr lang="el-GR" sz="2000" b="1" dirty="0" err="1" smtClean="0">
                <a:solidFill>
                  <a:schemeClr val="tx1"/>
                </a:solidFill>
                <a:latin typeface="+mn-lt"/>
                <a:ea typeface="+mn-ea"/>
                <a:cs typeface="+mn-cs"/>
              </a:rPr>
              <a:t>συνεκπαιδευτικές</a:t>
            </a:r>
            <a:r>
              <a:rPr lang="el-GR" sz="2000" b="1" dirty="0" smtClean="0">
                <a:solidFill>
                  <a:schemeClr val="tx1"/>
                </a:solidFill>
                <a:latin typeface="+mn-lt"/>
                <a:ea typeface="+mn-ea"/>
                <a:cs typeface="+mn-cs"/>
              </a:rPr>
              <a:t> </a:t>
            </a:r>
            <a:r>
              <a:rPr lang="el-GR" sz="2000" b="1" dirty="0">
                <a:solidFill>
                  <a:schemeClr val="tx1"/>
                </a:solidFill>
                <a:latin typeface="+mn-lt"/>
                <a:ea typeface="+mn-ea"/>
                <a:cs typeface="+mn-cs"/>
              </a:rPr>
              <a:t>δράσεις αποτελούν αναγκαιότητα</a:t>
            </a:r>
            <a:r>
              <a:rPr lang="el-GR" sz="2000" dirty="0">
                <a:solidFill>
                  <a:schemeClr val="tx1"/>
                </a:solidFill>
                <a:latin typeface="+mn-lt"/>
                <a:ea typeface="+mn-ea"/>
                <a:cs typeface="+mn-cs"/>
              </a:rPr>
              <a:t>, καθώς αναγνωρίζουν τη συνεργασία σχολείου-οικογένειας ως ένα πολύ σημαντικό ζήτημα για το οποίο απαιτείται να αναλάβουν πρωτοβουλίες </a:t>
            </a:r>
            <a:r>
              <a:rPr lang="el-GR" sz="2000" dirty="0" smtClean="0">
                <a:solidFill>
                  <a:schemeClr val="tx1"/>
                </a:solidFill>
                <a:latin typeface="+mn-lt"/>
                <a:ea typeface="+mn-ea"/>
                <a:cs typeface="+mn-cs"/>
              </a:rPr>
              <a:t>οι άμεσα </a:t>
            </a:r>
            <a:r>
              <a:rPr lang="el-GR" sz="2000" dirty="0">
                <a:solidFill>
                  <a:schemeClr val="tx1"/>
                </a:solidFill>
                <a:latin typeface="+mn-lt"/>
                <a:ea typeface="+mn-ea"/>
                <a:cs typeface="+mn-cs"/>
              </a:rPr>
              <a:t>εμπλεκόμενοι, </a:t>
            </a:r>
            <a:r>
              <a:rPr lang="el-GR" sz="2000" b="1" dirty="0">
                <a:solidFill>
                  <a:schemeClr val="tx1"/>
                </a:solidFill>
                <a:latin typeface="+mn-lt"/>
                <a:ea typeface="+mn-ea"/>
                <a:cs typeface="+mn-cs"/>
              </a:rPr>
              <a:t>δηλαδή οι μαθητές, οι γονείς και οι εκπαιδευτικοί </a:t>
            </a:r>
            <a:r>
              <a:rPr lang="el-GR" sz="2000" dirty="0">
                <a:solidFill>
                  <a:schemeClr val="tx1"/>
                </a:solidFill>
                <a:latin typeface="+mn-lt"/>
                <a:ea typeface="+mn-ea"/>
                <a:cs typeface="+mn-cs"/>
              </a:rPr>
              <a:t>(</a:t>
            </a:r>
            <a:r>
              <a:rPr lang="el-GR" sz="2000" dirty="0" err="1">
                <a:solidFill>
                  <a:schemeClr val="tx1"/>
                </a:solidFill>
                <a:latin typeface="+mn-lt"/>
                <a:ea typeface="+mn-ea"/>
                <a:cs typeface="+mn-cs"/>
              </a:rPr>
              <a:t>Μυλωνάκου</a:t>
            </a:r>
            <a:r>
              <a:rPr lang="el-GR" sz="2000" dirty="0">
                <a:solidFill>
                  <a:schemeClr val="tx1"/>
                </a:solidFill>
                <a:latin typeface="+mn-lt"/>
                <a:ea typeface="+mn-ea"/>
                <a:cs typeface="+mn-cs"/>
              </a:rPr>
              <a:t>- Κεκέ 2009: 488- 490).</a:t>
            </a:r>
          </a:p>
          <a:p>
            <a:r>
              <a:rPr lang="el-GR" sz="2000" dirty="0">
                <a:solidFill>
                  <a:schemeClr val="tx1"/>
                </a:solidFill>
                <a:latin typeface="+mn-lt"/>
                <a:ea typeface="+mn-ea"/>
                <a:cs typeface="+mn-cs"/>
              </a:rPr>
              <a:t>Συνεπώς, η οργάνωση </a:t>
            </a:r>
            <a:r>
              <a:rPr lang="el-GR" sz="2000" b="1" dirty="0" err="1">
                <a:solidFill>
                  <a:schemeClr val="tx1"/>
                </a:solidFill>
                <a:latin typeface="+mn-lt"/>
                <a:ea typeface="+mn-ea"/>
                <a:cs typeface="+mn-cs"/>
              </a:rPr>
              <a:t>συνεκπαιδευτικών</a:t>
            </a:r>
            <a:r>
              <a:rPr lang="el-GR" sz="2000" b="1" dirty="0">
                <a:solidFill>
                  <a:schemeClr val="tx1"/>
                </a:solidFill>
                <a:latin typeface="+mn-lt"/>
                <a:ea typeface="+mn-ea"/>
                <a:cs typeface="+mn-cs"/>
              </a:rPr>
              <a:t> δράσεων γύρω από μια θεματική ενότητα</a:t>
            </a:r>
            <a:r>
              <a:rPr lang="el-GR" sz="2000" dirty="0">
                <a:solidFill>
                  <a:schemeClr val="tx1"/>
                </a:solidFill>
                <a:latin typeface="+mn-lt"/>
                <a:ea typeface="+mn-ea"/>
                <a:cs typeface="+mn-cs"/>
              </a:rPr>
              <a:t> που ανταποκρίνεται στις ανάγκες και στα ενδιαφέροντα των συμμετεχόντων μπορεί να οδηγήσει στην </a:t>
            </a:r>
            <a:r>
              <a:rPr lang="el-GR" sz="2000" b="1" dirty="0">
                <a:solidFill>
                  <a:schemeClr val="tx1"/>
                </a:solidFill>
                <a:latin typeface="+mn-lt"/>
                <a:ea typeface="+mn-ea"/>
                <a:cs typeface="+mn-cs"/>
              </a:rPr>
              <a:t>αλλαγή των στάσεων </a:t>
            </a:r>
            <a:r>
              <a:rPr lang="el-GR" sz="2000" dirty="0">
                <a:solidFill>
                  <a:schemeClr val="tx1"/>
                </a:solidFill>
                <a:latin typeface="+mn-lt"/>
                <a:ea typeface="+mn-ea"/>
                <a:cs typeface="+mn-cs"/>
              </a:rPr>
              <a:t>και </a:t>
            </a:r>
            <a:r>
              <a:rPr lang="el-GR" sz="2000" b="1" dirty="0">
                <a:solidFill>
                  <a:schemeClr val="tx1"/>
                </a:solidFill>
                <a:latin typeface="+mn-lt"/>
                <a:ea typeface="+mn-ea"/>
                <a:cs typeface="+mn-cs"/>
              </a:rPr>
              <a:t>συμπεριφορών τους</a:t>
            </a:r>
            <a:r>
              <a:rPr lang="el-GR" sz="2000" dirty="0">
                <a:solidFill>
                  <a:schemeClr val="tx1"/>
                </a:solidFill>
                <a:latin typeface="+mn-lt"/>
                <a:ea typeface="+mn-ea"/>
                <a:cs typeface="+mn-cs"/>
              </a:rPr>
              <a:t>, ώστε να μετακινηθούν από την </a:t>
            </a:r>
            <a:r>
              <a:rPr lang="el-GR" sz="2000" i="1" u="sng" dirty="0">
                <a:solidFill>
                  <a:schemeClr val="tx1"/>
                </a:solidFill>
              </a:rPr>
              <a:t>αμέτοχη κατάσταση προς μια ενεργό συμμετοχή που οργανώνει και αναπτύσσει τη </a:t>
            </a:r>
            <a:r>
              <a:rPr lang="el-GR" sz="2000" i="1" u="sng" dirty="0" smtClean="0">
                <a:solidFill>
                  <a:schemeClr val="tx1"/>
                </a:solidFill>
              </a:rPr>
              <a:t>γνώση.</a:t>
            </a:r>
            <a:endParaRPr lang="el-GR" i="1" u="sng" dirty="0"/>
          </a:p>
        </p:txBody>
      </p:sp>
    </p:spTree>
    <p:extLst>
      <p:ext uri="{BB962C8B-B14F-4D97-AF65-F5344CB8AC3E}">
        <p14:creationId xmlns:p14="http://schemas.microsoft.com/office/powerpoint/2010/main" val="41508781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88640"/>
            <a:ext cx="8496944" cy="1027584"/>
          </a:xfrm>
        </p:spPr>
        <p:txBody>
          <a:bodyPr>
            <a:noAutofit/>
          </a:bodyPr>
          <a:lstStyle/>
          <a:p>
            <a:r>
              <a:rPr lang="el-GR" sz="3200" dirty="0" smtClean="0"/>
              <a:t>Θεωρητικές προσεγγίσεις για τη σύνδεση οικογενειακού και εκπαιδευτικού πλαισίου</a:t>
            </a:r>
            <a:endParaRPr lang="el-GR" sz="3200" dirty="0"/>
          </a:p>
        </p:txBody>
      </p:sp>
      <p:sp>
        <p:nvSpPr>
          <p:cNvPr id="3" name="Θέση περιεχομένου 2"/>
          <p:cNvSpPr>
            <a:spLocks noGrp="1"/>
          </p:cNvSpPr>
          <p:nvPr>
            <p:ph idx="1"/>
          </p:nvPr>
        </p:nvSpPr>
        <p:spPr>
          <a:xfrm>
            <a:off x="611560" y="2276872"/>
            <a:ext cx="8075240" cy="3816424"/>
          </a:xfrm>
        </p:spPr>
        <p:txBody>
          <a:bodyPr/>
          <a:lstStyle/>
          <a:p>
            <a:r>
              <a:rPr lang="el-GR" sz="2000" dirty="0"/>
              <a:t>Μ</a:t>
            </a:r>
            <a:r>
              <a:rPr lang="el-GR" sz="2000" dirty="0" smtClean="0"/>
              <a:t>οντέλα σχέσεων </a:t>
            </a:r>
            <a:r>
              <a:rPr lang="el-GR" sz="2000" b="1" dirty="0" smtClean="0"/>
              <a:t>σχολείου-οικογένειας:</a:t>
            </a:r>
          </a:p>
          <a:p>
            <a:pPr marL="0" indent="0">
              <a:buNone/>
            </a:pPr>
            <a:endParaRPr lang="el-GR" sz="2000" b="1" dirty="0" smtClean="0"/>
          </a:p>
          <a:p>
            <a:r>
              <a:rPr lang="el-GR" sz="2000" dirty="0" smtClean="0"/>
              <a:t>Προτείνονται </a:t>
            </a:r>
            <a:r>
              <a:rPr lang="el-GR" sz="2000" b="1" dirty="0" smtClean="0"/>
              <a:t>τέσσερα (4) διακριτά μοντέλα, </a:t>
            </a:r>
            <a:r>
              <a:rPr lang="el-GR" sz="2000" dirty="0" smtClean="0"/>
              <a:t>τα οποία αντικατοπτρίζουν το διαφορετικό περιεχόμενο των ρόλων και των αρμοδιοτήτων γονέων και εκπαιδευτικών στη μάθηση του παιδιού (</a:t>
            </a:r>
            <a:r>
              <a:rPr lang="el-GR" sz="2000" dirty="0" err="1"/>
              <a:t>Ματσαγγούρας</a:t>
            </a:r>
            <a:r>
              <a:rPr lang="el-GR" sz="2000" dirty="0"/>
              <a:t>, 2008. </a:t>
            </a:r>
            <a:r>
              <a:rPr lang="el-GR" sz="2000" dirty="0" err="1"/>
              <a:t>Πούλου</a:t>
            </a:r>
            <a:r>
              <a:rPr lang="el-GR" sz="2000" dirty="0"/>
              <a:t> &amp; </a:t>
            </a:r>
            <a:r>
              <a:rPr lang="el-GR" sz="2000" dirty="0" err="1"/>
              <a:t>Ματσαγγούρας</a:t>
            </a:r>
            <a:r>
              <a:rPr lang="el-GR" sz="2000" dirty="0"/>
              <a:t>, 2008. </a:t>
            </a:r>
            <a:r>
              <a:rPr lang="en-US" sz="2000" dirty="0" err="1"/>
              <a:t>Poulou</a:t>
            </a:r>
            <a:r>
              <a:rPr lang="en-US" sz="2000" dirty="0"/>
              <a:t> &amp; </a:t>
            </a:r>
            <a:r>
              <a:rPr lang="en-US" sz="2000" dirty="0" err="1"/>
              <a:t>Matsagouras</a:t>
            </a:r>
            <a:r>
              <a:rPr lang="en-US" sz="2000" dirty="0"/>
              <a:t>, 2007) </a:t>
            </a:r>
            <a:r>
              <a:rPr lang="el-GR" sz="2000" dirty="0" smtClean="0"/>
              <a:t>.</a:t>
            </a:r>
          </a:p>
          <a:p>
            <a:endParaRPr lang="el-GR" sz="2000" dirty="0"/>
          </a:p>
        </p:txBody>
      </p:sp>
    </p:spTree>
    <p:extLst>
      <p:ext uri="{BB962C8B-B14F-4D97-AF65-F5344CB8AC3E}">
        <p14:creationId xmlns:p14="http://schemas.microsoft.com/office/powerpoint/2010/main" val="2593891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60648"/>
            <a:ext cx="7846640" cy="936104"/>
          </a:xfrm>
        </p:spPr>
        <p:txBody>
          <a:bodyPr/>
          <a:lstStyle/>
          <a:p>
            <a:r>
              <a:rPr lang="en-US" sz="3200" dirty="0" err="1" smtClean="0"/>
              <a:t>i</a:t>
            </a:r>
            <a:r>
              <a:rPr lang="en-US" sz="3200" dirty="0" smtClean="0"/>
              <a:t>. </a:t>
            </a:r>
            <a:r>
              <a:rPr lang="el-GR" sz="3200" dirty="0" smtClean="0"/>
              <a:t>Το </a:t>
            </a:r>
            <a:r>
              <a:rPr lang="el-GR" sz="3200" dirty="0" err="1" smtClean="0"/>
              <a:t>σχολειοκεντρικό</a:t>
            </a:r>
            <a:r>
              <a:rPr lang="el-GR" sz="3200" dirty="0" smtClean="0"/>
              <a:t> μοντέλο</a:t>
            </a:r>
            <a:endParaRPr lang="el-GR" sz="3200" dirty="0"/>
          </a:p>
        </p:txBody>
      </p:sp>
      <p:sp>
        <p:nvSpPr>
          <p:cNvPr id="3" name="Θέση περιεχομένου 2"/>
          <p:cNvSpPr>
            <a:spLocks noGrp="1"/>
          </p:cNvSpPr>
          <p:nvPr>
            <p:ph idx="1"/>
          </p:nvPr>
        </p:nvSpPr>
        <p:spPr>
          <a:xfrm>
            <a:off x="685800" y="2057400"/>
            <a:ext cx="7486600" cy="4467944"/>
          </a:xfrm>
        </p:spPr>
        <p:txBody>
          <a:bodyPr>
            <a:normAutofit/>
          </a:bodyPr>
          <a:lstStyle/>
          <a:p>
            <a:pPr marL="0" indent="0" algn="just">
              <a:buNone/>
            </a:pPr>
            <a:r>
              <a:rPr lang="en-US" sz="2000" dirty="0" smtClean="0"/>
              <a:t>…</a:t>
            </a:r>
            <a:r>
              <a:rPr lang="el-GR" sz="2000" dirty="0" smtClean="0"/>
              <a:t>αναγνωρίζει τη </a:t>
            </a:r>
            <a:r>
              <a:rPr lang="el-GR" sz="2000" b="1" dirty="0" smtClean="0"/>
              <a:t>σαφή υπεροχή του σχολείου</a:t>
            </a:r>
            <a:r>
              <a:rPr lang="el-GR" sz="2000" dirty="0" smtClean="0"/>
              <a:t>, </a:t>
            </a:r>
            <a:endParaRPr lang="en-US" sz="2000" dirty="0" smtClean="0"/>
          </a:p>
          <a:p>
            <a:pPr marL="0" indent="0" algn="just">
              <a:buNone/>
            </a:pPr>
            <a:r>
              <a:rPr lang="el-GR" sz="2000" dirty="0" smtClean="0"/>
              <a:t>…καθορίζει τους </a:t>
            </a:r>
            <a:r>
              <a:rPr lang="el-GR" sz="2000" b="1" dirty="0" smtClean="0"/>
              <a:t>όρους της σχέσης γονέων και εκπαιδευτικών, </a:t>
            </a:r>
            <a:r>
              <a:rPr lang="el-GR" sz="2000" dirty="0" smtClean="0"/>
              <a:t>η οποία μπορεί να χαρακτηριστεί ως </a:t>
            </a:r>
            <a:r>
              <a:rPr lang="el-GR" sz="2000" b="1" dirty="0" err="1" smtClean="0"/>
              <a:t>μονόδρομη</a:t>
            </a:r>
            <a:r>
              <a:rPr lang="el-GR" sz="2000" b="1" dirty="0" smtClean="0"/>
              <a:t> και ιεραρχική</a:t>
            </a:r>
            <a:r>
              <a:rPr lang="el-GR" sz="2000" dirty="0" smtClean="0"/>
              <a:t>.</a:t>
            </a:r>
          </a:p>
          <a:p>
            <a:endParaRPr lang="el-GR" sz="2000" dirty="0"/>
          </a:p>
          <a:p>
            <a:r>
              <a:rPr lang="el-GR" sz="2000" dirty="0" smtClean="0"/>
              <a:t> Η αλληλεπίδραση γονέων και εκπαιδευτικών πραγματοποιείται στα </a:t>
            </a:r>
            <a:r>
              <a:rPr lang="el-GR" sz="2000" b="1" dirty="0" smtClean="0"/>
              <a:t>αυστηρά πλαίσια προγραμματισμένων </a:t>
            </a:r>
            <a:r>
              <a:rPr lang="el-GR" sz="2000" dirty="0" smtClean="0"/>
              <a:t>από τους εκπαιδευτικούς ενημερωτικών συναντήσεων, με </a:t>
            </a:r>
            <a:r>
              <a:rPr lang="el-GR" sz="2000" b="1" dirty="0" smtClean="0"/>
              <a:t>πρωτοβουλία και οργάνωση πάντα από την πλευρά των εκπαιδευτικών</a:t>
            </a:r>
            <a:r>
              <a:rPr lang="el-GR" sz="2000" dirty="0" smtClean="0"/>
              <a:t>. </a:t>
            </a:r>
          </a:p>
          <a:p>
            <a:r>
              <a:rPr lang="el-GR" sz="2000" dirty="0" smtClean="0"/>
              <a:t>Βασικό χαρακτηριστικό η έμφαση στο</a:t>
            </a:r>
            <a:r>
              <a:rPr lang="en-US" sz="2000" dirty="0" smtClean="0"/>
              <a:t> </a:t>
            </a:r>
            <a:r>
              <a:rPr lang="el-GR" sz="2000" b="1" dirty="0" smtClean="0"/>
              <a:t>διακριτό ρόλο </a:t>
            </a:r>
            <a:r>
              <a:rPr lang="el-GR" sz="2000" dirty="0" smtClean="0"/>
              <a:t>του σχολείου, το οποίο είναι υπεύθυνο για την </a:t>
            </a:r>
            <a:r>
              <a:rPr lang="el-GR" sz="2000" b="1" dirty="0" smtClean="0"/>
              <a:t>εκπαίδευση των παιδιών, </a:t>
            </a:r>
            <a:r>
              <a:rPr lang="el-GR" sz="2000" dirty="0" smtClean="0"/>
              <a:t>και της οικογένειας, η οποία οφείλει να προνοεί για την </a:t>
            </a:r>
            <a:r>
              <a:rPr lang="el-GR" sz="2000" b="1" dirty="0" smtClean="0"/>
              <a:t>κοινωνικοποίηση των παιδιών και την ευρύτερη αγωγή τους.</a:t>
            </a:r>
          </a:p>
          <a:p>
            <a:endParaRPr lang="el-GR" dirty="0"/>
          </a:p>
        </p:txBody>
      </p:sp>
    </p:spTree>
    <p:extLst>
      <p:ext uri="{BB962C8B-B14F-4D97-AF65-F5344CB8AC3E}">
        <p14:creationId xmlns:p14="http://schemas.microsoft.com/office/powerpoint/2010/main" val="2857383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188640"/>
            <a:ext cx="7702624" cy="864096"/>
          </a:xfrm>
        </p:spPr>
        <p:txBody>
          <a:bodyPr/>
          <a:lstStyle/>
          <a:p>
            <a:r>
              <a:rPr lang="el-GR" sz="3600" dirty="0" smtClean="0"/>
              <a:t>ii.	Το </a:t>
            </a:r>
            <a:r>
              <a:rPr lang="el-GR" sz="3200" dirty="0" smtClean="0"/>
              <a:t>συνεργατικό</a:t>
            </a:r>
            <a:r>
              <a:rPr lang="el-GR" sz="3600" dirty="0" smtClean="0"/>
              <a:t> μοντέλο</a:t>
            </a:r>
            <a:endParaRPr lang="el-GR" sz="3600" dirty="0"/>
          </a:p>
        </p:txBody>
      </p:sp>
      <p:sp>
        <p:nvSpPr>
          <p:cNvPr id="3" name="Θέση περιεχομένου 2"/>
          <p:cNvSpPr>
            <a:spLocks noGrp="1"/>
          </p:cNvSpPr>
          <p:nvPr>
            <p:ph idx="1"/>
          </p:nvPr>
        </p:nvSpPr>
        <p:spPr>
          <a:xfrm>
            <a:off x="323528" y="1988840"/>
            <a:ext cx="8136904" cy="4680520"/>
          </a:xfrm>
        </p:spPr>
        <p:txBody>
          <a:bodyPr>
            <a:normAutofit/>
          </a:bodyPr>
          <a:lstStyle/>
          <a:p>
            <a:pPr marL="0" indent="0" algn="just">
              <a:buNone/>
            </a:pPr>
            <a:r>
              <a:rPr lang="el-GR" sz="2000" dirty="0" smtClean="0"/>
              <a:t>… η επικοινωνία γονέων-εκπαιδευτικών εντατικοποιείται, γίνεται </a:t>
            </a:r>
            <a:r>
              <a:rPr lang="el-GR" sz="2000" b="1" dirty="0" smtClean="0"/>
              <a:t>αμφίδρομη και εμπλουτίζεται με στοιχεία συνεργασίας. </a:t>
            </a:r>
          </a:p>
          <a:p>
            <a:pPr marL="0" indent="0">
              <a:buNone/>
            </a:pPr>
            <a:endParaRPr lang="el-GR" sz="2000" dirty="0"/>
          </a:p>
          <a:p>
            <a:pPr algn="just"/>
            <a:r>
              <a:rPr lang="el-GR" sz="2000" dirty="0" smtClean="0"/>
              <a:t>Οι εκπαιδευτικοί </a:t>
            </a:r>
            <a:r>
              <a:rPr lang="el-GR" sz="2000" b="1" dirty="0" smtClean="0"/>
              <a:t>διατηρούν θέση υπεροχής </a:t>
            </a:r>
            <a:r>
              <a:rPr lang="el-GR" sz="2000" dirty="0" smtClean="0"/>
              <a:t>καθώς είναι εκείνοι οι οποίοι διαμορφώνουν το πλαίσιο της επαφής των γονιών με το σχολικό περιβάλλον και της δράσης που μπορούν να αναπτύξουν. </a:t>
            </a:r>
          </a:p>
          <a:p>
            <a:pPr algn="just"/>
            <a:r>
              <a:rPr lang="el-GR" sz="2000" dirty="0" smtClean="0"/>
              <a:t>Η εμπλοκή των γονιών είναι </a:t>
            </a:r>
            <a:r>
              <a:rPr lang="el-GR" sz="2000" b="1" dirty="0" smtClean="0"/>
              <a:t>ελεγχόμενη</a:t>
            </a:r>
            <a:r>
              <a:rPr lang="el-GR" sz="2000" dirty="0" smtClean="0"/>
              <a:t> και </a:t>
            </a:r>
            <a:r>
              <a:rPr lang="el-GR" sz="2000" b="1" dirty="0" smtClean="0"/>
              <a:t>επικουρική</a:t>
            </a:r>
            <a:r>
              <a:rPr lang="el-GR" sz="2000" dirty="0" smtClean="0"/>
              <a:t> ως προς τη λειτουργία, τους θεσμούς και τους στόχους του σχολείου. </a:t>
            </a:r>
          </a:p>
          <a:p>
            <a:pPr algn="just"/>
            <a:r>
              <a:rPr lang="el-GR" sz="2000" dirty="0" smtClean="0"/>
              <a:t>Στα πλαίσια των αρμοδιοτήτων των γονιών είναι η </a:t>
            </a:r>
            <a:r>
              <a:rPr lang="el-GR" sz="2000" b="1" dirty="0" smtClean="0"/>
              <a:t>παροχή πληροφοριών </a:t>
            </a:r>
            <a:r>
              <a:rPr lang="el-GR" sz="2000" dirty="0" smtClean="0"/>
              <a:t>για το </a:t>
            </a:r>
            <a:r>
              <a:rPr lang="el-GR" sz="2000" i="1" dirty="0" smtClean="0"/>
              <a:t>ιστορικό του παιδιού και τη μαθησιακή του συμπεριφορά στο σπίτι.</a:t>
            </a:r>
            <a:r>
              <a:rPr lang="el-GR" sz="2000" dirty="0" smtClean="0"/>
              <a:t> Η συμμετοχή των γονιών στη </a:t>
            </a:r>
            <a:r>
              <a:rPr lang="el-GR" sz="2000" b="1" dirty="0" smtClean="0"/>
              <a:t>λήψη αποφάσεων αναφορικά με τα ζητήματα του σχολείου ή/και του παιδιού </a:t>
            </a:r>
            <a:r>
              <a:rPr lang="el-GR" sz="2000" dirty="0" smtClean="0"/>
              <a:t>είναι </a:t>
            </a:r>
            <a:r>
              <a:rPr lang="el-GR" sz="2000" b="1" dirty="0" smtClean="0"/>
              <a:t>εξαιρετικά περιορισμένη</a:t>
            </a:r>
            <a:r>
              <a:rPr lang="el-GR" sz="2000" dirty="0" smtClean="0"/>
              <a:t>.</a:t>
            </a:r>
            <a:endParaRPr lang="el-GR" sz="2000" dirty="0"/>
          </a:p>
        </p:txBody>
      </p:sp>
    </p:spTree>
    <p:extLst>
      <p:ext uri="{BB962C8B-B14F-4D97-AF65-F5344CB8AC3E}">
        <p14:creationId xmlns:p14="http://schemas.microsoft.com/office/powerpoint/2010/main" val="176638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Διάγραμμα 2"/>
          <p:cNvGraphicFramePr/>
          <p:nvPr>
            <p:extLst>
              <p:ext uri="{D42A27DB-BD31-4B8C-83A1-F6EECF244321}">
                <p14:modId xmlns:p14="http://schemas.microsoft.com/office/powerpoint/2010/main" val="953161380"/>
              </p:ext>
            </p:extLst>
          </p:nvPr>
        </p:nvGraphicFramePr>
        <p:xfrm>
          <a:off x="5652120" y="476672"/>
          <a:ext cx="2819400"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7" name="Picture 3"/>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539552" y="1484784"/>
            <a:ext cx="4968552" cy="398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211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533400"/>
            <a:ext cx="8458200" cy="735360"/>
          </a:xfrm>
        </p:spPr>
        <p:txBody>
          <a:bodyPr/>
          <a:lstStyle/>
          <a:p>
            <a:r>
              <a:rPr lang="en-US" sz="3200" dirty="0"/>
              <a:t>iii. </a:t>
            </a:r>
            <a:r>
              <a:rPr lang="el-GR" sz="3200" dirty="0"/>
              <a:t>Το διαπραγματευτικό μοντέλο</a:t>
            </a:r>
          </a:p>
        </p:txBody>
      </p:sp>
      <p:sp>
        <p:nvSpPr>
          <p:cNvPr id="3" name="Θέση περιεχομένου 2"/>
          <p:cNvSpPr>
            <a:spLocks noGrp="1"/>
          </p:cNvSpPr>
          <p:nvPr>
            <p:ph idx="1"/>
          </p:nvPr>
        </p:nvSpPr>
        <p:spPr>
          <a:xfrm>
            <a:off x="467544" y="1988840"/>
            <a:ext cx="8676456" cy="4869160"/>
          </a:xfrm>
        </p:spPr>
        <p:txBody>
          <a:bodyPr/>
          <a:lstStyle/>
          <a:p>
            <a:pPr marL="0" lvl="0" indent="0" algn="just">
              <a:buNone/>
            </a:pPr>
            <a:r>
              <a:rPr lang="en-US" sz="2000" dirty="0" smtClean="0"/>
              <a:t>…</a:t>
            </a:r>
            <a:r>
              <a:rPr lang="el-GR" sz="2000" b="1" dirty="0" smtClean="0">
                <a:solidFill>
                  <a:schemeClr val="tx1"/>
                </a:solidFill>
                <a:latin typeface="+mn-lt"/>
                <a:ea typeface="+mn-ea"/>
                <a:cs typeface="+mn-cs"/>
              </a:rPr>
              <a:t>έντονη</a:t>
            </a:r>
            <a:r>
              <a:rPr lang="el-GR" sz="2000" dirty="0" smtClean="0">
                <a:solidFill>
                  <a:schemeClr val="tx1"/>
                </a:solidFill>
                <a:latin typeface="+mn-lt"/>
                <a:ea typeface="+mn-ea"/>
                <a:cs typeface="+mn-cs"/>
              </a:rPr>
              <a:t> </a:t>
            </a:r>
            <a:r>
              <a:rPr lang="el-GR" sz="2000" dirty="0">
                <a:solidFill>
                  <a:schemeClr val="tx1"/>
                </a:solidFill>
                <a:latin typeface="+mn-lt"/>
                <a:ea typeface="+mn-ea"/>
                <a:cs typeface="+mn-cs"/>
              </a:rPr>
              <a:t>και </a:t>
            </a:r>
            <a:r>
              <a:rPr lang="el-GR" sz="2000" b="1" dirty="0">
                <a:solidFill>
                  <a:schemeClr val="tx1"/>
                </a:solidFill>
                <a:latin typeface="+mn-lt"/>
                <a:ea typeface="+mn-ea"/>
                <a:cs typeface="+mn-cs"/>
              </a:rPr>
              <a:t>συστηματική ενεργοποίηση </a:t>
            </a:r>
            <a:r>
              <a:rPr lang="el-GR" sz="2000" dirty="0">
                <a:solidFill>
                  <a:schemeClr val="tx1"/>
                </a:solidFill>
                <a:latin typeface="+mn-lt"/>
                <a:ea typeface="+mn-ea"/>
                <a:cs typeface="+mn-cs"/>
              </a:rPr>
              <a:t>των </a:t>
            </a:r>
            <a:r>
              <a:rPr lang="el-GR" sz="2000" dirty="0" smtClean="0">
                <a:solidFill>
                  <a:schemeClr val="tx1"/>
                </a:solidFill>
                <a:latin typeface="+mn-lt"/>
                <a:ea typeface="+mn-ea"/>
                <a:cs typeface="+mn-cs"/>
              </a:rPr>
              <a:t>γονιών</a:t>
            </a:r>
            <a:r>
              <a:rPr lang="en-US" sz="2000" dirty="0" smtClean="0">
                <a:solidFill>
                  <a:schemeClr val="tx1"/>
                </a:solidFill>
                <a:latin typeface="+mn-lt"/>
                <a:ea typeface="+mn-ea"/>
                <a:cs typeface="+mn-cs"/>
              </a:rPr>
              <a:t>,</a:t>
            </a:r>
            <a:r>
              <a:rPr lang="el-GR" sz="2000" dirty="0" smtClean="0">
                <a:solidFill>
                  <a:schemeClr val="tx1"/>
                </a:solidFill>
                <a:latin typeface="+mn-lt"/>
                <a:ea typeface="+mn-ea"/>
                <a:cs typeface="+mn-cs"/>
              </a:rPr>
              <a:t> </a:t>
            </a:r>
            <a:r>
              <a:rPr lang="el-GR" sz="2000" dirty="0">
                <a:solidFill>
                  <a:schemeClr val="tx1"/>
                </a:solidFill>
                <a:latin typeface="+mn-lt"/>
                <a:ea typeface="+mn-ea"/>
                <a:cs typeface="+mn-cs"/>
              </a:rPr>
              <a:t>οι οποίοι αποκτούν </a:t>
            </a:r>
            <a:r>
              <a:rPr lang="el-GR" sz="2000" b="1" dirty="0">
                <a:solidFill>
                  <a:schemeClr val="tx1"/>
                </a:solidFill>
                <a:latin typeface="+mn-lt"/>
                <a:ea typeface="+mn-ea"/>
                <a:cs typeface="+mn-cs"/>
              </a:rPr>
              <a:t>ισότιμους ρόλους </a:t>
            </a:r>
            <a:r>
              <a:rPr lang="el-GR" sz="2000" dirty="0">
                <a:solidFill>
                  <a:schemeClr val="tx1"/>
                </a:solidFill>
                <a:latin typeface="+mn-lt"/>
                <a:ea typeface="+mn-ea"/>
                <a:cs typeface="+mn-cs"/>
              </a:rPr>
              <a:t>και </a:t>
            </a:r>
            <a:r>
              <a:rPr lang="el-GR" sz="2000" b="1" dirty="0">
                <a:solidFill>
                  <a:schemeClr val="tx1"/>
                </a:solidFill>
                <a:latin typeface="+mn-lt"/>
                <a:ea typeface="+mn-ea"/>
                <a:cs typeface="+mn-cs"/>
              </a:rPr>
              <a:t>συμμετρικές αρμοδιότητες </a:t>
            </a:r>
            <a:r>
              <a:rPr lang="el-GR" sz="2000" dirty="0">
                <a:solidFill>
                  <a:schemeClr val="tx1"/>
                </a:solidFill>
                <a:latin typeface="+mn-lt"/>
                <a:ea typeface="+mn-ea"/>
                <a:cs typeface="+mn-cs"/>
              </a:rPr>
              <a:t>με τους εκπαιδευτικούς, σε συγκεκριμένους τομείς, </a:t>
            </a:r>
            <a:endParaRPr lang="en-US" sz="2000" dirty="0" smtClean="0">
              <a:solidFill>
                <a:schemeClr val="tx1"/>
              </a:solidFill>
              <a:latin typeface="+mn-lt"/>
              <a:ea typeface="+mn-ea"/>
              <a:cs typeface="+mn-cs"/>
            </a:endParaRPr>
          </a:p>
          <a:p>
            <a:pPr marL="0" lvl="0" indent="0">
              <a:buNone/>
            </a:pPr>
            <a:r>
              <a:rPr lang="el-GR" sz="2000" dirty="0" smtClean="0">
                <a:solidFill>
                  <a:schemeClr val="tx1"/>
                </a:solidFill>
                <a:latin typeface="+mn-lt"/>
                <a:ea typeface="+mn-ea"/>
                <a:cs typeface="+mn-cs"/>
              </a:rPr>
              <a:t>ενώ </a:t>
            </a:r>
            <a:r>
              <a:rPr lang="el-GR" sz="2000" dirty="0">
                <a:solidFill>
                  <a:schemeClr val="tx1"/>
                </a:solidFill>
                <a:latin typeface="+mn-lt"/>
                <a:ea typeface="+mn-ea"/>
                <a:cs typeface="+mn-cs"/>
              </a:rPr>
              <a:t>οι εκπαιδευτικοί </a:t>
            </a:r>
            <a:r>
              <a:rPr lang="el-GR" sz="2000" dirty="0" smtClean="0">
                <a:solidFill>
                  <a:schemeClr val="tx1"/>
                </a:solidFill>
                <a:latin typeface="+mn-lt"/>
                <a:ea typeface="+mn-ea"/>
                <a:cs typeface="+mn-cs"/>
              </a:rPr>
              <a:t>ως</a:t>
            </a:r>
            <a:r>
              <a:rPr lang="en-US" sz="2000" dirty="0" smtClean="0">
                <a:solidFill>
                  <a:schemeClr val="tx1"/>
                </a:solidFill>
                <a:latin typeface="+mn-lt"/>
                <a:ea typeface="+mn-ea"/>
                <a:cs typeface="+mn-cs"/>
              </a:rPr>
              <a:t> </a:t>
            </a:r>
            <a:r>
              <a:rPr lang="el-GR" sz="2000" b="1" dirty="0" smtClean="0">
                <a:solidFill>
                  <a:schemeClr val="tx1"/>
                </a:solidFill>
                <a:latin typeface="+mn-lt"/>
                <a:ea typeface="+mn-ea"/>
                <a:cs typeface="+mn-cs"/>
              </a:rPr>
              <a:t>«εξ </a:t>
            </a:r>
            <a:r>
              <a:rPr lang="el-GR" sz="2000" b="1" dirty="0">
                <a:solidFill>
                  <a:schemeClr val="tx1"/>
                </a:solidFill>
                <a:latin typeface="+mn-lt"/>
                <a:ea typeface="+mn-ea"/>
                <a:cs typeface="+mn-cs"/>
              </a:rPr>
              <a:t>ορισμού αρμόδιοι έχουν τον τελικό λόγο» </a:t>
            </a:r>
            <a:r>
              <a:rPr lang="el-GR" sz="2000" dirty="0">
                <a:solidFill>
                  <a:schemeClr val="tx1"/>
                </a:solidFill>
                <a:latin typeface="+mn-lt"/>
                <a:ea typeface="+mn-ea"/>
                <a:cs typeface="+mn-cs"/>
              </a:rPr>
              <a:t>(</a:t>
            </a:r>
            <a:r>
              <a:rPr lang="el-GR" sz="2000" dirty="0" err="1">
                <a:solidFill>
                  <a:schemeClr val="tx1"/>
                </a:solidFill>
                <a:latin typeface="+mn-lt"/>
                <a:ea typeface="+mn-ea"/>
                <a:cs typeface="+mn-cs"/>
              </a:rPr>
              <a:t>Ματσαγγούρας</a:t>
            </a:r>
            <a:r>
              <a:rPr lang="el-GR" sz="2000" dirty="0">
                <a:solidFill>
                  <a:schemeClr val="tx1"/>
                </a:solidFill>
                <a:latin typeface="+mn-lt"/>
                <a:ea typeface="+mn-ea"/>
                <a:cs typeface="+mn-cs"/>
              </a:rPr>
              <a:t>, </a:t>
            </a:r>
            <a:r>
              <a:rPr lang="el-GR" sz="2000" dirty="0" smtClean="0">
                <a:solidFill>
                  <a:schemeClr val="tx1"/>
                </a:solidFill>
                <a:latin typeface="+mn-lt"/>
                <a:ea typeface="+mn-ea"/>
                <a:cs typeface="+mn-cs"/>
              </a:rPr>
              <a:t>2008</a:t>
            </a:r>
            <a:r>
              <a:rPr lang="el-GR" sz="2000" dirty="0"/>
              <a:t>:</a:t>
            </a:r>
            <a:r>
              <a:rPr lang="el-GR" sz="2000" dirty="0" smtClean="0">
                <a:solidFill>
                  <a:schemeClr val="tx1"/>
                </a:solidFill>
                <a:latin typeface="+mn-lt"/>
                <a:ea typeface="+mn-ea"/>
                <a:cs typeface="+mn-cs"/>
              </a:rPr>
              <a:t>57). </a:t>
            </a:r>
            <a:endParaRPr lang="en-US" sz="2000" dirty="0" smtClean="0">
              <a:solidFill>
                <a:schemeClr val="tx1"/>
              </a:solidFill>
              <a:latin typeface="+mn-lt"/>
              <a:ea typeface="+mn-ea"/>
              <a:cs typeface="+mn-cs"/>
            </a:endParaRPr>
          </a:p>
          <a:p>
            <a:pPr marL="0" lvl="0" indent="0">
              <a:buNone/>
            </a:pPr>
            <a:endParaRPr lang="en-US" sz="2000" dirty="0"/>
          </a:p>
          <a:p>
            <a:pPr marL="0" lvl="0" indent="0">
              <a:buNone/>
            </a:pPr>
            <a:r>
              <a:rPr lang="el-GR" sz="2000" dirty="0" smtClean="0">
                <a:solidFill>
                  <a:schemeClr val="tx1"/>
                </a:solidFill>
                <a:latin typeface="+mn-lt"/>
                <a:ea typeface="+mn-ea"/>
                <a:cs typeface="+mn-cs"/>
              </a:rPr>
              <a:t>Βασική </a:t>
            </a:r>
            <a:r>
              <a:rPr lang="el-GR" sz="2000" dirty="0">
                <a:solidFill>
                  <a:schemeClr val="tx1"/>
                </a:solidFill>
                <a:latin typeface="+mn-lt"/>
                <a:ea typeface="+mn-ea"/>
                <a:cs typeface="+mn-cs"/>
              </a:rPr>
              <a:t>προϋπόθεση για τη λειτουργία αυτού του μοντέλου αλληλεπίδρασης οικογένειας και σχολείου αποτελεί η ανάπτυξη </a:t>
            </a:r>
            <a:r>
              <a:rPr lang="el-GR" sz="2000" b="1" dirty="0">
                <a:solidFill>
                  <a:schemeClr val="tx1"/>
                </a:solidFill>
                <a:latin typeface="+mn-lt"/>
                <a:ea typeface="+mn-ea"/>
                <a:cs typeface="+mn-cs"/>
              </a:rPr>
              <a:t>σχέσεων αμοιβαίας εμπιστοσύνης και αποδοχής </a:t>
            </a:r>
            <a:r>
              <a:rPr lang="el-GR" sz="2000" dirty="0">
                <a:solidFill>
                  <a:schemeClr val="tx1"/>
                </a:solidFill>
                <a:latin typeface="+mn-lt"/>
                <a:ea typeface="+mn-ea"/>
                <a:cs typeface="+mn-cs"/>
              </a:rPr>
              <a:t>ανάμεσα στους γονείς και τους εκπαιδευτικούς. </a:t>
            </a:r>
            <a:endParaRPr lang="el-GR" sz="2000" dirty="0" smtClean="0">
              <a:solidFill>
                <a:schemeClr val="tx1"/>
              </a:solidFill>
              <a:latin typeface="+mn-lt"/>
              <a:ea typeface="+mn-ea"/>
              <a:cs typeface="+mn-cs"/>
            </a:endParaRPr>
          </a:p>
          <a:p>
            <a:pPr marL="0" lvl="0" indent="0">
              <a:buNone/>
            </a:pPr>
            <a:r>
              <a:rPr lang="el-GR" sz="2000" dirty="0" smtClean="0">
                <a:solidFill>
                  <a:schemeClr val="tx1"/>
                </a:solidFill>
                <a:latin typeface="+mn-lt"/>
                <a:ea typeface="+mn-ea"/>
                <a:cs typeface="+mn-cs"/>
              </a:rPr>
              <a:t>Αντικείμενο </a:t>
            </a:r>
            <a:r>
              <a:rPr lang="el-GR" sz="2000" dirty="0">
                <a:solidFill>
                  <a:schemeClr val="tx1"/>
                </a:solidFill>
                <a:latin typeface="+mn-lt"/>
                <a:ea typeface="+mn-ea"/>
                <a:cs typeface="+mn-cs"/>
              </a:rPr>
              <a:t>της μεταξύ τους επικοινωνίας εκτός από την </a:t>
            </a:r>
            <a:r>
              <a:rPr lang="el-GR" sz="2000" b="1" dirty="0">
                <a:solidFill>
                  <a:schemeClr val="tx1"/>
                </a:solidFill>
                <a:latin typeface="+mn-lt"/>
                <a:ea typeface="+mn-ea"/>
                <a:cs typeface="+mn-cs"/>
              </a:rPr>
              <a:t>πρόοδο των παιδιών </a:t>
            </a:r>
            <a:r>
              <a:rPr lang="el-GR" sz="2000" dirty="0">
                <a:solidFill>
                  <a:schemeClr val="tx1"/>
                </a:solidFill>
                <a:latin typeface="+mn-lt"/>
                <a:ea typeface="+mn-ea"/>
                <a:cs typeface="+mn-cs"/>
              </a:rPr>
              <a:t>αποτελεί το </a:t>
            </a:r>
            <a:r>
              <a:rPr lang="el-GR" sz="2000" b="1" dirty="0">
                <a:solidFill>
                  <a:schemeClr val="tx1"/>
                </a:solidFill>
                <a:latin typeface="+mn-lt"/>
                <a:ea typeface="+mn-ea"/>
                <a:cs typeface="+mn-cs"/>
              </a:rPr>
              <a:t>αναλυτικό πρόγραμμα </a:t>
            </a:r>
            <a:r>
              <a:rPr lang="el-GR" sz="2000" dirty="0">
                <a:solidFill>
                  <a:schemeClr val="tx1"/>
                </a:solidFill>
                <a:latin typeface="+mn-lt"/>
                <a:ea typeface="+mn-ea"/>
                <a:cs typeface="+mn-cs"/>
              </a:rPr>
              <a:t>και η γενικότερη </a:t>
            </a:r>
            <a:r>
              <a:rPr lang="el-GR" sz="2000" b="1" dirty="0">
                <a:solidFill>
                  <a:schemeClr val="tx1"/>
                </a:solidFill>
                <a:latin typeface="+mn-lt"/>
                <a:ea typeface="+mn-ea"/>
                <a:cs typeface="+mn-cs"/>
              </a:rPr>
              <a:t>λειτουργία του σχολείου.</a:t>
            </a:r>
          </a:p>
          <a:p>
            <a:endParaRPr lang="el-GR" dirty="0"/>
          </a:p>
        </p:txBody>
      </p:sp>
    </p:spTree>
    <p:extLst>
      <p:ext uri="{BB962C8B-B14F-4D97-AF65-F5344CB8AC3E}">
        <p14:creationId xmlns:p14="http://schemas.microsoft.com/office/powerpoint/2010/main" val="555145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7527032" cy="1143000"/>
          </a:xfrm>
        </p:spPr>
        <p:txBody>
          <a:bodyPr/>
          <a:lstStyle/>
          <a:p>
            <a:r>
              <a:rPr lang="en-US" sz="3200" dirty="0"/>
              <a:t>iv. </a:t>
            </a:r>
            <a:r>
              <a:rPr lang="el-GR" sz="3200" dirty="0"/>
              <a:t>Το </a:t>
            </a:r>
            <a:r>
              <a:rPr lang="el-GR" sz="3200" dirty="0" err="1"/>
              <a:t>οικογενειοκεντρικό</a:t>
            </a:r>
            <a:r>
              <a:rPr lang="el-GR" sz="3200" dirty="0"/>
              <a:t> μοντέλο</a:t>
            </a:r>
          </a:p>
        </p:txBody>
      </p:sp>
      <p:sp>
        <p:nvSpPr>
          <p:cNvPr id="3" name="Θέση περιεχομένου 2"/>
          <p:cNvSpPr>
            <a:spLocks noGrp="1"/>
          </p:cNvSpPr>
          <p:nvPr>
            <p:ph idx="1"/>
          </p:nvPr>
        </p:nvSpPr>
        <p:spPr>
          <a:xfrm>
            <a:off x="827584" y="2060848"/>
            <a:ext cx="7416824" cy="4248472"/>
          </a:xfrm>
        </p:spPr>
        <p:txBody>
          <a:bodyPr/>
          <a:lstStyle/>
          <a:p>
            <a:pPr marL="0" indent="0" algn="just">
              <a:buNone/>
            </a:pPr>
            <a:r>
              <a:rPr lang="en-US" sz="2000" dirty="0" smtClean="0"/>
              <a:t>…o</a:t>
            </a:r>
            <a:r>
              <a:rPr lang="el-GR" sz="2000" dirty="0" smtClean="0">
                <a:solidFill>
                  <a:schemeClr val="tx1"/>
                </a:solidFill>
              </a:rPr>
              <a:t>ι </a:t>
            </a:r>
            <a:r>
              <a:rPr lang="el-GR" sz="2000" dirty="0">
                <a:solidFill>
                  <a:schemeClr val="tx1"/>
                </a:solidFill>
              </a:rPr>
              <a:t>γονείς ως τα </a:t>
            </a:r>
            <a:r>
              <a:rPr lang="el-GR" sz="2000" b="1" dirty="0">
                <a:solidFill>
                  <a:schemeClr val="tx1"/>
                </a:solidFill>
              </a:rPr>
              <a:t>πλέον αρμόδια άτομα</a:t>
            </a:r>
            <a:r>
              <a:rPr lang="el-GR" sz="2000" dirty="0">
                <a:solidFill>
                  <a:schemeClr val="tx1"/>
                </a:solidFill>
              </a:rPr>
              <a:t>, </a:t>
            </a:r>
            <a:r>
              <a:rPr lang="el-GR" sz="2000" dirty="0" smtClean="0">
                <a:solidFill>
                  <a:schemeClr val="tx1"/>
                </a:solidFill>
              </a:rPr>
              <a:t>τα οποία γνωρίζουν </a:t>
            </a:r>
            <a:r>
              <a:rPr lang="el-GR" sz="2000" dirty="0">
                <a:solidFill>
                  <a:schemeClr val="tx1"/>
                </a:solidFill>
              </a:rPr>
              <a:t>καλύτερα από τον καθένα τις </a:t>
            </a:r>
            <a:r>
              <a:rPr lang="el-GR" sz="2000" b="1" dirty="0">
                <a:solidFill>
                  <a:schemeClr val="tx1"/>
                </a:solidFill>
              </a:rPr>
              <a:t>δυνατότητες </a:t>
            </a:r>
            <a:r>
              <a:rPr lang="el-GR" sz="2000" dirty="0">
                <a:solidFill>
                  <a:schemeClr val="tx1"/>
                </a:solidFill>
              </a:rPr>
              <a:t>και τις </a:t>
            </a:r>
            <a:r>
              <a:rPr lang="el-GR" sz="2000" b="1" dirty="0">
                <a:solidFill>
                  <a:schemeClr val="tx1"/>
                </a:solidFill>
              </a:rPr>
              <a:t>ανάγκες</a:t>
            </a:r>
            <a:r>
              <a:rPr lang="el-GR" sz="2000" dirty="0">
                <a:solidFill>
                  <a:schemeClr val="tx1"/>
                </a:solidFill>
              </a:rPr>
              <a:t> των παιδιών τους, διεκδικούν το δικαίωμα των </a:t>
            </a:r>
            <a:r>
              <a:rPr lang="el-GR" sz="2000" b="1" dirty="0">
                <a:solidFill>
                  <a:schemeClr val="tx1"/>
                </a:solidFill>
              </a:rPr>
              <a:t>κρίσιμων επιλογών για την εκπαίδευση τους</a:t>
            </a:r>
            <a:r>
              <a:rPr lang="el-GR" sz="2000" dirty="0">
                <a:solidFill>
                  <a:schemeClr val="tx1"/>
                </a:solidFill>
              </a:rPr>
              <a:t>. </a:t>
            </a:r>
            <a:r>
              <a:rPr lang="el-GR" sz="2000" dirty="0" smtClean="0">
                <a:solidFill>
                  <a:schemeClr val="tx1"/>
                </a:solidFill>
              </a:rPr>
              <a:t>`</a:t>
            </a:r>
            <a:endParaRPr lang="en-US" sz="2000" dirty="0" smtClean="0">
              <a:solidFill>
                <a:schemeClr val="tx1"/>
              </a:solidFill>
            </a:endParaRPr>
          </a:p>
          <a:p>
            <a:pPr marL="0" indent="0" algn="just">
              <a:buNone/>
            </a:pPr>
            <a:endParaRPr lang="en-US" sz="2000" dirty="0" smtClean="0">
              <a:solidFill>
                <a:schemeClr val="tx1"/>
              </a:solidFill>
            </a:endParaRPr>
          </a:p>
          <a:p>
            <a:pPr algn="just"/>
            <a:r>
              <a:rPr lang="el-GR" sz="2000" dirty="0" smtClean="0">
                <a:solidFill>
                  <a:schemeClr val="tx1"/>
                </a:solidFill>
              </a:rPr>
              <a:t>Οι </a:t>
            </a:r>
            <a:r>
              <a:rPr lang="el-GR" sz="2000" dirty="0">
                <a:solidFill>
                  <a:schemeClr val="tx1"/>
                </a:solidFill>
              </a:rPr>
              <a:t>γονείς έχουν αυξημένη συμμετοχή σε όργανα λήψης αποφάσεων και μετατρέπονται σε </a:t>
            </a:r>
            <a:r>
              <a:rPr lang="el-GR" sz="2000" i="1" dirty="0">
                <a:solidFill>
                  <a:schemeClr val="tx1"/>
                </a:solidFill>
              </a:rPr>
              <a:t>ρυθμιστικό παράγοντα της εκπαίδευσης, </a:t>
            </a:r>
            <a:r>
              <a:rPr lang="el-GR" sz="2000" dirty="0">
                <a:solidFill>
                  <a:schemeClr val="tx1"/>
                </a:solidFill>
              </a:rPr>
              <a:t>περιορίζοντας την </a:t>
            </a:r>
            <a:r>
              <a:rPr lang="el-GR" sz="2000" b="1" dirty="0">
                <a:solidFill>
                  <a:schemeClr val="tx1"/>
                </a:solidFill>
              </a:rPr>
              <a:t>επαγγελματική αυτονομία των εκπαιδευτικών</a:t>
            </a:r>
            <a:r>
              <a:rPr lang="el-GR" sz="2000" dirty="0">
                <a:solidFill>
                  <a:schemeClr val="tx1"/>
                </a:solidFill>
              </a:rPr>
              <a:t>.</a:t>
            </a:r>
            <a:endParaRPr lang="el-GR" sz="2000" dirty="0"/>
          </a:p>
        </p:txBody>
      </p:sp>
    </p:spTree>
    <p:extLst>
      <p:ext uri="{BB962C8B-B14F-4D97-AF65-F5344CB8AC3E}">
        <p14:creationId xmlns:p14="http://schemas.microsoft.com/office/powerpoint/2010/main" val="3975411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533400"/>
            <a:ext cx="8820472" cy="1095400"/>
          </a:xfrm>
        </p:spPr>
        <p:txBody>
          <a:bodyPr/>
          <a:lstStyle/>
          <a:p>
            <a:r>
              <a:rPr lang="en-US" sz="3200" dirty="0"/>
              <a:t>v. </a:t>
            </a:r>
            <a:r>
              <a:rPr lang="el-GR" sz="3200" dirty="0"/>
              <a:t>Το μοντέλο </a:t>
            </a:r>
            <a:r>
              <a:rPr lang="el-GR" sz="3200" dirty="0" smtClean="0"/>
              <a:t>τεσσάρων </a:t>
            </a:r>
            <a:r>
              <a:rPr lang="el-GR" sz="3200" dirty="0"/>
              <a:t>θέσεων των γονιών (</a:t>
            </a:r>
            <a:r>
              <a:rPr lang="el-GR" sz="3200" dirty="0" err="1" smtClean="0"/>
              <a:t>Vincent</a:t>
            </a:r>
            <a:r>
              <a:rPr lang="el-GR" sz="3200" dirty="0" smtClean="0"/>
              <a:t>, 2000)</a:t>
            </a:r>
            <a:r>
              <a:rPr lang="el-GR" sz="3200" dirty="0"/>
              <a:t> </a:t>
            </a:r>
          </a:p>
        </p:txBody>
      </p:sp>
      <p:sp>
        <p:nvSpPr>
          <p:cNvPr id="3" name="Θέση περιεχομένου 2"/>
          <p:cNvSpPr>
            <a:spLocks noGrp="1"/>
          </p:cNvSpPr>
          <p:nvPr>
            <p:ph idx="1"/>
          </p:nvPr>
        </p:nvSpPr>
        <p:spPr>
          <a:xfrm>
            <a:off x="467544" y="1844824"/>
            <a:ext cx="7992888" cy="5013176"/>
          </a:xfrm>
        </p:spPr>
        <p:txBody>
          <a:bodyPr/>
          <a:lstStyle/>
          <a:p>
            <a:pPr marL="0" indent="0">
              <a:buNone/>
            </a:pPr>
            <a:r>
              <a:rPr lang="el-GR" sz="2000" dirty="0" smtClean="0">
                <a:solidFill>
                  <a:schemeClr val="tx1"/>
                </a:solidFill>
                <a:latin typeface="+mn-lt"/>
                <a:ea typeface="+mn-ea"/>
                <a:cs typeface="+mn-cs"/>
              </a:rPr>
              <a:t>Η </a:t>
            </a:r>
            <a:r>
              <a:rPr lang="el-GR" sz="2000" dirty="0" err="1">
                <a:solidFill>
                  <a:schemeClr val="tx1"/>
                </a:solidFill>
                <a:latin typeface="+mn-lt"/>
                <a:ea typeface="+mn-ea"/>
                <a:cs typeface="+mn-cs"/>
              </a:rPr>
              <a:t>Vincent</a:t>
            </a:r>
            <a:r>
              <a:rPr lang="el-GR" sz="2000" dirty="0">
                <a:solidFill>
                  <a:schemeClr val="tx1"/>
                </a:solidFill>
                <a:latin typeface="+mn-lt"/>
                <a:ea typeface="+mn-ea"/>
                <a:cs typeface="+mn-cs"/>
              </a:rPr>
              <a:t> (2000) προτείνει τέσσερις (4) τύπους «θέσεων» των γονιών, οι οποίες περιγράφουν τη σχέση τους με το εκπαιδευτικό </a:t>
            </a:r>
            <a:r>
              <a:rPr lang="el-GR" sz="2000" dirty="0" smtClean="0">
                <a:solidFill>
                  <a:schemeClr val="tx1"/>
                </a:solidFill>
                <a:latin typeface="+mn-lt"/>
                <a:ea typeface="+mn-ea"/>
                <a:cs typeface="+mn-cs"/>
              </a:rPr>
              <a:t>πλαίσιο</a:t>
            </a:r>
            <a:r>
              <a:rPr lang="en-US" sz="2000" dirty="0" smtClean="0">
                <a:solidFill>
                  <a:schemeClr val="tx1"/>
                </a:solidFill>
                <a:latin typeface="+mn-lt"/>
                <a:ea typeface="+mn-ea"/>
                <a:cs typeface="+mn-cs"/>
              </a:rPr>
              <a:t>.</a:t>
            </a:r>
          </a:p>
          <a:p>
            <a:r>
              <a:rPr lang="el-GR" sz="2000" b="1" dirty="0" smtClean="0">
                <a:solidFill>
                  <a:schemeClr val="tx1"/>
                </a:solidFill>
                <a:latin typeface="+mn-lt"/>
                <a:ea typeface="+mn-ea"/>
                <a:cs typeface="+mn-cs"/>
              </a:rPr>
              <a:t>Ανεξαρτησία</a:t>
            </a:r>
            <a:r>
              <a:rPr lang="el-GR" sz="2000" b="1" dirty="0">
                <a:solidFill>
                  <a:schemeClr val="tx1"/>
                </a:solidFill>
                <a:latin typeface="+mn-lt"/>
                <a:ea typeface="+mn-ea"/>
                <a:cs typeface="+mn-cs"/>
              </a:rPr>
              <a:t>.</a:t>
            </a:r>
            <a:r>
              <a:rPr lang="el-GR" sz="2000" dirty="0">
                <a:solidFill>
                  <a:schemeClr val="tx1"/>
                </a:solidFill>
                <a:latin typeface="+mn-lt"/>
                <a:ea typeface="+mn-ea"/>
                <a:cs typeface="+mn-cs"/>
              </a:rPr>
              <a:t>  </a:t>
            </a:r>
          </a:p>
          <a:p>
            <a:pPr lvl="0"/>
            <a:r>
              <a:rPr lang="el-GR" sz="2000" b="1" dirty="0">
                <a:solidFill>
                  <a:schemeClr val="tx1"/>
                </a:solidFill>
                <a:latin typeface="+mn-lt"/>
                <a:ea typeface="+mn-ea"/>
                <a:cs typeface="+mn-cs"/>
              </a:rPr>
              <a:t>Πελατειακή σχέση. </a:t>
            </a:r>
            <a:endParaRPr lang="en-US" sz="2000" b="1" dirty="0" smtClean="0">
              <a:solidFill>
                <a:schemeClr val="tx1"/>
              </a:solidFill>
              <a:latin typeface="+mn-lt"/>
              <a:ea typeface="+mn-ea"/>
              <a:cs typeface="+mn-cs"/>
            </a:endParaRPr>
          </a:p>
          <a:p>
            <a:pPr lvl="0"/>
            <a:r>
              <a:rPr lang="el-GR" sz="2000" b="1" dirty="0" smtClean="0">
                <a:solidFill>
                  <a:schemeClr val="tx1"/>
                </a:solidFill>
                <a:latin typeface="+mn-lt"/>
                <a:ea typeface="+mn-ea"/>
                <a:cs typeface="+mn-cs"/>
              </a:rPr>
              <a:t>Υποστήριξη/μάθηση</a:t>
            </a:r>
            <a:r>
              <a:rPr lang="el-GR" sz="2000" b="1" dirty="0">
                <a:solidFill>
                  <a:schemeClr val="tx1"/>
                </a:solidFill>
                <a:latin typeface="+mn-lt"/>
                <a:ea typeface="+mn-ea"/>
                <a:cs typeface="+mn-cs"/>
              </a:rPr>
              <a:t>.  </a:t>
            </a:r>
          </a:p>
          <a:p>
            <a:pPr lvl="0"/>
            <a:r>
              <a:rPr lang="el-GR" sz="2000" b="1" dirty="0" smtClean="0">
                <a:solidFill>
                  <a:schemeClr val="tx1"/>
                </a:solidFill>
                <a:latin typeface="+mn-lt"/>
                <a:ea typeface="+mn-ea"/>
                <a:cs typeface="+mn-cs"/>
              </a:rPr>
              <a:t>Συμμετοχή </a:t>
            </a:r>
            <a:r>
              <a:rPr lang="el-GR" sz="2000" b="1" dirty="0">
                <a:solidFill>
                  <a:schemeClr val="tx1"/>
                </a:solidFill>
                <a:latin typeface="+mn-lt"/>
                <a:ea typeface="+mn-ea"/>
                <a:cs typeface="+mn-cs"/>
              </a:rPr>
              <a:t>«δημόσιος χώρος διαλόγου</a:t>
            </a:r>
            <a:r>
              <a:rPr lang="el-GR" sz="2000" b="1" dirty="0" smtClean="0">
                <a:solidFill>
                  <a:schemeClr val="tx1"/>
                </a:solidFill>
                <a:latin typeface="+mn-lt"/>
                <a:ea typeface="+mn-ea"/>
                <a:cs typeface="+mn-cs"/>
              </a:rPr>
              <a:t>»</a:t>
            </a:r>
            <a:r>
              <a:rPr lang="en-US" sz="2000" b="1" dirty="0" smtClean="0">
                <a:solidFill>
                  <a:schemeClr val="tx1"/>
                </a:solidFill>
                <a:latin typeface="+mn-lt"/>
                <a:ea typeface="+mn-ea"/>
                <a:cs typeface="+mn-cs"/>
              </a:rPr>
              <a:t> </a:t>
            </a:r>
            <a:r>
              <a:rPr lang="el-GR" sz="2000" dirty="0" smtClean="0">
                <a:solidFill>
                  <a:schemeClr val="tx1"/>
                </a:solidFill>
                <a:latin typeface="+mn-lt"/>
                <a:ea typeface="+mn-ea"/>
                <a:cs typeface="+mn-cs"/>
              </a:rPr>
              <a:t>(</a:t>
            </a:r>
            <a:r>
              <a:rPr lang="el-GR" sz="2000" dirty="0" err="1">
                <a:solidFill>
                  <a:schemeClr val="tx1"/>
                </a:solidFill>
                <a:latin typeface="+mn-lt"/>
                <a:ea typeface="+mn-ea"/>
                <a:cs typeface="+mn-cs"/>
              </a:rPr>
              <a:t>Vincent</a:t>
            </a:r>
            <a:r>
              <a:rPr lang="el-GR" sz="2000" dirty="0">
                <a:solidFill>
                  <a:schemeClr val="tx1"/>
                </a:solidFill>
                <a:latin typeface="+mn-lt"/>
                <a:ea typeface="+mn-ea"/>
                <a:cs typeface="+mn-cs"/>
              </a:rPr>
              <a:t>, </a:t>
            </a:r>
            <a:r>
              <a:rPr lang="el-GR" sz="2000" dirty="0" smtClean="0">
                <a:solidFill>
                  <a:schemeClr val="tx1"/>
                </a:solidFill>
                <a:latin typeface="+mn-lt"/>
                <a:ea typeface="+mn-ea"/>
                <a:cs typeface="+mn-cs"/>
              </a:rPr>
              <a:t>2000:18). </a:t>
            </a:r>
          </a:p>
          <a:p>
            <a:pPr lvl="0"/>
            <a:endParaRPr lang="en-US" sz="2000" dirty="0" smtClean="0">
              <a:solidFill>
                <a:schemeClr val="tx1"/>
              </a:solidFill>
              <a:latin typeface="+mn-lt"/>
              <a:ea typeface="+mn-ea"/>
              <a:cs typeface="+mn-cs"/>
            </a:endParaRPr>
          </a:p>
          <a:p>
            <a:pPr marL="0" lvl="0" indent="0" algn="just">
              <a:buNone/>
            </a:pPr>
            <a:r>
              <a:rPr lang="el-GR" sz="2000" dirty="0" smtClean="0">
                <a:solidFill>
                  <a:schemeClr val="tx1"/>
                </a:solidFill>
                <a:latin typeface="+mn-lt"/>
                <a:ea typeface="+mn-ea"/>
                <a:cs typeface="+mn-cs"/>
              </a:rPr>
              <a:t>Η </a:t>
            </a:r>
            <a:r>
              <a:rPr lang="el-GR" sz="2000" dirty="0">
                <a:solidFill>
                  <a:schemeClr val="tx1"/>
                </a:solidFill>
                <a:latin typeface="+mn-lt"/>
                <a:ea typeface="+mn-ea"/>
                <a:cs typeface="+mn-cs"/>
              </a:rPr>
              <a:t>συγκεκριμένη σύλληψη του ρόλου των γονέων υποστηρίζει τη </a:t>
            </a:r>
            <a:r>
              <a:rPr lang="el-GR" sz="2000" b="1" dirty="0">
                <a:solidFill>
                  <a:schemeClr val="tx1"/>
                </a:solidFill>
                <a:latin typeface="+mn-lt"/>
                <a:ea typeface="+mn-ea"/>
                <a:cs typeface="+mn-cs"/>
              </a:rPr>
              <a:t>συμμετοχή τους στη διοίκηση του σχολείου </a:t>
            </a:r>
            <a:r>
              <a:rPr lang="el-GR" sz="2000" dirty="0">
                <a:solidFill>
                  <a:schemeClr val="tx1"/>
                </a:solidFill>
                <a:latin typeface="+mn-lt"/>
                <a:ea typeface="+mn-ea"/>
                <a:cs typeface="+mn-cs"/>
              </a:rPr>
              <a:t>και στις </a:t>
            </a:r>
            <a:r>
              <a:rPr lang="el-GR" sz="2000" b="1" dirty="0">
                <a:solidFill>
                  <a:schemeClr val="tx1"/>
                </a:solidFill>
                <a:latin typeface="+mn-lt"/>
                <a:ea typeface="+mn-ea"/>
                <a:cs typeface="+mn-cs"/>
              </a:rPr>
              <a:t>ομάδες εκπροσώπησης των γονέων τόσο σε τοπικό</a:t>
            </a:r>
            <a:r>
              <a:rPr lang="el-GR" sz="2000" dirty="0">
                <a:solidFill>
                  <a:schemeClr val="tx1"/>
                </a:solidFill>
                <a:latin typeface="+mn-lt"/>
                <a:ea typeface="+mn-ea"/>
                <a:cs typeface="+mn-cs"/>
              </a:rPr>
              <a:t> όσο και σε εθνικό επίπεδο, όχι μόνο </a:t>
            </a:r>
            <a:r>
              <a:rPr lang="el-GR" sz="2000" b="1" dirty="0">
                <a:solidFill>
                  <a:schemeClr val="tx1"/>
                </a:solidFill>
                <a:latin typeface="+mn-lt"/>
                <a:ea typeface="+mn-ea"/>
                <a:cs typeface="+mn-cs"/>
              </a:rPr>
              <a:t>ως δικαίωμα αλλά κυρίως ως υποχρέωση</a:t>
            </a:r>
            <a:r>
              <a:rPr lang="el-GR" sz="2000" dirty="0">
                <a:solidFill>
                  <a:schemeClr val="tx1"/>
                </a:solidFill>
                <a:latin typeface="+mn-lt"/>
                <a:ea typeface="+mn-ea"/>
                <a:cs typeface="+mn-cs"/>
              </a:rPr>
              <a:t>. </a:t>
            </a:r>
          </a:p>
        </p:txBody>
      </p:sp>
    </p:spTree>
    <p:extLst>
      <p:ext uri="{BB962C8B-B14F-4D97-AF65-F5344CB8AC3E}">
        <p14:creationId xmlns:p14="http://schemas.microsoft.com/office/powerpoint/2010/main" val="2677541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476672"/>
            <a:ext cx="8640960" cy="864096"/>
          </a:xfrm>
        </p:spPr>
        <p:txBody>
          <a:bodyPr>
            <a:normAutofit fontScale="90000"/>
          </a:bodyPr>
          <a:lstStyle/>
          <a:p>
            <a:r>
              <a:rPr lang="el-GR" sz="2800" dirty="0">
                <a:solidFill>
                  <a:schemeClr val="tx2"/>
                </a:solidFill>
              </a:rPr>
              <a:t> </a:t>
            </a:r>
            <a:br>
              <a:rPr lang="el-GR" sz="2800" dirty="0">
                <a:solidFill>
                  <a:schemeClr val="tx2"/>
                </a:solidFill>
              </a:rPr>
            </a:br>
            <a:r>
              <a:rPr lang="en-US" sz="3600" dirty="0"/>
              <a:t>vi. </a:t>
            </a:r>
            <a:r>
              <a:rPr lang="el-GR" sz="3600" dirty="0"/>
              <a:t>Το εξελικτικό μοντέλο της σχέσης οικογένειας και σχολείου (</a:t>
            </a:r>
            <a:r>
              <a:rPr lang="el-GR" sz="3600" dirty="0" err="1"/>
              <a:t>Martin</a:t>
            </a:r>
            <a:r>
              <a:rPr lang="el-GR" sz="3600" dirty="0"/>
              <a:t>, </a:t>
            </a:r>
            <a:r>
              <a:rPr lang="el-GR" sz="3600" dirty="0" err="1"/>
              <a:t>Ranson</a:t>
            </a:r>
            <a:r>
              <a:rPr lang="el-GR" sz="3600" dirty="0"/>
              <a:t> &amp;</a:t>
            </a:r>
            <a:r>
              <a:rPr lang="el-GR" sz="3600" dirty="0" smtClean="0"/>
              <a:t> </a:t>
            </a:r>
            <a:r>
              <a:rPr lang="el-GR" sz="3600" dirty="0" err="1"/>
              <a:t>Tall</a:t>
            </a:r>
            <a:r>
              <a:rPr lang="en-US" sz="3600" dirty="0"/>
              <a:t>, 1997</a:t>
            </a:r>
            <a:r>
              <a:rPr lang="el-GR" sz="3600" dirty="0" smtClean="0"/>
              <a:t>)</a:t>
            </a:r>
            <a:endParaRPr lang="el-GR" sz="3600" dirty="0"/>
          </a:p>
        </p:txBody>
      </p:sp>
      <p:sp>
        <p:nvSpPr>
          <p:cNvPr id="3" name="Θέση περιεχομένου 2"/>
          <p:cNvSpPr>
            <a:spLocks noGrp="1"/>
          </p:cNvSpPr>
          <p:nvPr>
            <p:ph idx="1"/>
          </p:nvPr>
        </p:nvSpPr>
        <p:spPr>
          <a:xfrm>
            <a:off x="395536" y="2057400"/>
            <a:ext cx="8064896" cy="4611960"/>
          </a:xfrm>
        </p:spPr>
        <p:txBody>
          <a:bodyPr/>
          <a:lstStyle/>
          <a:p>
            <a:r>
              <a:rPr lang="el-GR" sz="2000" dirty="0" smtClean="0"/>
              <a:t>Οι </a:t>
            </a:r>
            <a:r>
              <a:rPr lang="el-GR" sz="2000" dirty="0" err="1" smtClean="0"/>
              <a:t>Martin</a:t>
            </a:r>
            <a:r>
              <a:rPr lang="el-GR" sz="2000" dirty="0" smtClean="0"/>
              <a:t>, </a:t>
            </a:r>
            <a:r>
              <a:rPr lang="el-GR" sz="2000" dirty="0" err="1" smtClean="0"/>
              <a:t>Ranson</a:t>
            </a:r>
            <a:r>
              <a:rPr lang="el-GR" sz="2000" dirty="0" smtClean="0"/>
              <a:t> και </a:t>
            </a:r>
            <a:r>
              <a:rPr lang="el-GR" sz="2000" dirty="0" err="1" smtClean="0"/>
              <a:t>Tall</a:t>
            </a:r>
            <a:r>
              <a:rPr lang="el-GR" sz="2000" dirty="0" smtClean="0"/>
              <a:t> (1997) υποστηρίζουν ότι η σχέση ανάμεσα στην οικογένεια και το σχολείο εξελίσσεται σταδιακά, για να καταλήξει στο επιθυμητό επίπεδο της αμοιβαίας συνεργασίας. </a:t>
            </a:r>
            <a:endParaRPr lang="en-US" sz="2000" dirty="0" smtClean="0"/>
          </a:p>
          <a:p>
            <a:pPr marL="0" indent="0">
              <a:buNone/>
            </a:pPr>
            <a:r>
              <a:rPr lang="en-US" sz="2000" dirty="0" err="1" smtClean="0">
                <a:solidFill>
                  <a:schemeClr val="tx1"/>
                </a:solidFill>
                <a:latin typeface="+mn-lt"/>
                <a:ea typeface="+mn-ea"/>
                <a:cs typeface="+mn-cs"/>
              </a:rPr>
              <a:t>i</a:t>
            </a:r>
            <a:r>
              <a:rPr lang="en-US" sz="2000" dirty="0" smtClean="0"/>
              <a:t>. </a:t>
            </a:r>
            <a:r>
              <a:rPr lang="el-GR" sz="2000" dirty="0" smtClean="0">
                <a:solidFill>
                  <a:schemeClr val="tx1"/>
                </a:solidFill>
                <a:latin typeface="+mn-lt"/>
                <a:ea typeface="+mn-ea"/>
                <a:cs typeface="+mn-cs"/>
              </a:rPr>
              <a:t>Το </a:t>
            </a:r>
            <a:r>
              <a:rPr lang="el-GR" sz="2000" dirty="0">
                <a:solidFill>
                  <a:schemeClr val="tx1"/>
                </a:solidFill>
                <a:latin typeface="+mn-lt"/>
                <a:ea typeface="+mn-ea"/>
                <a:cs typeface="+mn-cs"/>
              </a:rPr>
              <a:t>στάδιο της </a:t>
            </a:r>
            <a:r>
              <a:rPr lang="el-GR" sz="2000" b="1" dirty="0">
                <a:solidFill>
                  <a:schemeClr val="tx1"/>
                </a:solidFill>
                <a:latin typeface="+mn-lt"/>
                <a:ea typeface="+mn-ea"/>
                <a:cs typeface="+mn-cs"/>
              </a:rPr>
              <a:t>εξάρτησης. </a:t>
            </a:r>
            <a:endParaRPr lang="en-US" sz="2000" b="1" dirty="0" smtClean="0">
              <a:solidFill>
                <a:schemeClr val="tx1"/>
              </a:solidFill>
              <a:latin typeface="+mn-lt"/>
              <a:ea typeface="+mn-ea"/>
              <a:cs typeface="+mn-cs"/>
            </a:endParaRPr>
          </a:p>
          <a:p>
            <a:pPr marL="0" indent="0">
              <a:buNone/>
            </a:pPr>
            <a:r>
              <a:rPr lang="el-GR" sz="2000" dirty="0" smtClean="0"/>
              <a:t>ii. Το στάδιο της </a:t>
            </a:r>
            <a:r>
              <a:rPr lang="el-GR" sz="2000" b="1" dirty="0" smtClean="0"/>
              <a:t>συμμετοχής. </a:t>
            </a:r>
            <a:endParaRPr lang="en-US" sz="2000" b="1" dirty="0" smtClean="0"/>
          </a:p>
          <a:p>
            <a:pPr marL="0" lvl="0" indent="0">
              <a:buNone/>
            </a:pPr>
            <a:r>
              <a:rPr lang="en-US" sz="2000" dirty="0"/>
              <a:t>i</a:t>
            </a:r>
            <a:r>
              <a:rPr lang="en-US" sz="2000" dirty="0" smtClean="0">
                <a:solidFill>
                  <a:schemeClr val="tx1"/>
                </a:solidFill>
                <a:latin typeface="+mn-lt"/>
                <a:ea typeface="+mn-ea"/>
                <a:cs typeface="+mn-cs"/>
              </a:rPr>
              <a:t>ii. </a:t>
            </a:r>
            <a:r>
              <a:rPr lang="el-GR" sz="2000" dirty="0" smtClean="0">
                <a:solidFill>
                  <a:schemeClr val="tx1"/>
                </a:solidFill>
                <a:latin typeface="+mn-lt"/>
                <a:ea typeface="+mn-ea"/>
                <a:cs typeface="+mn-cs"/>
              </a:rPr>
              <a:t>Το </a:t>
            </a:r>
            <a:r>
              <a:rPr lang="el-GR" sz="2000" dirty="0">
                <a:solidFill>
                  <a:schemeClr val="tx1"/>
                </a:solidFill>
                <a:latin typeface="+mn-lt"/>
                <a:ea typeface="+mn-ea"/>
                <a:cs typeface="+mn-cs"/>
              </a:rPr>
              <a:t>στάδιο της </a:t>
            </a:r>
            <a:r>
              <a:rPr lang="el-GR" sz="2000" b="1" dirty="0">
                <a:solidFill>
                  <a:schemeClr val="tx1"/>
                </a:solidFill>
                <a:latin typeface="+mn-lt"/>
                <a:ea typeface="+mn-ea"/>
                <a:cs typeface="+mn-cs"/>
              </a:rPr>
              <a:t>αλληλεπίδρασης. </a:t>
            </a:r>
            <a:endParaRPr lang="en-US" sz="2000" b="1" dirty="0" smtClean="0">
              <a:solidFill>
                <a:schemeClr val="tx1"/>
              </a:solidFill>
              <a:latin typeface="+mn-lt"/>
              <a:ea typeface="+mn-ea"/>
              <a:cs typeface="+mn-cs"/>
            </a:endParaRPr>
          </a:p>
          <a:p>
            <a:pPr marL="0" indent="0">
              <a:buNone/>
            </a:pPr>
            <a:r>
              <a:rPr lang="en-US" sz="2000" dirty="0"/>
              <a:t>i</a:t>
            </a:r>
            <a:r>
              <a:rPr lang="en-US" sz="2000" dirty="0" smtClean="0"/>
              <a:t>v.</a:t>
            </a:r>
            <a:r>
              <a:rPr lang="el-GR" sz="2000" dirty="0">
                <a:solidFill>
                  <a:schemeClr val="tx1"/>
                </a:solidFill>
                <a:latin typeface="+mn-lt"/>
                <a:ea typeface="+mn-ea"/>
                <a:cs typeface="+mn-cs"/>
              </a:rPr>
              <a:t> Το στάδιο της </a:t>
            </a:r>
            <a:r>
              <a:rPr lang="el-GR" sz="2000" b="1" dirty="0">
                <a:solidFill>
                  <a:schemeClr val="tx1"/>
                </a:solidFill>
                <a:latin typeface="+mn-lt"/>
                <a:ea typeface="+mn-ea"/>
                <a:cs typeface="+mn-cs"/>
              </a:rPr>
              <a:t>συνεργασίας. </a:t>
            </a:r>
            <a:endParaRPr lang="en-US" sz="2000" b="1" dirty="0" smtClean="0">
              <a:solidFill>
                <a:schemeClr val="tx1"/>
              </a:solidFill>
              <a:latin typeface="+mn-lt"/>
              <a:ea typeface="+mn-ea"/>
              <a:cs typeface="+mn-cs"/>
            </a:endParaRPr>
          </a:p>
          <a:p>
            <a:r>
              <a:rPr lang="el-GR" sz="2000" dirty="0" smtClean="0"/>
              <a:t>Η συνεργασία, όπως αναφέρεται, πραγματοποιείται όταν όλοι οι «εταίροι» αναγνωρίζουν το δικαίωμα της </a:t>
            </a:r>
            <a:r>
              <a:rPr lang="el-GR" sz="2000" b="1" dirty="0" smtClean="0"/>
              <a:t>ελεύθερης συμμετοχής </a:t>
            </a:r>
            <a:r>
              <a:rPr lang="el-GR" sz="2000" dirty="0" smtClean="0"/>
              <a:t>στη σχέση και αποδέχονται το </a:t>
            </a:r>
            <a:r>
              <a:rPr lang="el-GR" sz="2000" b="1" dirty="0" smtClean="0"/>
              <a:t>δυναμικό που ο καθένας φέρει σε αυτήν</a:t>
            </a:r>
            <a:r>
              <a:rPr lang="en-US" sz="2000" dirty="0" smtClean="0"/>
              <a:t>.</a:t>
            </a:r>
            <a:endParaRPr lang="el-GR" sz="2000" dirty="0"/>
          </a:p>
        </p:txBody>
      </p:sp>
    </p:spTree>
    <p:extLst>
      <p:ext uri="{BB962C8B-B14F-4D97-AF65-F5344CB8AC3E}">
        <p14:creationId xmlns:p14="http://schemas.microsoft.com/office/powerpoint/2010/main" val="63071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407462865"/>
              </p:ext>
            </p:extLst>
          </p:nvPr>
        </p:nvGraphicFramePr>
        <p:xfrm>
          <a:off x="1219200" y="838200"/>
          <a:ext cx="7467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8738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Διάγραμμα 5"/>
          <p:cNvGraphicFramePr/>
          <p:nvPr>
            <p:extLst>
              <p:ext uri="{D42A27DB-BD31-4B8C-83A1-F6EECF244321}">
                <p14:modId xmlns:p14="http://schemas.microsoft.com/office/powerpoint/2010/main" val="2119039579"/>
              </p:ext>
            </p:extLst>
          </p:nvPr>
        </p:nvGraphicFramePr>
        <p:xfrm>
          <a:off x="1043608" y="1052736"/>
          <a:ext cx="7632848" cy="5349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περιεχομένου 2"/>
          <p:cNvSpPr>
            <a:spLocks noGrp="1"/>
          </p:cNvSpPr>
          <p:nvPr>
            <p:ph type="subTitle" idx="1"/>
          </p:nvPr>
        </p:nvSpPr>
        <p:spPr>
          <a:xfrm>
            <a:off x="755576" y="201702"/>
            <a:ext cx="7560839" cy="949569"/>
          </a:xfrm>
        </p:spPr>
        <p:txBody>
          <a:bodyPr>
            <a:noAutofit/>
          </a:bodyPr>
          <a:lstStyle/>
          <a:p>
            <a:pPr algn="l"/>
            <a:r>
              <a:rPr lang="el-GR" sz="3200" b="1"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Η </a:t>
            </a:r>
            <a:r>
              <a:rPr lang="el-GR" sz="3200" b="1" dirty="0" err="1">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γονεϊκή</a:t>
            </a:r>
            <a:r>
              <a:rPr lang="el-GR" sz="3200" b="1"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a:t>
            </a:r>
            <a:r>
              <a:rPr lang="el-GR" sz="3200" b="1"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εμπλοκή  / γονείς - μαθητές</a:t>
            </a:r>
            <a:endParaRPr lang="el-GR" sz="3200" b="1"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endParaRPr>
          </a:p>
        </p:txBody>
      </p:sp>
    </p:spTree>
    <p:extLst>
      <p:ext uri="{BB962C8B-B14F-4D97-AF65-F5344CB8AC3E}">
        <p14:creationId xmlns:p14="http://schemas.microsoft.com/office/powerpoint/2010/main" val="2968880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Διάγραμμα 5"/>
          <p:cNvGraphicFramePr/>
          <p:nvPr>
            <p:extLst>
              <p:ext uri="{D42A27DB-BD31-4B8C-83A1-F6EECF244321}">
                <p14:modId xmlns:p14="http://schemas.microsoft.com/office/powerpoint/2010/main" val="3180495994"/>
              </p:ext>
            </p:extLst>
          </p:nvPr>
        </p:nvGraphicFramePr>
        <p:xfrm>
          <a:off x="1043608" y="1052736"/>
          <a:ext cx="7632848" cy="5349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Θέση περιεχομένου 2"/>
          <p:cNvSpPr>
            <a:spLocks noGrp="1"/>
          </p:cNvSpPr>
          <p:nvPr>
            <p:ph type="subTitle" idx="1"/>
          </p:nvPr>
        </p:nvSpPr>
        <p:spPr>
          <a:xfrm>
            <a:off x="755576" y="201702"/>
            <a:ext cx="7416823" cy="949569"/>
          </a:xfrm>
        </p:spPr>
        <p:txBody>
          <a:bodyPr>
            <a:normAutofit/>
          </a:bodyPr>
          <a:lstStyle/>
          <a:p>
            <a:pPr algn="l"/>
            <a:r>
              <a:rPr lang="el-GR" sz="3200" b="1"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Η </a:t>
            </a:r>
            <a:r>
              <a:rPr lang="el-GR" sz="3200" b="1" dirty="0" err="1">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γονεϊκή</a:t>
            </a:r>
            <a:r>
              <a:rPr lang="el-GR" sz="3200" b="1"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 </a:t>
            </a:r>
            <a:r>
              <a:rPr lang="el-GR" sz="3200" b="1" dirty="0" smtClean="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εμπλοκή  / εκπαιδευτικοί</a:t>
            </a:r>
            <a:endParaRPr lang="el-GR" sz="3200" b="1"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endParaRPr>
          </a:p>
        </p:txBody>
      </p:sp>
    </p:spTree>
    <p:extLst>
      <p:ext uri="{BB962C8B-B14F-4D97-AF65-F5344CB8AC3E}">
        <p14:creationId xmlns:p14="http://schemas.microsoft.com/office/powerpoint/2010/main" val="35080004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Γονική εμπλοκή</a:t>
            </a:r>
            <a:endParaRPr lang="el-GR"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431628051"/>
              </p:ext>
            </p:extLst>
          </p:nvPr>
        </p:nvGraphicFramePr>
        <p:xfrm>
          <a:off x="323528" y="260648"/>
          <a:ext cx="8820472"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7800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37024247"/>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Τίτλος 1"/>
          <p:cNvSpPr>
            <a:spLocks noGrp="1"/>
          </p:cNvSpPr>
          <p:nvPr>
            <p:ph type="title"/>
          </p:nvPr>
        </p:nvSpPr>
        <p:spPr>
          <a:xfrm>
            <a:off x="179512" y="0"/>
            <a:ext cx="8964488" cy="1412776"/>
          </a:xfrm>
        </p:spPr>
        <p:txBody>
          <a:bodyPr>
            <a:noAutofit/>
          </a:bodyPr>
          <a:lstStyle/>
          <a:p>
            <a:pPr algn="ctr"/>
            <a:r>
              <a:rPr lang="el-GR" sz="3600" dirty="0" err="1">
                <a:solidFill>
                  <a:schemeClr val="accent1">
                    <a:lumMod val="90000"/>
                    <a:lumOff val="10000"/>
                  </a:schemeClr>
                </a:solidFill>
              </a:rPr>
              <a:t>Γ</a:t>
            </a:r>
            <a:r>
              <a:rPr lang="el-GR" sz="3600" dirty="0" err="1" smtClean="0">
                <a:solidFill>
                  <a:schemeClr val="accent1">
                    <a:lumMod val="90000"/>
                    <a:lumOff val="10000"/>
                  </a:schemeClr>
                </a:solidFill>
              </a:rPr>
              <a:t>ονεϊκή</a:t>
            </a:r>
            <a:r>
              <a:rPr lang="el-GR" sz="3600" dirty="0" smtClean="0">
                <a:solidFill>
                  <a:schemeClr val="accent1">
                    <a:lumMod val="90000"/>
                    <a:lumOff val="10000"/>
                  </a:schemeClr>
                </a:solidFill>
              </a:rPr>
              <a:t> </a:t>
            </a:r>
            <a:r>
              <a:rPr lang="el-GR" sz="3600" dirty="0" smtClean="0"/>
              <a:t>εμπλοκή </a:t>
            </a:r>
            <a:r>
              <a:rPr lang="el-GR" sz="3600" dirty="0" smtClean="0">
                <a:solidFill>
                  <a:schemeClr val="accent2">
                    <a:lumMod val="75000"/>
                  </a:schemeClr>
                </a:solidFill>
              </a:rPr>
              <a:t>ή</a:t>
            </a:r>
            <a:r>
              <a:rPr lang="el-GR" sz="3600" dirty="0" smtClean="0"/>
              <a:t> </a:t>
            </a:r>
            <a:r>
              <a:rPr lang="el-GR" sz="3600" dirty="0" smtClean="0">
                <a:solidFill>
                  <a:schemeClr val="tx1"/>
                </a:solidFill>
              </a:rPr>
              <a:t>συμμετοχή</a:t>
            </a:r>
            <a:endParaRPr lang="el-GR" sz="3600" dirty="0">
              <a:solidFill>
                <a:schemeClr val="tx1"/>
              </a:solidFill>
            </a:endParaRPr>
          </a:p>
        </p:txBody>
      </p:sp>
      <p:sp>
        <p:nvSpPr>
          <p:cNvPr id="7" name="Θέση αριθμού διαφάνειας 6"/>
          <p:cNvSpPr>
            <a:spLocks noGrp="1"/>
          </p:cNvSpPr>
          <p:nvPr>
            <p:ph type="sldNum" sz="quarter" idx="11"/>
          </p:nvPr>
        </p:nvSpPr>
        <p:spPr/>
        <p:txBody>
          <a:bodyPr/>
          <a:lstStyle/>
          <a:p>
            <a:fld id="{BBAB0E65-8B06-477F-B2DB-777D19CB307D}" type="slidenum">
              <a:rPr lang="el-GR" smtClean="0"/>
              <a:t>28</a:t>
            </a:fld>
            <a:endParaRPr lang="el-GR"/>
          </a:p>
        </p:txBody>
      </p:sp>
      <p:sp>
        <p:nvSpPr>
          <p:cNvPr id="6" name="Θέση υποσέλιδου 5"/>
          <p:cNvSpPr>
            <a:spLocks noGrp="1"/>
          </p:cNvSpPr>
          <p:nvPr>
            <p:ph type="ftr" sz="quarter" idx="12"/>
          </p:nvPr>
        </p:nvSpPr>
        <p:spPr/>
        <p:txBody>
          <a:bodyPr/>
          <a:lstStyle/>
          <a:p>
            <a:r>
              <a:rPr lang="el-GR" dirty="0" smtClean="0"/>
              <a:t>Σ.Ε.Ε. ΠΕ70 - ΠΕ.Κ.Ε.Σ. Θεσσαλίας Καραγιώργου Αικατερίνη</a:t>
            </a:r>
            <a:endParaRPr lang="el-GR" dirty="0"/>
          </a:p>
        </p:txBody>
      </p:sp>
    </p:spTree>
    <p:extLst>
      <p:ext uri="{BB962C8B-B14F-4D97-AF65-F5344CB8AC3E}">
        <p14:creationId xmlns:p14="http://schemas.microsoft.com/office/powerpoint/2010/main" val="37506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020C26F0-5B32-4E40-8285-F68E852E60E5}"/>
                                            </p:graphicEl>
                                          </p:spTgt>
                                        </p:tgtEl>
                                        <p:attrNameLst>
                                          <p:attrName>style.visibility</p:attrName>
                                        </p:attrNameLst>
                                      </p:cBhvr>
                                      <p:to>
                                        <p:strVal val="visible"/>
                                      </p:to>
                                    </p:set>
                                    <p:animEffect transition="in" filter="barn(inVertical)">
                                      <p:cBhvr>
                                        <p:cTn id="7" dur="500"/>
                                        <p:tgtEl>
                                          <p:spTgt spid="5">
                                            <p:graphicEl>
                                              <a:dgm id="{020C26F0-5B32-4E40-8285-F68E852E60E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graphicEl>
                                              <a:dgm id="{605DB0B3-595A-44B8-9E3F-0D66875806F9}"/>
                                            </p:graphicEl>
                                          </p:spTgt>
                                        </p:tgtEl>
                                        <p:attrNameLst>
                                          <p:attrName>style.visibility</p:attrName>
                                        </p:attrNameLst>
                                      </p:cBhvr>
                                      <p:to>
                                        <p:strVal val="visible"/>
                                      </p:to>
                                    </p:set>
                                    <p:animEffect transition="in" filter="barn(inVertical)">
                                      <p:cBhvr>
                                        <p:cTn id="12" dur="500"/>
                                        <p:tgtEl>
                                          <p:spTgt spid="5">
                                            <p:graphicEl>
                                              <a:dgm id="{605DB0B3-595A-44B8-9E3F-0D66875806F9}"/>
                                            </p:graphic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graphicEl>
                                              <a:dgm id="{1B62D048-37BE-41E7-A6DD-373B6B0FA185}"/>
                                            </p:graphicEl>
                                          </p:spTgt>
                                        </p:tgtEl>
                                        <p:attrNameLst>
                                          <p:attrName>style.visibility</p:attrName>
                                        </p:attrNameLst>
                                      </p:cBhvr>
                                      <p:to>
                                        <p:strVal val="visible"/>
                                      </p:to>
                                    </p:set>
                                    <p:animEffect transition="in" filter="barn(inVertical)">
                                      <p:cBhvr>
                                        <p:cTn id="15" dur="500"/>
                                        <p:tgtEl>
                                          <p:spTgt spid="5">
                                            <p:graphicEl>
                                              <a:dgm id="{1B62D048-37BE-41E7-A6DD-373B6B0FA18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graphicEl>
                                              <a:dgm id="{3BB34C4E-E14A-486E-9086-76B85CD2E60F}"/>
                                            </p:graphicEl>
                                          </p:spTgt>
                                        </p:tgtEl>
                                        <p:attrNameLst>
                                          <p:attrName>style.visibility</p:attrName>
                                        </p:attrNameLst>
                                      </p:cBhvr>
                                      <p:to>
                                        <p:strVal val="visible"/>
                                      </p:to>
                                    </p:set>
                                    <p:animEffect transition="in" filter="barn(inVertical)">
                                      <p:cBhvr>
                                        <p:cTn id="20" dur="500"/>
                                        <p:tgtEl>
                                          <p:spTgt spid="5">
                                            <p:graphicEl>
                                              <a:dgm id="{3BB34C4E-E14A-486E-9086-76B85CD2E60F}"/>
                                            </p:graphic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graphicEl>
                                              <a:dgm id="{1B95BD62-D044-491D-AF9D-141E2BE660DA}"/>
                                            </p:graphicEl>
                                          </p:spTgt>
                                        </p:tgtEl>
                                        <p:attrNameLst>
                                          <p:attrName>style.visibility</p:attrName>
                                        </p:attrNameLst>
                                      </p:cBhvr>
                                      <p:to>
                                        <p:strVal val="visible"/>
                                      </p:to>
                                    </p:set>
                                    <p:animEffect transition="in" filter="barn(inVertical)">
                                      <p:cBhvr>
                                        <p:cTn id="23" dur="500"/>
                                        <p:tgtEl>
                                          <p:spTgt spid="5">
                                            <p:graphicEl>
                                              <a:dgm id="{1B95BD62-D044-491D-AF9D-141E2BE660D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02496"/>
            <a:ext cx="8712968" cy="922248"/>
          </a:xfrm>
        </p:spPr>
        <p:txBody>
          <a:bodyPr>
            <a:normAutofit/>
          </a:bodyPr>
          <a:lstStyle/>
          <a:p>
            <a:pPr lvl="0"/>
            <a:r>
              <a:rPr lang="el-GR" sz="3200" dirty="0" smtClean="0"/>
              <a:t>Αίτια περιορισμένης </a:t>
            </a:r>
            <a:r>
              <a:rPr lang="el-GR" sz="3200" dirty="0" err="1" smtClean="0"/>
              <a:t>γονεϊκής</a:t>
            </a:r>
            <a:r>
              <a:rPr lang="el-GR" sz="3200" dirty="0" smtClean="0"/>
              <a:t> συμμετοχής</a:t>
            </a:r>
            <a:endParaRPr lang="el-GR" sz="3200" dirty="0"/>
          </a:p>
        </p:txBody>
      </p:sp>
      <p:sp>
        <p:nvSpPr>
          <p:cNvPr id="3" name="Θέση περιεχομένου 2"/>
          <p:cNvSpPr>
            <a:spLocks noGrp="1"/>
          </p:cNvSpPr>
          <p:nvPr>
            <p:ph idx="1"/>
          </p:nvPr>
        </p:nvSpPr>
        <p:spPr>
          <a:xfrm>
            <a:off x="467544" y="1556792"/>
            <a:ext cx="7488832" cy="5301208"/>
          </a:xfrm>
        </p:spPr>
        <p:txBody>
          <a:bodyPr>
            <a:normAutofit/>
          </a:bodyPr>
          <a:lstStyle/>
          <a:p>
            <a:pPr marL="0" indent="0" algn="just">
              <a:buNone/>
            </a:pPr>
            <a:r>
              <a:rPr lang="el-GR" sz="2000" dirty="0"/>
              <a:t>Η </a:t>
            </a:r>
            <a:r>
              <a:rPr lang="el-GR" sz="2000" dirty="0" err="1"/>
              <a:t>γονεϊκή</a:t>
            </a:r>
            <a:r>
              <a:rPr lang="el-GR" sz="2000" dirty="0"/>
              <a:t> συμμετοχή εντάσσεται στους παράγοντες που </a:t>
            </a:r>
            <a:r>
              <a:rPr lang="el-GR" sz="2000" b="1" dirty="0"/>
              <a:t>ενισχύουν τη σχολική αποτελεσματικότητα</a:t>
            </a:r>
            <a:r>
              <a:rPr lang="el-GR" sz="2000" dirty="0"/>
              <a:t> (</a:t>
            </a:r>
            <a:r>
              <a:rPr lang="el-GR" sz="2000" dirty="0" err="1"/>
              <a:t>Πασιαρδή</a:t>
            </a:r>
            <a:r>
              <a:rPr lang="el-GR" sz="2000" dirty="0"/>
              <a:t>, 2001).</a:t>
            </a:r>
          </a:p>
          <a:p>
            <a:pPr marL="0" indent="0" algn="just">
              <a:buNone/>
            </a:pPr>
            <a:r>
              <a:rPr lang="el-GR" sz="2000" dirty="0"/>
              <a:t>Σήμερα, παρατηρείται </a:t>
            </a:r>
            <a:r>
              <a:rPr lang="el-GR" sz="2000" b="1" dirty="0"/>
              <a:t>τάση αποφυγής </a:t>
            </a:r>
            <a:r>
              <a:rPr lang="el-GR" sz="2000" dirty="0"/>
              <a:t>για συμμετοχή στα εκπαιδευτικά δρώμενα παρά </a:t>
            </a:r>
            <a:r>
              <a:rPr lang="el-GR" sz="2000" b="1" dirty="0"/>
              <a:t>ενεργητική συμμετοχή </a:t>
            </a:r>
            <a:r>
              <a:rPr lang="el-GR" sz="2000" dirty="0"/>
              <a:t>λόγω</a:t>
            </a:r>
            <a:r>
              <a:rPr lang="el-GR" sz="2000" dirty="0" smtClean="0"/>
              <a:t>:</a:t>
            </a:r>
          </a:p>
          <a:p>
            <a:pPr marL="0" indent="0" algn="just">
              <a:buNone/>
            </a:pPr>
            <a:endParaRPr lang="el-GR" sz="2000" dirty="0"/>
          </a:p>
          <a:p>
            <a:pPr>
              <a:buFont typeface="Wingdings" panose="05000000000000000000" pitchFamily="2" charset="2"/>
              <a:buChar char="Ø"/>
            </a:pPr>
            <a:r>
              <a:rPr lang="el-GR" sz="2000" b="1" dirty="0"/>
              <a:t>έλλειψης χρόνου, </a:t>
            </a:r>
            <a:endParaRPr lang="el-GR" sz="2000" b="1" dirty="0" smtClean="0"/>
          </a:p>
          <a:p>
            <a:pPr>
              <a:buFont typeface="Wingdings" panose="05000000000000000000" pitchFamily="2" charset="2"/>
              <a:buChar char="Ø"/>
            </a:pPr>
            <a:endParaRPr lang="el-GR" sz="2000" b="1" dirty="0"/>
          </a:p>
          <a:p>
            <a:pPr>
              <a:buFont typeface="Wingdings" panose="05000000000000000000" pitchFamily="2" charset="2"/>
              <a:buChar char="Ø"/>
            </a:pPr>
            <a:r>
              <a:rPr lang="el-GR" sz="2000" b="1" dirty="0"/>
              <a:t>άγνοιας πρακτικών, </a:t>
            </a:r>
            <a:endParaRPr lang="el-GR" sz="2000" b="1" dirty="0" smtClean="0"/>
          </a:p>
          <a:p>
            <a:pPr>
              <a:buFont typeface="Wingdings" panose="05000000000000000000" pitchFamily="2" charset="2"/>
              <a:buChar char="Ø"/>
            </a:pPr>
            <a:endParaRPr lang="el-GR" sz="2000" b="1" dirty="0"/>
          </a:p>
          <a:p>
            <a:pPr>
              <a:buFont typeface="Wingdings" panose="05000000000000000000" pitchFamily="2" charset="2"/>
              <a:buChar char="Ø"/>
            </a:pPr>
            <a:r>
              <a:rPr lang="el-GR" sz="2000" b="1" dirty="0"/>
              <a:t>προέλευσης κατώτερων κοινωνικών στρωμάτων, </a:t>
            </a:r>
            <a:endParaRPr lang="el-GR" sz="2000" b="1" dirty="0" smtClean="0"/>
          </a:p>
          <a:p>
            <a:pPr>
              <a:buFont typeface="Wingdings" panose="05000000000000000000" pitchFamily="2" charset="2"/>
              <a:buChar char="Ø"/>
            </a:pPr>
            <a:endParaRPr lang="el-GR" sz="2000" b="1" dirty="0"/>
          </a:p>
          <a:p>
            <a:pPr>
              <a:buFont typeface="Wingdings" panose="05000000000000000000" pitchFamily="2" charset="2"/>
              <a:buChar char="Ø"/>
            </a:pPr>
            <a:r>
              <a:rPr lang="el-GR" sz="2000" b="1" dirty="0"/>
              <a:t>φοίτησης δευτεροβάθμια </a:t>
            </a:r>
            <a:r>
              <a:rPr lang="el-GR" sz="2000" b="1" dirty="0" err="1"/>
              <a:t>εκπ</a:t>
            </a:r>
            <a:r>
              <a:rPr lang="el-GR" sz="2000" b="1" dirty="0"/>
              <a:t>/ση, </a:t>
            </a:r>
            <a:endParaRPr lang="el-GR" sz="2000" b="1" dirty="0" smtClean="0"/>
          </a:p>
          <a:p>
            <a:pPr>
              <a:buFont typeface="Wingdings" panose="05000000000000000000" pitchFamily="2" charset="2"/>
              <a:buChar char="Ø"/>
            </a:pPr>
            <a:endParaRPr lang="el-GR" sz="2000" b="1" dirty="0"/>
          </a:p>
          <a:p>
            <a:pPr>
              <a:buFont typeface="Wingdings" panose="05000000000000000000" pitchFamily="2" charset="2"/>
              <a:buChar char="Ø"/>
            </a:pPr>
            <a:r>
              <a:rPr lang="el-GR" sz="2000" b="1" dirty="0"/>
              <a:t>αρνητικής στάσης </a:t>
            </a:r>
            <a:r>
              <a:rPr lang="el-GR" sz="2000" b="1" dirty="0" err="1"/>
              <a:t>εκπ</a:t>
            </a:r>
            <a:r>
              <a:rPr lang="el-GR" sz="2000" b="1" dirty="0"/>
              <a:t>/</a:t>
            </a:r>
            <a:r>
              <a:rPr lang="el-GR" sz="2000" b="1" dirty="0" err="1"/>
              <a:t>κών</a:t>
            </a:r>
            <a:r>
              <a:rPr lang="el-GR" sz="2000" b="1" dirty="0"/>
              <a:t> κ.ά..</a:t>
            </a:r>
          </a:p>
        </p:txBody>
      </p:sp>
    </p:spTree>
    <p:extLst>
      <p:ext uri="{BB962C8B-B14F-4D97-AF65-F5344CB8AC3E}">
        <p14:creationId xmlns:p14="http://schemas.microsoft.com/office/powerpoint/2010/main" val="43908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2204864"/>
            <a:ext cx="2843808"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Ορθογώνιο 5"/>
          <p:cNvSpPr/>
          <p:nvPr/>
        </p:nvSpPr>
        <p:spPr>
          <a:xfrm>
            <a:off x="395536" y="1052736"/>
            <a:ext cx="5904656" cy="5078313"/>
          </a:xfrm>
          <a:prstGeom prst="rect">
            <a:avLst/>
          </a:prstGeom>
        </p:spPr>
        <p:txBody>
          <a:bodyPr wrap="square">
            <a:spAutoFit/>
          </a:bodyPr>
          <a:lstStyle/>
          <a:p>
            <a:pPr marL="285750" indent="-285750" algn="just">
              <a:buFont typeface="Arial" panose="020B0604020202020204" pitchFamily="34" charset="0"/>
              <a:buChar char="•"/>
            </a:pPr>
            <a:r>
              <a:rPr lang="el-GR" dirty="0"/>
              <a:t>Μέχρι το 1985, η συμμετοχή </a:t>
            </a:r>
            <a:r>
              <a:rPr lang="el-GR" b="1" dirty="0" smtClean="0"/>
              <a:t>προαιρετική</a:t>
            </a:r>
            <a:r>
              <a:rPr lang="el-GR" dirty="0" smtClean="0"/>
              <a:t> </a:t>
            </a:r>
            <a:r>
              <a:rPr lang="el-GR" dirty="0"/>
              <a:t>και εξαρτιόταν από την πρωτοβουλία της εκπαιδευτικής </a:t>
            </a:r>
            <a:r>
              <a:rPr lang="el-GR" dirty="0" smtClean="0"/>
              <a:t>μονάδας. </a:t>
            </a:r>
          </a:p>
          <a:p>
            <a:pPr marL="285750" indent="-285750" algn="just">
              <a:buFont typeface="Arial" panose="020B0604020202020204" pitchFamily="34" charset="0"/>
              <a:buChar char="•"/>
            </a:pPr>
            <a:r>
              <a:rPr lang="el-GR" dirty="0" smtClean="0"/>
              <a:t>Με το </a:t>
            </a:r>
            <a:r>
              <a:rPr lang="el-GR" dirty="0"/>
              <a:t>άρθρο 53 του Ν. </a:t>
            </a:r>
            <a:r>
              <a:rPr lang="el-GR" dirty="0" smtClean="0"/>
              <a:t>1566/1985 εισήχθη ο θεσμός </a:t>
            </a:r>
            <a:r>
              <a:rPr lang="el-GR" dirty="0"/>
              <a:t>της συμμετοχής των γονέων στη λειτουργία του σχολείου ως </a:t>
            </a:r>
            <a:r>
              <a:rPr lang="el-GR" u="sng" dirty="0"/>
              <a:t>βοηθητικό όργανο της διοίκησής </a:t>
            </a:r>
            <a:r>
              <a:rPr lang="el-GR" dirty="0"/>
              <a:t>του (</a:t>
            </a:r>
            <a:r>
              <a:rPr lang="el-GR" dirty="0" err="1"/>
              <a:t>Αθανασούλα</a:t>
            </a:r>
            <a:r>
              <a:rPr lang="el-GR" dirty="0"/>
              <a:t>-Ρέππα, 2008). </a:t>
            </a:r>
            <a:endParaRPr lang="el-GR" dirty="0" smtClean="0"/>
          </a:p>
          <a:p>
            <a:pPr marL="285750" indent="-285750" algn="just">
              <a:buFont typeface="Arial" panose="020B0604020202020204" pitchFamily="34" charset="0"/>
              <a:buChar char="•"/>
            </a:pPr>
            <a:r>
              <a:rPr lang="el-GR" dirty="0" smtClean="0"/>
              <a:t>Κατόπιν, το </a:t>
            </a:r>
            <a:r>
              <a:rPr lang="el-GR" dirty="0"/>
              <a:t>άρθρο 2 του Ν. 2621/98</a:t>
            </a:r>
            <a:r>
              <a:rPr lang="el-GR" dirty="0" smtClean="0"/>
              <a:t>, έδινε </a:t>
            </a:r>
            <a:r>
              <a:rPr lang="el-GR" dirty="0"/>
              <a:t>τη </a:t>
            </a:r>
            <a:r>
              <a:rPr lang="el-GR" dirty="0" smtClean="0"/>
              <a:t>δυνατότητα συγκρότησης </a:t>
            </a:r>
            <a:r>
              <a:rPr lang="el-GR" dirty="0"/>
              <a:t>του </a:t>
            </a:r>
            <a:r>
              <a:rPr lang="el-GR" b="1" dirty="0"/>
              <a:t>συλλόγου Γονέων και Κηδεμόνων</a:t>
            </a:r>
            <a:r>
              <a:rPr lang="el-GR" dirty="0"/>
              <a:t> σε επίπεδο εκπαιδευτικής μονάδας, </a:t>
            </a:r>
            <a:r>
              <a:rPr lang="el-GR" dirty="0" smtClean="0"/>
              <a:t>της </a:t>
            </a:r>
            <a:r>
              <a:rPr lang="el-GR" b="1" dirty="0" smtClean="0"/>
              <a:t>Ένωσης </a:t>
            </a:r>
            <a:r>
              <a:rPr lang="el-GR" b="1" dirty="0"/>
              <a:t>Γονέων </a:t>
            </a:r>
            <a:r>
              <a:rPr lang="el-GR" dirty="0"/>
              <a:t>σε επίπεδο Δήμου, της </a:t>
            </a:r>
            <a:r>
              <a:rPr lang="el-GR" b="1" dirty="0"/>
              <a:t>Ομοσπονδίας Γονέων </a:t>
            </a:r>
            <a:r>
              <a:rPr lang="el-GR" dirty="0"/>
              <a:t>σε επίπεδο Νομού και </a:t>
            </a:r>
            <a:r>
              <a:rPr lang="el-GR" dirty="0" smtClean="0"/>
              <a:t>της συνένωσης </a:t>
            </a:r>
            <a:r>
              <a:rPr lang="el-GR" dirty="0"/>
              <a:t>όλων των ομοσπονδιών σε μια </a:t>
            </a:r>
            <a:r>
              <a:rPr lang="el-GR" b="1" dirty="0" smtClean="0"/>
              <a:t>Συνομοσπονδία</a:t>
            </a:r>
            <a:r>
              <a:rPr lang="el-GR" dirty="0" smtClean="0"/>
              <a:t>.</a:t>
            </a:r>
          </a:p>
          <a:p>
            <a:pPr marL="285750" indent="-285750" algn="just">
              <a:buFont typeface="Arial" panose="020B0604020202020204" pitchFamily="34" charset="0"/>
              <a:buChar char="•"/>
            </a:pPr>
            <a:r>
              <a:rPr lang="el-GR" dirty="0"/>
              <a:t>Ο</a:t>
            </a:r>
            <a:r>
              <a:rPr lang="el-GR" dirty="0" smtClean="0"/>
              <a:t>ι </a:t>
            </a:r>
            <a:r>
              <a:rPr lang="el-GR" dirty="0"/>
              <a:t>προαναφερόμενοι θεσμοί απέκτησαν </a:t>
            </a:r>
            <a:r>
              <a:rPr lang="el-GR" u="sng" dirty="0"/>
              <a:t>νομική </a:t>
            </a:r>
            <a:r>
              <a:rPr lang="el-GR" u="sng" dirty="0" smtClean="0"/>
              <a:t>υπόσταση και </a:t>
            </a:r>
            <a:r>
              <a:rPr lang="el-GR" u="sng" dirty="0"/>
              <a:t>δύναμη </a:t>
            </a:r>
            <a:r>
              <a:rPr lang="el-GR" dirty="0" smtClean="0"/>
              <a:t>για μια πιο </a:t>
            </a:r>
            <a:r>
              <a:rPr lang="el-GR" dirty="0"/>
              <a:t>ουσιαστική και </a:t>
            </a:r>
            <a:r>
              <a:rPr lang="el-GR" dirty="0" smtClean="0"/>
              <a:t>πιο </a:t>
            </a:r>
            <a:r>
              <a:rPr lang="el-GR" dirty="0"/>
              <a:t>ενεργητική συμμετοχή στη λειτουργία του σχολείου (</a:t>
            </a:r>
            <a:r>
              <a:rPr lang="el-GR" dirty="0" err="1"/>
              <a:t>Μπόνια</a:t>
            </a:r>
            <a:r>
              <a:rPr lang="el-GR" dirty="0"/>
              <a:t>, 2011</a:t>
            </a:r>
            <a:r>
              <a:rPr lang="el-GR" dirty="0" smtClean="0"/>
              <a:t>).</a:t>
            </a:r>
          </a:p>
        </p:txBody>
      </p:sp>
      <p:sp>
        <p:nvSpPr>
          <p:cNvPr id="8" name="TextBox 7"/>
          <p:cNvSpPr txBox="1"/>
          <p:nvPr/>
        </p:nvSpPr>
        <p:spPr>
          <a:xfrm>
            <a:off x="827584" y="332656"/>
            <a:ext cx="5775609" cy="584775"/>
          </a:xfrm>
          <a:prstGeom prst="rect">
            <a:avLst/>
          </a:prstGeom>
          <a:noFill/>
        </p:spPr>
        <p:txBody>
          <a:bodyPr wrap="square" rtlCol="0">
            <a:spAutoFit/>
          </a:bodyPr>
          <a:lstStyle/>
          <a:p>
            <a:r>
              <a:rPr lang="el-GR" sz="3200" b="1" dirty="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rPr>
              <a:t>Γονείς και σχολείο….</a:t>
            </a:r>
          </a:p>
        </p:txBody>
      </p:sp>
    </p:spTree>
    <p:extLst>
      <p:ext uri="{BB962C8B-B14F-4D97-AF65-F5344CB8AC3E}">
        <p14:creationId xmlns:p14="http://schemas.microsoft.com/office/powerpoint/2010/main" val="602482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02496"/>
            <a:ext cx="8712968" cy="1143000"/>
          </a:xfrm>
        </p:spPr>
        <p:txBody>
          <a:bodyPr>
            <a:normAutofit/>
          </a:bodyPr>
          <a:lstStyle/>
          <a:p>
            <a:pPr lvl="0"/>
            <a:r>
              <a:rPr lang="el-GR" sz="3200" dirty="0"/>
              <a:t>Παράγοντες που επηρεάζουν τη συνεργασία </a:t>
            </a:r>
            <a:r>
              <a:rPr lang="el-GR" sz="3200" dirty="0" smtClean="0"/>
              <a:t>σχολείου - οικογένειας</a:t>
            </a:r>
            <a:endParaRPr lang="el-GR" sz="3200" dirty="0"/>
          </a:p>
        </p:txBody>
      </p:sp>
      <p:sp>
        <p:nvSpPr>
          <p:cNvPr id="3" name="Θέση περιεχομένου 2"/>
          <p:cNvSpPr>
            <a:spLocks noGrp="1"/>
          </p:cNvSpPr>
          <p:nvPr>
            <p:ph idx="1"/>
          </p:nvPr>
        </p:nvSpPr>
        <p:spPr>
          <a:xfrm>
            <a:off x="467544" y="1772816"/>
            <a:ext cx="6408712" cy="4896544"/>
          </a:xfrm>
        </p:spPr>
        <p:txBody>
          <a:bodyPr>
            <a:normAutofit/>
          </a:bodyPr>
          <a:lstStyle/>
          <a:p>
            <a:pPr marL="0" indent="0">
              <a:buNone/>
            </a:pPr>
            <a:r>
              <a:rPr lang="el-GR" sz="2000" dirty="0" smtClean="0"/>
              <a:t>Οι παράγοντες αυτοί αφορούν:</a:t>
            </a:r>
          </a:p>
          <a:p>
            <a:r>
              <a:rPr lang="el-GR" sz="2000" dirty="0" smtClean="0"/>
              <a:t> τα </a:t>
            </a:r>
            <a:r>
              <a:rPr lang="el-GR" sz="2000" b="1" dirty="0" smtClean="0"/>
              <a:t>χαρακτηριστικά του παιδιού </a:t>
            </a:r>
            <a:r>
              <a:rPr lang="el-GR" sz="2000" dirty="0" smtClean="0"/>
              <a:t>(ηλικία, φύλο, μαθησιακές ανάγκες του μαθητή)</a:t>
            </a:r>
          </a:p>
          <a:p>
            <a:r>
              <a:rPr lang="el-GR" sz="2000" dirty="0" smtClean="0"/>
              <a:t>τις </a:t>
            </a:r>
            <a:r>
              <a:rPr lang="el-GR" sz="2000" b="1" dirty="0" smtClean="0"/>
              <a:t>στάσεις </a:t>
            </a:r>
            <a:r>
              <a:rPr lang="el-GR" sz="2000" dirty="0" smtClean="0"/>
              <a:t>και </a:t>
            </a:r>
            <a:r>
              <a:rPr lang="el-GR" sz="2000" b="1" dirty="0" smtClean="0"/>
              <a:t>προσδοκίες </a:t>
            </a:r>
            <a:r>
              <a:rPr lang="el-GR" sz="2000" dirty="0" smtClean="0"/>
              <a:t>των γονέων και των εκπαιδευτικών (διαφορές εκπαιδευτικών και γονέων σε γλωσσικό και πολιτισμικό επίπεδο μπορεί να δυσχεραίνουν τη συνεργασία π.χ. μετανάστες, </a:t>
            </a:r>
            <a:r>
              <a:rPr lang="el-GR" sz="2000" dirty="0" err="1" smtClean="0"/>
              <a:t>ρομά</a:t>
            </a:r>
            <a:r>
              <a:rPr lang="el-GR" sz="2000" dirty="0" smtClean="0"/>
              <a:t>) (</a:t>
            </a:r>
            <a:r>
              <a:rPr lang="el-GR" sz="2000" dirty="0" err="1" smtClean="0"/>
              <a:t>Μπρούζος</a:t>
            </a:r>
            <a:r>
              <a:rPr lang="el-GR" sz="2000" dirty="0" smtClean="0"/>
              <a:t> 2009: 259- 260).,</a:t>
            </a:r>
          </a:p>
          <a:p>
            <a:r>
              <a:rPr lang="el-GR" sz="2000" dirty="0" smtClean="0"/>
              <a:t> τις </a:t>
            </a:r>
            <a:r>
              <a:rPr lang="el-GR" sz="2000" b="1" dirty="0" smtClean="0"/>
              <a:t>εξωτερικές συνθήκες </a:t>
            </a:r>
            <a:r>
              <a:rPr lang="el-GR" sz="2000" dirty="0" smtClean="0"/>
              <a:t>αλλά και</a:t>
            </a:r>
          </a:p>
          <a:p>
            <a:r>
              <a:rPr lang="el-GR" sz="2000" dirty="0" smtClean="0"/>
              <a:t> τα </a:t>
            </a:r>
            <a:r>
              <a:rPr lang="el-GR" sz="2000" b="1" dirty="0" smtClean="0"/>
              <a:t>χαρακτηριστικά της σχολικής μονάδας </a:t>
            </a:r>
            <a:r>
              <a:rPr lang="el-GR" sz="2000" dirty="0" smtClean="0"/>
              <a:t>(αναλογία μαθητών-εκπαιδευτικών, η δυσκολία πρόσβασης στο σχολείο, το σχολικό κλίμα, η </a:t>
            </a:r>
            <a:r>
              <a:rPr lang="el-GR" sz="2000" b="1" dirty="0" smtClean="0"/>
              <a:t>στάση του διευθυντή της σχολικής μονάδας </a:t>
            </a:r>
            <a:r>
              <a:rPr lang="el-GR" sz="2000" dirty="0" smtClean="0"/>
              <a:t>απέναντι στη </a:t>
            </a:r>
            <a:r>
              <a:rPr lang="el-GR" sz="2000" dirty="0" err="1" smtClean="0"/>
              <a:t>γονεϊκή</a:t>
            </a:r>
            <a:r>
              <a:rPr lang="el-GR" sz="2000" dirty="0" smtClean="0"/>
              <a:t> εμπλοκή) (</a:t>
            </a:r>
            <a:r>
              <a:rPr lang="el-GR" sz="2000" dirty="0" err="1" smtClean="0"/>
              <a:t>Μπρούζος</a:t>
            </a:r>
            <a:r>
              <a:rPr lang="el-GR" sz="2000" dirty="0" smtClean="0"/>
              <a:t> 2009: 260. Πνευματικός κ. ά. 2008).</a:t>
            </a:r>
            <a:endParaRPr lang="el-G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617093" y="3605434"/>
            <a:ext cx="4817364"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447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4664"/>
            <a:ext cx="8676456" cy="864096"/>
          </a:xfrm>
        </p:spPr>
        <p:txBody>
          <a:bodyPr/>
          <a:lstStyle/>
          <a:p>
            <a:r>
              <a:rPr lang="el-GR" sz="3200" dirty="0"/>
              <a:t>Προϋποθέσεις για τον σχεδιασμό δράσεων στη συνεργασία </a:t>
            </a:r>
            <a:r>
              <a:rPr lang="el-GR" sz="3200" dirty="0" smtClean="0"/>
              <a:t>σχολείου-οικογένειας</a:t>
            </a:r>
            <a:endParaRPr lang="el-GR" dirty="0"/>
          </a:p>
        </p:txBody>
      </p:sp>
      <p:sp>
        <p:nvSpPr>
          <p:cNvPr id="3" name="Θέση περιεχομένου 2"/>
          <p:cNvSpPr>
            <a:spLocks noGrp="1"/>
          </p:cNvSpPr>
          <p:nvPr>
            <p:ph idx="1"/>
          </p:nvPr>
        </p:nvSpPr>
        <p:spPr>
          <a:xfrm>
            <a:off x="395536" y="1988840"/>
            <a:ext cx="8748464" cy="4869160"/>
          </a:xfrm>
        </p:spPr>
        <p:txBody>
          <a:bodyPr>
            <a:normAutofit lnSpcReduction="10000"/>
          </a:bodyPr>
          <a:lstStyle/>
          <a:p>
            <a:pPr algn="just"/>
            <a:r>
              <a:rPr lang="el-GR" sz="2000" dirty="0" smtClean="0"/>
              <a:t>Η </a:t>
            </a:r>
            <a:r>
              <a:rPr lang="el-GR" sz="2000" dirty="0"/>
              <a:t>αποτελεσματικότητα των δράσεων που υιοθετεί το σχολείο ενισχύεται, όταν </a:t>
            </a:r>
            <a:r>
              <a:rPr lang="el-GR" sz="2000" dirty="0" smtClean="0"/>
              <a:t>αυτές:</a:t>
            </a:r>
          </a:p>
          <a:p>
            <a:pPr algn="just"/>
            <a:r>
              <a:rPr lang="el-GR" sz="2000" dirty="0" smtClean="0"/>
              <a:t> </a:t>
            </a:r>
            <a:r>
              <a:rPr lang="el-GR" sz="2000" b="1" dirty="0"/>
              <a:t>ορίζονται με σαφήνεια </a:t>
            </a:r>
            <a:r>
              <a:rPr lang="el-GR" sz="2000" dirty="0"/>
              <a:t>ως προς τους </a:t>
            </a:r>
            <a:r>
              <a:rPr lang="el-GR" sz="2000" b="1" dirty="0"/>
              <a:t>στόχους </a:t>
            </a:r>
            <a:r>
              <a:rPr lang="el-GR" sz="2000" dirty="0"/>
              <a:t>και τα </a:t>
            </a:r>
            <a:r>
              <a:rPr lang="el-GR" sz="2000" b="1" dirty="0"/>
              <a:t>μέσα</a:t>
            </a:r>
            <a:r>
              <a:rPr lang="el-GR" sz="2000" dirty="0"/>
              <a:t> που θα αξιοποιηθούν, αλλά και διαμορφώνονται </a:t>
            </a:r>
            <a:r>
              <a:rPr lang="el-GR" sz="2000" b="1" dirty="0"/>
              <a:t>λαμβάνοντας υπόψη τις ιδιαίτερες ανάγκες</a:t>
            </a:r>
            <a:r>
              <a:rPr lang="el-GR" sz="2000" dirty="0"/>
              <a:t> των μαθητών και των γονέων τους. </a:t>
            </a:r>
            <a:endParaRPr lang="el-GR" sz="2000" dirty="0" smtClean="0"/>
          </a:p>
          <a:p>
            <a:pPr algn="just"/>
            <a:r>
              <a:rPr lang="el-GR" sz="2000" dirty="0" smtClean="0"/>
              <a:t>η </a:t>
            </a:r>
            <a:r>
              <a:rPr lang="el-GR" sz="2000" dirty="0"/>
              <a:t>εφαρμογή των δράσεων </a:t>
            </a:r>
            <a:r>
              <a:rPr lang="el-GR" sz="2000" b="1" dirty="0"/>
              <a:t>χρειάζεται να ξεκινά από την έναρξη της σχολικής χρονιάς </a:t>
            </a:r>
            <a:r>
              <a:rPr lang="el-GR" sz="2000" dirty="0"/>
              <a:t>και </a:t>
            </a:r>
            <a:endParaRPr lang="el-GR" sz="2000" dirty="0" smtClean="0"/>
          </a:p>
          <a:p>
            <a:pPr algn="just"/>
            <a:r>
              <a:rPr lang="el-GR" sz="2000" dirty="0" smtClean="0"/>
              <a:t>απαιτεί </a:t>
            </a:r>
            <a:r>
              <a:rPr lang="el-GR" sz="2000" dirty="0"/>
              <a:t>τη </a:t>
            </a:r>
            <a:r>
              <a:rPr lang="el-GR" sz="2000" b="1" dirty="0"/>
              <a:t>δέσμευση των εκπαιδευτικών για συνεχή προσπάθεια διατήρησης </a:t>
            </a:r>
            <a:r>
              <a:rPr lang="el-GR" sz="2000" dirty="0"/>
              <a:t>της συνεργασίας και της επικοινωνίας με τους γονείς καθ’ όλη τη διάρκεια του σχολικού έτους (</a:t>
            </a:r>
            <a:r>
              <a:rPr lang="el-GR" sz="2000" dirty="0" err="1" smtClean="0"/>
              <a:t>Μυλωνάκου</a:t>
            </a:r>
            <a:r>
              <a:rPr lang="el-GR" sz="2000" dirty="0" smtClean="0"/>
              <a:t> - </a:t>
            </a:r>
            <a:r>
              <a:rPr lang="el-GR" sz="2000" dirty="0"/>
              <a:t>Κεκέ </a:t>
            </a:r>
            <a:r>
              <a:rPr lang="el-GR" sz="2000" dirty="0" smtClean="0"/>
              <a:t>2009).</a:t>
            </a:r>
            <a:endParaRPr lang="el-GR" sz="2000" dirty="0"/>
          </a:p>
          <a:p>
            <a:pPr algn="just"/>
            <a:r>
              <a:rPr lang="el-GR" sz="2000" dirty="0" smtClean="0"/>
              <a:t>η </a:t>
            </a:r>
            <a:r>
              <a:rPr lang="el-GR" sz="2000" b="1" dirty="0"/>
              <a:t>υπεύθυνη και συστηματική αξιολόγηση </a:t>
            </a:r>
            <a:r>
              <a:rPr lang="el-GR" sz="2000" dirty="0"/>
              <a:t>των δραστηριοτήτων που στοχεύουν στη συνεργασία σχολείου-οικογένειας. </a:t>
            </a:r>
            <a:r>
              <a:rPr lang="el-GR" sz="2000" dirty="0" smtClean="0"/>
              <a:t>(</a:t>
            </a:r>
            <a:r>
              <a:rPr lang="el-GR" sz="2000" dirty="0" err="1"/>
              <a:t>Μυλωνάκου</a:t>
            </a:r>
            <a:r>
              <a:rPr lang="el-GR" sz="2000" dirty="0"/>
              <a:t>-Κεκέ </a:t>
            </a:r>
            <a:r>
              <a:rPr lang="el-GR" sz="2000" dirty="0" smtClean="0"/>
              <a:t>2009).</a:t>
            </a:r>
            <a:r>
              <a:rPr lang="el-GR" sz="2000" dirty="0"/>
              <a:t> </a:t>
            </a:r>
            <a:endParaRPr lang="el-GR" sz="2000" dirty="0" smtClean="0"/>
          </a:p>
          <a:p>
            <a:pPr algn="just"/>
            <a:r>
              <a:rPr lang="el-GR" sz="2000" dirty="0" smtClean="0"/>
              <a:t>Η </a:t>
            </a:r>
            <a:r>
              <a:rPr lang="el-GR" sz="2000" dirty="0"/>
              <a:t>δημιουργία ενός </a:t>
            </a:r>
            <a:r>
              <a:rPr lang="el-GR" sz="2000" b="1" dirty="0"/>
              <a:t>σχολείου «ανοιχτού» στη συνεργασία </a:t>
            </a:r>
            <a:r>
              <a:rPr lang="el-GR" sz="2000" dirty="0"/>
              <a:t>με τους γονείς προϋποθέτει τη διαρκή δέσμευση των εκπαιδευτικών στον συγκεκριμένο στόχο (Γεωργίου </a:t>
            </a:r>
            <a:r>
              <a:rPr lang="el-GR" sz="2000" dirty="0" smtClean="0"/>
              <a:t>2000).</a:t>
            </a:r>
            <a:endParaRPr lang="el-GR" sz="2000" dirty="0"/>
          </a:p>
          <a:p>
            <a:endParaRPr lang="el-GR" dirty="0"/>
          </a:p>
          <a:p>
            <a:endParaRPr lang="el-GR" dirty="0"/>
          </a:p>
          <a:p>
            <a:endParaRPr lang="el-GR" dirty="0"/>
          </a:p>
        </p:txBody>
      </p:sp>
    </p:spTree>
    <p:extLst>
      <p:ext uri="{BB962C8B-B14F-4D97-AF65-F5344CB8AC3E}">
        <p14:creationId xmlns:p14="http://schemas.microsoft.com/office/powerpoint/2010/main" val="1837591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02496"/>
            <a:ext cx="8712968" cy="994256"/>
          </a:xfrm>
        </p:spPr>
        <p:txBody>
          <a:bodyPr>
            <a:normAutofit/>
          </a:bodyPr>
          <a:lstStyle/>
          <a:p>
            <a:pPr lvl="0"/>
            <a:r>
              <a:rPr lang="el-GR" sz="3200" dirty="0" smtClean="0"/>
              <a:t>Δράσεις…  για εκπαιδευτικούς</a:t>
            </a:r>
            <a:endParaRPr lang="el-GR" sz="3200" dirty="0"/>
          </a:p>
        </p:txBody>
      </p:sp>
      <p:sp>
        <p:nvSpPr>
          <p:cNvPr id="3" name="Θέση περιεχομένου 2"/>
          <p:cNvSpPr>
            <a:spLocks noGrp="1"/>
          </p:cNvSpPr>
          <p:nvPr>
            <p:ph idx="1"/>
          </p:nvPr>
        </p:nvSpPr>
        <p:spPr>
          <a:xfrm>
            <a:off x="323528" y="1412776"/>
            <a:ext cx="8712968" cy="5445224"/>
          </a:xfrm>
        </p:spPr>
        <p:txBody>
          <a:bodyPr>
            <a:normAutofit lnSpcReduction="10000"/>
          </a:bodyPr>
          <a:lstStyle/>
          <a:p>
            <a:pPr algn="just"/>
            <a:r>
              <a:rPr lang="el-GR" sz="2000" b="1" dirty="0"/>
              <a:t>Τακτική και συνεχή πληροφόρηση </a:t>
            </a:r>
            <a:r>
              <a:rPr lang="el-GR" sz="2000" dirty="0"/>
              <a:t>με όλες τις μορφές επικοινωνίας σε όλη </a:t>
            </a:r>
            <a:r>
              <a:rPr lang="el-GR" sz="2000" dirty="0" smtClean="0"/>
              <a:t>τη διάρκεια </a:t>
            </a:r>
            <a:r>
              <a:rPr lang="el-GR" sz="2000" dirty="0"/>
              <a:t>του διδακτικού </a:t>
            </a:r>
            <a:r>
              <a:rPr lang="el-GR" sz="2000" dirty="0" smtClean="0"/>
              <a:t>έτους για </a:t>
            </a:r>
            <a:r>
              <a:rPr lang="el-GR" sz="2000" dirty="0"/>
              <a:t>τους </a:t>
            </a:r>
            <a:r>
              <a:rPr lang="el-GR" sz="2000" b="1" dirty="0"/>
              <a:t>στόχους</a:t>
            </a:r>
            <a:r>
              <a:rPr lang="el-GR" sz="2000" dirty="0"/>
              <a:t> του σχολείου, τις </a:t>
            </a:r>
            <a:r>
              <a:rPr lang="el-GR" sz="2000" b="1" dirty="0" smtClean="0"/>
              <a:t>εκπαιδευτικές αλλαγές </a:t>
            </a:r>
            <a:r>
              <a:rPr lang="el-GR" sz="2000" dirty="0"/>
              <a:t>που θα εφαρμοστούν και τις </a:t>
            </a:r>
            <a:r>
              <a:rPr lang="el-GR" sz="2000" b="1" dirty="0"/>
              <a:t>σχολικές </a:t>
            </a:r>
            <a:r>
              <a:rPr lang="el-GR" sz="2000" b="1" dirty="0" smtClean="0"/>
              <a:t>δραστηριότητες </a:t>
            </a:r>
            <a:r>
              <a:rPr lang="el-GR" sz="2000" dirty="0" smtClean="0"/>
              <a:t>(</a:t>
            </a:r>
            <a:r>
              <a:rPr lang="el-GR" sz="2000" dirty="0" err="1"/>
              <a:t>Patrikakou</a:t>
            </a:r>
            <a:r>
              <a:rPr lang="el-GR" sz="2000" dirty="0"/>
              <a:t>, 2008</a:t>
            </a:r>
            <a:r>
              <a:rPr lang="el-GR" sz="2000" dirty="0" smtClean="0"/>
              <a:t>).</a:t>
            </a:r>
          </a:p>
          <a:p>
            <a:pPr algn="just"/>
            <a:r>
              <a:rPr lang="el-GR" sz="2000" dirty="0"/>
              <a:t>Επίδειξη</a:t>
            </a:r>
            <a:r>
              <a:rPr lang="el-GR" sz="2000" b="1" dirty="0"/>
              <a:t> αβρότητας και σεβασμού </a:t>
            </a:r>
            <a:r>
              <a:rPr lang="el-GR" sz="2000" dirty="0"/>
              <a:t>από τον διευθυντή, τους εκπαιδευτικούς και </a:t>
            </a:r>
            <a:r>
              <a:rPr lang="el-GR" sz="2000" dirty="0" smtClean="0"/>
              <a:t>το βοηθητικό προσωπικό που θα </a:t>
            </a:r>
            <a:r>
              <a:rPr lang="el-GR" sz="2000" dirty="0"/>
              <a:t>απορρέει από τη </a:t>
            </a:r>
            <a:r>
              <a:rPr lang="el-GR" sz="2000" dirty="0" smtClean="0"/>
              <a:t>σχολική κουλτούρα </a:t>
            </a:r>
            <a:r>
              <a:rPr lang="el-GR" sz="2000" dirty="0"/>
              <a:t>(</a:t>
            </a:r>
            <a:r>
              <a:rPr lang="el-GR" sz="2000" dirty="0" err="1"/>
              <a:t>Ανθοπούλου</a:t>
            </a:r>
            <a:r>
              <a:rPr lang="el-GR" sz="2000" dirty="0"/>
              <a:t>, 2008</a:t>
            </a:r>
            <a:r>
              <a:rPr lang="el-GR" sz="2000" dirty="0" smtClean="0"/>
              <a:t>), ώστε </a:t>
            </a:r>
            <a:r>
              <a:rPr lang="el-GR" sz="2000" dirty="0"/>
              <a:t>ν</a:t>
            </a:r>
            <a:r>
              <a:rPr lang="el-GR" sz="2000" dirty="0" smtClean="0"/>
              <a:t>α </a:t>
            </a:r>
            <a:r>
              <a:rPr lang="el-GR" sz="2000" dirty="0"/>
              <a:t>αισθάνονται ικανοποίηση για την </a:t>
            </a:r>
            <a:r>
              <a:rPr lang="el-GR" sz="2000" dirty="0" smtClean="0"/>
              <a:t>ευγενική υποδοχή (</a:t>
            </a:r>
            <a:r>
              <a:rPr lang="el-GR" sz="2000" dirty="0" err="1" smtClean="0"/>
              <a:t>Αθανασούλα</a:t>
            </a:r>
            <a:r>
              <a:rPr lang="el-GR" sz="2000" dirty="0" smtClean="0"/>
              <a:t>-Ρέππα</a:t>
            </a:r>
            <a:r>
              <a:rPr lang="el-GR" sz="2000" dirty="0"/>
              <a:t>, 2008). </a:t>
            </a:r>
            <a:endParaRPr lang="el-GR" sz="2000" dirty="0" smtClean="0"/>
          </a:p>
          <a:p>
            <a:pPr algn="just"/>
            <a:r>
              <a:rPr lang="el-GR" sz="2000" b="1" dirty="0" smtClean="0"/>
              <a:t>Κατάλληλη αίθουσα υποδοχής </a:t>
            </a:r>
            <a:r>
              <a:rPr lang="el-GR" sz="2000" dirty="0" smtClean="0"/>
              <a:t>όπου θα </a:t>
            </a:r>
            <a:r>
              <a:rPr lang="el-GR" sz="2000" dirty="0"/>
              <a:t>πραγματοποιούνται </a:t>
            </a:r>
            <a:r>
              <a:rPr lang="el-GR" sz="2000" b="1" dirty="0"/>
              <a:t>ενημερωτικές συναντήσεις</a:t>
            </a:r>
            <a:r>
              <a:rPr lang="el-GR" sz="2000" dirty="0"/>
              <a:t>, </a:t>
            </a:r>
            <a:r>
              <a:rPr lang="el-GR" sz="2000" b="1" dirty="0" smtClean="0"/>
              <a:t>προβολή βιντεοταινιών </a:t>
            </a:r>
            <a:r>
              <a:rPr lang="el-GR" sz="2000" dirty="0"/>
              <a:t>από τις δραστηριότητες των παιδιών τους, </a:t>
            </a:r>
            <a:r>
              <a:rPr lang="el-GR" sz="2000" b="1" dirty="0"/>
              <a:t>ανάρτηση μαθητικών </a:t>
            </a:r>
            <a:r>
              <a:rPr lang="el-GR" sz="2000" b="1" dirty="0" smtClean="0"/>
              <a:t>έργων </a:t>
            </a:r>
            <a:r>
              <a:rPr lang="el-GR" sz="2000" dirty="0" smtClean="0"/>
              <a:t>σε </a:t>
            </a:r>
            <a:r>
              <a:rPr lang="el-GR" sz="2000" dirty="0"/>
              <a:t>περίοπτη θέση (</a:t>
            </a:r>
            <a:r>
              <a:rPr lang="el-GR" sz="2000" dirty="0" err="1"/>
              <a:t>Αθανασούλα</a:t>
            </a:r>
            <a:r>
              <a:rPr lang="el-GR" sz="2000" dirty="0"/>
              <a:t>-Ρέππα, 2008</a:t>
            </a:r>
            <a:r>
              <a:rPr lang="el-GR" sz="2000" dirty="0" smtClean="0"/>
              <a:t>), </a:t>
            </a:r>
            <a:r>
              <a:rPr lang="el-GR" sz="2000" b="1" dirty="0" smtClean="0"/>
              <a:t>πίνακας ανακοινώσεων</a:t>
            </a:r>
            <a:r>
              <a:rPr lang="el-GR" sz="2000" dirty="0" smtClean="0"/>
              <a:t>, ειδικό κουτί εισηγήσεων </a:t>
            </a:r>
            <a:r>
              <a:rPr lang="el-GR" sz="2000" b="1" dirty="0" smtClean="0"/>
              <a:t>με προτάσεις</a:t>
            </a:r>
            <a:r>
              <a:rPr lang="el-GR" sz="2000" dirty="0" smtClean="0"/>
              <a:t>, εθελοντική συμμετοχή (</a:t>
            </a:r>
            <a:r>
              <a:rPr lang="en-US" sz="2000" dirty="0" smtClean="0"/>
              <a:t>Epstein</a:t>
            </a:r>
            <a:r>
              <a:rPr lang="el-GR" sz="2000" dirty="0" smtClean="0"/>
              <a:t> </a:t>
            </a:r>
            <a:r>
              <a:rPr lang="en-US" sz="2000" dirty="0" smtClean="0"/>
              <a:t>et</a:t>
            </a:r>
            <a:r>
              <a:rPr lang="el-GR" sz="2000" dirty="0" smtClean="0"/>
              <a:t> </a:t>
            </a:r>
            <a:r>
              <a:rPr lang="en-US" sz="2000" dirty="0" smtClean="0"/>
              <a:t>al</a:t>
            </a:r>
            <a:r>
              <a:rPr lang="en-US" sz="2000" dirty="0"/>
              <a:t>., 2002</a:t>
            </a:r>
            <a:r>
              <a:rPr lang="en-US" sz="2000" dirty="0" smtClean="0"/>
              <a:t>)</a:t>
            </a:r>
            <a:r>
              <a:rPr lang="el-GR" sz="2000" dirty="0" smtClean="0"/>
              <a:t>.</a:t>
            </a:r>
          </a:p>
          <a:p>
            <a:pPr algn="just"/>
            <a:r>
              <a:rPr lang="el-GR" sz="2000" dirty="0"/>
              <a:t>Το </a:t>
            </a:r>
            <a:r>
              <a:rPr lang="el-GR" sz="2000" b="1" dirty="0"/>
              <a:t>σχολείο κατά τον προγραμματισμό </a:t>
            </a:r>
            <a:r>
              <a:rPr lang="el-GR" sz="2000" dirty="0"/>
              <a:t>θα λαμβάνει υπόψη του και τους </a:t>
            </a:r>
            <a:r>
              <a:rPr lang="el-GR" sz="2000" dirty="0" smtClean="0"/>
              <a:t>γονείς, οι οποίοι </a:t>
            </a:r>
            <a:r>
              <a:rPr lang="el-GR" sz="2000" dirty="0"/>
              <a:t>συναντούν </a:t>
            </a:r>
            <a:r>
              <a:rPr lang="el-GR" sz="2000" b="1" dirty="0"/>
              <a:t>εμπόδια </a:t>
            </a:r>
            <a:r>
              <a:rPr lang="el-GR" sz="2000" b="1" dirty="0" smtClean="0"/>
              <a:t>συμμετοχής </a:t>
            </a:r>
            <a:r>
              <a:rPr lang="el-GR" sz="2000" dirty="0" smtClean="0"/>
              <a:t>και να </a:t>
            </a:r>
            <a:r>
              <a:rPr lang="el-GR" sz="2000" dirty="0"/>
              <a:t>στηρίξει τις οικογένειές τους (</a:t>
            </a:r>
            <a:r>
              <a:rPr lang="el-GR" sz="2000" dirty="0" err="1"/>
              <a:t>Epsteinetal</a:t>
            </a:r>
            <a:r>
              <a:rPr lang="el-GR" sz="2000" dirty="0"/>
              <a:t>., 2002). </a:t>
            </a:r>
            <a:endParaRPr lang="el-GR" sz="2000" dirty="0" smtClean="0"/>
          </a:p>
          <a:p>
            <a:pPr algn="just"/>
            <a:r>
              <a:rPr lang="el-GR" sz="2000" dirty="0"/>
              <a:t>Κινητοποίηση της </a:t>
            </a:r>
            <a:r>
              <a:rPr lang="el-GR" sz="2000" b="1" dirty="0"/>
              <a:t>εθελοντικής προσφοράς </a:t>
            </a:r>
            <a:r>
              <a:rPr lang="el-GR" sz="2000" dirty="0"/>
              <a:t>των γονέων. (</a:t>
            </a:r>
            <a:r>
              <a:rPr lang="el-GR" sz="2000" dirty="0" err="1"/>
              <a:t>Epstein</a:t>
            </a:r>
            <a:r>
              <a:rPr lang="el-GR" sz="2000" dirty="0"/>
              <a:t> </a:t>
            </a:r>
            <a:r>
              <a:rPr lang="el-GR" sz="2000" dirty="0" err="1"/>
              <a:t>et</a:t>
            </a:r>
            <a:r>
              <a:rPr lang="el-GR" sz="2000" dirty="0"/>
              <a:t> </a:t>
            </a:r>
            <a:r>
              <a:rPr lang="el-GR" sz="2000" dirty="0" err="1"/>
              <a:t>al</a:t>
            </a:r>
            <a:r>
              <a:rPr lang="el-GR" sz="2000" dirty="0"/>
              <a:t>., 2002</a:t>
            </a:r>
            <a:r>
              <a:rPr lang="el-GR" sz="2000" dirty="0" smtClean="0"/>
              <a:t>)</a:t>
            </a:r>
          </a:p>
          <a:p>
            <a:pPr algn="just"/>
            <a:endParaRPr lang="el-GR" sz="2000" dirty="0"/>
          </a:p>
        </p:txBody>
      </p:sp>
    </p:spTree>
    <p:extLst>
      <p:ext uri="{BB962C8B-B14F-4D97-AF65-F5344CB8AC3E}">
        <p14:creationId xmlns:p14="http://schemas.microsoft.com/office/powerpoint/2010/main" val="2796910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02496"/>
            <a:ext cx="8712968" cy="1143000"/>
          </a:xfrm>
        </p:spPr>
        <p:txBody>
          <a:bodyPr>
            <a:normAutofit/>
          </a:bodyPr>
          <a:lstStyle/>
          <a:p>
            <a:pPr lvl="0"/>
            <a:r>
              <a:rPr lang="el-GR" sz="3200" dirty="0" smtClean="0"/>
              <a:t>Δράσεις… για γονείς</a:t>
            </a:r>
            <a:endParaRPr lang="el-GR" sz="3200" dirty="0"/>
          </a:p>
        </p:txBody>
      </p:sp>
      <p:sp>
        <p:nvSpPr>
          <p:cNvPr id="3" name="Θέση περιεχομένου 2"/>
          <p:cNvSpPr>
            <a:spLocks noGrp="1"/>
          </p:cNvSpPr>
          <p:nvPr>
            <p:ph idx="1"/>
          </p:nvPr>
        </p:nvSpPr>
        <p:spPr>
          <a:xfrm>
            <a:off x="215515" y="1412776"/>
            <a:ext cx="8316925" cy="5445224"/>
          </a:xfrm>
        </p:spPr>
        <p:txBody>
          <a:bodyPr>
            <a:normAutofit/>
          </a:bodyPr>
          <a:lstStyle/>
          <a:p>
            <a:pPr algn="just"/>
            <a:r>
              <a:rPr lang="el-GR" sz="2400" b="1" dirty="0"/>
              <a:t>Διοργάνωση εκθέσεων </a:t>
            </a:r>
            <a:r>
              <a:rPr lang="el-GR" sz="2400" b="1" dirty="0" smtClean="0"/>
              <a:t>βιβλίου </a:t>
            </a:r>
            <a:r>
              <a:rPr lang="el-GR" sz="2400" dirty="0" smtClean="0"/>
              <a:t>για ενίσχυση των οικονομικών </a:t>
            </a:r>
            <a:r>
              <a:rPr lang="el-GR" sz="2400" dirty="0"/>
              <a:t>του συλλόγου </a:t>
            </a:r>
            <a:r>
              <a:rPr lang="el-GR" sz="2400" dirty="0" smtClean="0"/>
              <a:t>γονέων </a:t>
            </a:r>
            <a:r>
              <a:rPr lang="el-GR" sz="2400" dirty="0"/>
              <a:t>και </a:t>
            </a:r>
            <a:r>
              <a:rPr lang="el-GR" sz="2400" dirty="0" smtClean="0"/>
              <a:t>στην ανάπτυξη </a:t>
            </a:r>
            <a:r>
              <a:rPr lang="el-GR" sz="2400" dirty="0"/>
              <a:t>της </a:t>
            </a:r>
            <a:r>
              <a:rPr lang="el-GR" sz="2400" dirty="0" err="1" smtClean="0"/>
              <a:t>φιλαναγνωσίας</a:t>
            </a:r>
            <a:r>
              <a:rPr lang="el-GR" sz="2400" dirty="0" smtClean="0"/>
              <a:t>. </a:t>
            </a:r>
          </a:p>
          <a:p>
            <a:pPr algn="just"/>
            <a:r>
              <a:rPr lang="el-GR" sz="2400" b="1" dirty="0" smtClean="0"/>
              <a:t>Διοργάνωση επιστημονικών ή ψυχαγωγικών εκδηλώσεων </a:t>
            </a:r>
            <a:r>
              <a:rPr lang="el-GR" sz="2400" dirty="0" smtClean="0"/>
              <a:t>(ή </a:t>
            </a:r>
            <a:r>
              <a:rPr lang="en-US" sz="2400" dirty="0" err="1" smtClean="0"/>
              <a:t>bazzar</a:t>
            </a:r>
            <a:r>
              <a:rPr lang="en-US" sz="2400" dirty="0" smtClean="0"/>
              <a:t>)</a:t>
            </a:r>
            <a:r>
              <a:rPr lang="el-GR" sz="2400" dirty="0" smtClean="0"/>
              <a:t>, </a:t>
            </a:r>
            <a:r>
              <a:rPr lang="el-GR" sz="2400" b="1" dirty="0" smtClean="0"/>
              <a:t>επισκέψεων</a:t>
            </a:r>
            <a:r>
              <a:rPr lang="el-GR" sz="2400" dirty="0" smtClean="0"/>
              <a:t>,  με στόχο την ατομική βελτίωση ή την οικονομική ενίσχυση της σχολικής μονάδας.</a:t>
            </a:r>
            <a:endParaRPr lang="en-US" sz="2400" dirty="0" smtClean="0"/>
          </a:p>
          <a:p>
            <a:pPr algn="just"/>
            <a:r>
              <a:rPr lang="el-GR" sz="2400" dirty="0"/>
              <a:t>Συγκέντρωση </a:t>
            </a:r>
            <a:r>
              <a:rPr lang="el-GR" sz="2400" dirty="0" smtClean="0"/>
              <a:t>τ</a:t>
            </a:r>
            <a:r>
              <a:rPr lang="el-GR" sz="2400" b="1" dirty="0" smtClean="0"/>
              <a:t>ροφίμων</a:t>
            </a:r>
            <a:r>
              <a:rPr lang="el-GR" sz="2400" b="1" dirty="0"/>
              <a:t> </a:t>
            </a:r>
            <a:r>
              <a:rPr lang="el-GR" sz="2400" dirty="0" smtClean="0"/>
              <a:t>κ.ά. με </a:t>
            </a:r>
            <a:r>
              <a:rPr lang="el-GR" sz="2400" dirty="0"/>
              <a:t>σκοπό τη διανομή τους σε άπορες </a:t>
            </a:r>
            <a:r>
              <a:rPr lang="el-GR" sz="2400" dirty="0" smtClean="0"/>
              <a:t>οικογένειες.</a:t>
            </a:r>
          </a:p>
          <a:p>
            <a:pPr algn="just"/>
            <a:r>
              <a:rPr lang="el-GR" sz="2400" b="1" dirty="0" smtClean="0"/>
              <a:t>Πρωτοβουλίες για οικονομική ενίσχυση </a:t>
            </a:r>
            <a:r>
              <a:rPr lang="el-GR" sz="2400" dirty="0" smtClean="0"/>
              <a:t>για </a:t>
            </a:r>
            <a:r>
              <a:rPr lang="el-GR" sz="2400" dirty="0"/>
              <a:t>συχνά κτιριακά προβλήματα ή ελλείψεις σε τεχνολογικό </a:t>
            </a:r>
            <a:r>
              <a:rPr lang="el-GR" sz="2400" dirty="0" smtClean="0"/>
              <a:t> εξοπλισμό.</a:t>
            </a:r>
          </a:p>
          <a:p>
            <a:pPr algn="just"/>
            <a:r>
              <a:rPr lang="el-GR" sz="2400" dirty="0"/>
              <a:t> Π</a:t>
            </a:r>
            <a:r>
              <a:rPr lang="el-GR" sz="2400" dirty="0" smtClean="0"/>
              <a:t>ρωτοβουλία </a:t>
            </a:r>
            <a:r>
              <a:rPr lang="el-GR" sz="2400" dirty="0"/>
              <a:t>να </a:t>
            </a:r>
            <a:r>
              <a:rPr lang="el-GR" sz="2400" dirty="0" smtClean="0"/>
              <a:t>αιτηθούν χορηγία </a:t>
            </a:r>
            <a:r>
              <a:rPr lang="el-GR" sz="2400" b="1" dirty="0"/>
              <a:t>μη κερδοσκοπικών ιδρυμάτων </a:t>
            </a:r>
            <a:r>
              <a:rPr lang="el-GR" sz="2400" dirty="0"/>
              <a:t>στο εσωτερικό και το εξωτερικό.</a:t>
            </a:r>
          </a:p>
        </p:txBody>
      </p:sp>
    </p:spTree>
    <p:extLst>
      <p:ext uri="{BB962C8B-B14F-4D97-AF65-F5344CB8AC3E}">
        <p14:creationId xmlns:p14="http://schemas.microsoft.com/office/powerpoint/2010/main" val="1886485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049667884"/>
              </p:ext>
            </p:extLst>
          </p:nvPr>
        </p:nvGraphicFramePr>
        <p:xfrm>
          <a:off x="1219200" y="838200"/>
          <a:ext cx="7467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6563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260648"/>
            <a:ext cx="9145016" cy="792088"/>
          </a:xfrm>
        </p:spPr>
        <p:txBody>
          <a:bodyPr>
            <a:normAutofit fontScale="90000"/>
          </a:bodyPr>
          <a:lstStyle/>
          <a:p>
            <a:r>
              <a:rPr lang="el-GR" dirty="0"/>
              <a:t> </a:t>
            </a:r>
            <a:br>
              <a:rPr lang="el-GR" dirty="0"/>
            </a:br>
            <a:r>
              <a:rPr lang="el-GR" sz="3600" b="1" dirty="0"/>
              <a:t>Βασικές δεξιότητες για την επικοινωνία με </a:t>
            </a:r>
            <a:r>
              <a:rPr lang="el-GR" sz="3600" b="1" dirty="0" smtClean="0"/>
              <a:t>γονείς</a:t>
            </a:r>
            <a:endParaRPr lang="el-GR" sz="36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3738364"/>
              </p:ext>
            </p:extLst>
          </p:nvPr>
        </p:nvGraphicFramePr>
        <p:xfrm>
          <a:off x="1259632" y="1268760"/>
          <a:ext cx="705678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070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533400"/>
            <a:ext cx="8892480" cy="591344"/>
          </a:xfrm>
        </p:spPr>
        <p:txBody>
          <a:bodyPr/>
          <a:lstStyle/>
          <a:p>
            <a:r>
              <a:rPr lang="el-GR" sz="3200" dirty="0" smtClean="0"/>
              <a:t>Χαρακτηριστικά αποτελεσματικής επικοινωνίας (1)</a:t>
            </a:r>
            <a:endParaRPr lang="el-GR" sz="32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689362162"/>
              </p:ext>
            </p:extLst>
          </p:nvPr>
        </p:nvGraphicFramePr>
        <p:xfrm>
          <a:off x="467544" y="1700808"/>
          <a:ext cx="82192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9299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533400"/>
            <a:ext cx="8892480" cy="663352"/>
          </a:xfrm>
        </p:spPr>
        <p:txBody>
          <a:bodyPr/>
          <a:lstStyle/>
          <a:p>
            <a:r>
              <a:rPr lang="el-GR" sz="3200" dirty="0"/>
              <a:t>Χαρακτηριστικά </a:t>
            </a:r>
            <a:r>
              <a:rPr lang="el-GR" sz="3200" dirty="0" smtClean="0"/>
              <a:t>αποτελεσματικής </a:t>
            </a:r>
            <a:r>
              <a:rPr lang="el-GR" sz="3200" dirty="0"/>
              <a:t>επικοινωνίας </a:t>
            </a:r>
            <a:r>
              <a:rPr lang="el-GR" sz="3200" dirty="0" smtClean="0"/>
              <a:t>(2)</a:t>
            </a:r>
            <a:endParaRPr lang="el-GR" sz="32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038820947"/>
              </p:ext>
            </p:extLst>
          </p:nvPr>
        </p:nvGraphicFramePr>
        <p:xfrm>
          <a:off x="611560" y="1412776"/>
          <a:ext cx="782764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8778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892480" cy="432048"/>
          </a:xfrm>
        </p:spPr>
        <p:txBody>
          <a:bodyPr/>
          <a:lstStyle/>
          <a:p>
            <a:r>
              <a:rPr lang="el-GR" sz="3200" dirty="0" smtClean="0"/>
              <a:t>Χαρακτηριστικά </a:t>
            </a:r>
            <a:r>
              <a:rPr lang="el-GR" sz="3200" dirty="0"/>
              <a:t>αποτελεσματικής επικοινωνίας </a:t>
            </a:r>
            <a:r>
              <a:rPr lang="el-GR" sz="3200" dirty="0" smtClean="0"/>
              <a:t>(3)</a:t>
            </a:r>
            <a:endParaRPr lang="el-GR" sz="32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547467560"/>
              </p:ext>
            </p:extLst>
          </p:nvPr>
        </p:nvGraphicFramePr>
        <p:xfrm>
          <a:off x="755576" y="1124744"/>
          <a:ext cx="775563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8424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945649055"/>
              </p:ext>
            </p:extLst>
          </p:nvPr>
        </p:nvGraphicFramePr>
        <p:xfrm>
          <a:off x="1219200" y="838200"/>
          <a:ext cx="7467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0629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16632"/>
            <a:ext cx="8748464" cy="1559768"/>
          </a:xfrm>
        </p:spPr>
        <p:txBody>
          <a:bodyPr/>
          <a:lstStyle/>
          <a:p>
            <a:r>
              <a:rPr lang="el-GR" sz="3200" dirty="0" smtClean="0"/>
              <a:t>Στόχοι:  </a:t>
            </a:r>
            <a:br>
              <a:rPr lang="el-GR" sz="3200" dirty="0" smtClean="0"/>
            </a:br>
            <a:r>
              <a:rPr lang="el-GR" sz="3200" dirty="0" smtClean="0"/>
              <a:t>Α. Συνεργασία σχολείου </a:t>
            </a:r>
            <a:r>
              <a:rPr lang="el-GR" sz="3200" dirty="0"/>
              <a:t>-</a:t>
            </a:r>
            <a:r>
              <a:rPr lang="el-GR" sz="3200" dirty="0" smtClean="0"/>
              <a:t> οικογένειας. Πρακτικές. Β. Διεπιστημονική συνεργασία - Πλαίσιο.</a:t>
            </a:r>
            <a:endParaRPr lang="el-GR" sz="3200" dirty="0"/>
          </a:p>
        </p:txBody>
      </p:sp>
      <p:sp>
        <p:nvSpPr>
          <p:cNvPr id="4" name="TextBox 3"/>
          <p:cNvSpPr txBox="1"/>
          <p:nvPr/>
        </p:nvSpPr>
        <p:spPr>
          <a:xfrm>
            <a:off x="5004047" y="2166295"/>
            <a:ext cx="3894923" cy="3939540"/>
          </a:xfrm>
          <a:prstGeom prst="rect">
            <a:avLst/>
          </a:prstGeom>
          <a:noFill/>
        </p:spPr>
        <p:txBody>
          <a:bodyPr wrap="square" rtlCol="0">
            <a:spAutoFit/>
          </a:bodyPr>
          <a:lstStyle/>
          <a:p>
            <a:r>
              <a:rPr lang="el-GR" sz="2000" b="1" dirty="0" smtClean="0">
                <a:solidFill>
                  <a:schemeClr val="tx2"/>
                </a:solidFill>
                <a:latin typeface="+mn-lt"/>
              </a:rPr>
              <a:t>Β. Διεπιστημονική </a:t>
            </a:r>
            <a:r>
              <a:rPr lang="el-GR" sz="2000" b="1" dirty="0">
                <a:solidFill>
                  <a:schemeClr val="tx2"/>
                </a:solidFill>
                <a:latin typeface="+mn-lt"/>
              </a:rPr>
              <a:t>συνεργασία </a:t>
            </a:r>
            <a:r>
              <a:rPr lang="el-GR" sz="2000" b="1" dirty="0" smtClean="0">
                <a:solidFill>
                  <a:schemeClr val="tx2"/>
                </a:solidFill>
                <a:latin typeface="+mn-lt"/>
              </a:rPr>
              <a:t>εκπαιδευτικών:</a:t>
            </a:r>
            <a:endParaRPr lang="el-GR" sz="2000" b="1" dirty="0">
              <a:solidFill>
                <a:schemeClr val="tx2"/>
              </a:solidFill>
              <a:latin typeface="+mn-lt"/>
            </a:endParaRPr>
          </a:p>
          <a:p>
            <a:endParaRPr lang="el-GR" sz="2000" dirty="0">
              <a:solidFill>
                <a:schemeClr val="tx2"/>
              </a:solidFill>
              <a:latin typeface="+mn-lt"/>
            </a:endParaRPr>
          </a:p>
          <a:p>
            <a:pPr marL="342900" indent="-342900">
              <a:buFont typeface="Wingdings" panose="05000000000000000000" pitchFamily="2" charset="2"/>
              <a:buChar char="ü"/>
            </a:pPr>
            <a:r>
              <a:rPr lang="el-GR" sz="2000" b="1" dirty="0" smtClean="0">
                <a:solidFill>
                  <a:schemeClr val="tx2"/>
                </a:solidFill>
                <a:latin typeface="+mn-lt"/>
              </a:rPr>
              <a:t>Πλαίσιο συνεργασίας.</a:t>
            </a:r>
          </a:p>
          <a:p>
            <a:pPr marL="342900" indent="-342900">
              <a:buFont typeface="Wingdings" panose="05000000000000000000" pitchFamily="2" charset="2"/>
              <a:buChar char="ü"/>
            </a:pPr>
            <a:endParaRPr lang="el-GR" sz="2000" b="1" dirty="0">
              <a:solidFill>
                <a:schemeClr val="tx2"/>
              </a:solidFill>
              <a:latin typeface="+mn-lt"/>
            </a:endParaRPr>
          </a:p>
          <a:p>
            <a:pPr marL="342900" indent="-342900">
              <a:buFont typeface="Wingdings" panose="05000000000000000000" pitchFamily="2" charset="2"/>
              <a:buChar char="ü"/>
            </a:pPr>
            <a:r>
              <a:rPr lang="el-GR" sz="2000" b="1" dirty="0" smtClean="0">
                <a:solidFill>
                  <a:schemeClr val="tx2"/>
                </a:solidFill>
                <a:latin typeface="+mn-lt"/>
              </a:rPr>
              <a:t>Αποτελέσματα.</a:t>
            </a:r>
          </a:p>
          <a:p>
            <a:pPr marL="342900" indent="-342900">
              <a:buFont typeface="Wingdings" panose="05000000000000000000" pitchFamily="2" charset="2"/>
              <a:buChar char="ü"/>
            </a:pPr>
            <a:endParaRPr lang="el-GR" sz="2000" b="1" dirty="0">
              <a:solidFill>
                <a:schemeClr val="tx2"/>
              </a:solidFill>
              <a:latin typeface="+mn-lt"/>
            </a:endParaRPr>
          </a:p>
          <a:p>
            <a:pPr marL="342900" indent="-342900">
              <a:buFont typeface="Wingdings" panose="05000000000000000000" pitchFamily="2" charset="2"/>
              <a:buChar char="ü"/>
            </a:pPr>
            <a:r>
              <a:rPr lang="el-GR" sz="2000" b="1" dirty="0">
                <a:solidFill>
                  <a:schemeClr val="tx2"/>
                </a:solidFill>
                <a:latin typeface="+mn-lt"/>
              </a:rPr>
              <a:t>Εμπόδια.</a:t>
            </a:r>
          </a:p>
          <a:p>
            <a:endParaRPr lang="el-GR" dirty="0" smtClean="0"/>
          </a:p>
          <a:p>
            <a:endParaRPr lang="el-GR" dirty="0"/>
          </a:p>
          <a:p>
            <a:endParaRPr lang="el-GR" dirty="0" smtClean="0"/>
          </a:p>
          <a:p>
            <a:endParaRPr lang="el-GR" dirty="0"/>
          </a:p>
          <a:p>
            <a:endParaRPr lang="el-GR" dirty="0"/>
          </a:p>
        </p:txBody>
      </p:sp>
      <p:sp>
        <p:nvSpPr>
          <p:cNvPr id="5" name="Ορθογώνιο 4"/>
          <p:cNvSpPr/>
          <p:nvPr/>
        </p:nvSpPr>
        <p:spPr>
          <a:xfrm>
            <a:off x="539551" y="2127201"/>
            <a:ext cx="4109271" cy="3416320"/>
          </a:xfrm>
          <a:prstGeom prst="rect">
            <a:avLst/>
          </a:prstGeom>
        </p:spPr>
        <p:txBody>
          <a:bodyPr wrap="square">
            <a:spAutoFit/>
          </a:bodyPr>
          <a:lstStyle/>
          <a:p>
            <a:pPr marL="114300" indent="0">
              <a:buNone/>
            </a:pPr>
            <a:r>
              <a:rPr lang="el-GR" b="1" dirty="0" smtClean="0"/>
              <a:t>Α. Συνεργασία σχολείου -</a:t>
            </a:r>
            <a:r>
              <a:rPr lang="el-GR" b="1" dirty="0"/>
              <a:t>οικογένειας:</a:t>
            </a:r>
          </a:p>
          <a:p>
            <a:pPr marL="114300" indent="0">
              <a:buNone/>
            </a:pPr>
            <a:endParaRPr lang="el-GR" dirty="0"/>
          </a:p>
          <a:p>
            <a:pPr marL="285750" indent="-285750">
              <a:buFont typeface="Wingdings" panose="05000000000000000000" pitchFamily="2" charset="2"/>
              <a:buChar char="ü"/>
            </a:pPr>
            <a:r>
              <a:rPr lang="el-GR" b="1" dirty="0"/>
              <a:t>θεωρητικά μοντέλα</a:t>
            </a:r>
            <a:r>
              <a:rPr lang="el-GR" dirty="0"/>
              <a:t>, </a:t>
            </a:r>
          </a:p>
          <a:p>
            <a:pPr marL="285750" indent="-285750">
              <a:buFont typeface="Wingdings" panose="05000000000000000000" pitchFamily="2" charset="2"/>
              <a:buChar char="ü"/>
            </a:pPr>
            <a:r>
              <a:rPr lang="el-GR" b="1" dirty="0"/>
              <a:t>βέλτιστες πρακτικές </a:t>
            </a:r>
            <a:r>
              <a:rPr lang="el-GR" dirty="0"/>
              <a:t>&amp; </a:t>
            </a:r>
          </a:p>
          <a:p>
            <a:pPr marL="285750" indent="-285750">
              <a:buFont typeface="Wingdings" panose="05000000000000000000" pitchFamily="2" charset="2"/>
              <a:buChar char="ü"/>
            </a:pPr>
            <a:r>
              <a:rPr lang="el-GR" dirty="0"/>
              <a:t>ανάδειξη των </a:t>
            </a:r>
            <a:r>
              <a:rPr lang="el-GR" b="1" dirty="0"/>
              <a:t>θετικών επιδράσεων </a:t>
            </a:r>
            <a:r>
              <a:rPr lang="el-GR" dirty="0"/>
              <a:t>στη διαδικασία της μάθησης και στην </a:t>
            </a:r>
            <a:r>
              <a:rPr lang="el-GR" b="1" dirty="0"/>
              <a:t>ψυχοκοινωνική ανάπτυξη </a:t>
            </a:r>
            <a:r>
              <a:rPr lang="el-GR" dirty="0"/>
              <a:t>των παιδιών θεωρητικό προσανατολισμό και άλλες με μεγαλύτερη εμπειρική ισχύ και τεκμηρίωση. </a:t>
            </a:r>
            <a:endParaRPr lang="el-GR" dirty="0">
              <a:solidFill>
                <a:schemeClr val="accent4"/>
              </a:solidFill>
            </a:endParaRPr>
          </a:p>
        </p:txBody>
      </p:sp>
    </p:spTree>
    <p:extLst>
      <p:ext uri="{BB962C8B-B14F-4D97-AF65-F5344CB8AC3E}">
        <p14:creationId xmlns:p14="http://schemas.microsoft.com/office/powerpoint/2010/main" val="1507221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548680"/>
            <a:ext cx="7846640" cy="720080"/>
          </a:xfrm>
        </p:spPr>
        <p:txBody>
          <a:bodyPr>
            <a:normAutofit fontScale="90000"/>
          </a:bodyPr>
          <a:lstStyle/>
          <a:p>
            <a:r>
              <a:rPr lang="el-GR" sz="3200" dirty="0" smtClean="0"/>
              <a:t>Εμπόδια στην αποτελεσματική επικοινωνία (1)</a:t>
            </a:r>
            <a:endParaRPr lang="el-GR" sz="3200" dirty="0"/>
          </a:p>
        </p:txBody>
      </p:sp>
      <p:sp>
        <p:nvSpPr>
          <p:cNvPr id="3" name="Θέση περιεχομένου 2"/>
          <p:cNvSpPr>
            <a:spLocks noGrp="1"/>
          </p:cNvSpPr>
          <p:nvPr>
            <p:ph idx="1"/>
          </p:nvPr>
        </p:nvSpPr>
        <p:spPr>
          <a:xfrm>
            <a:off x="3203848" y="1484784"/>
            <a:ext cx="5328592" cy="5040560"/>
          </a:xfrm>
        </p:spPr>
        <p:txBody>
          <a:bodyPr>
            <a:normAutofit lnSpcReduction="10000"/>
          </a:bodyPr>
          <a:lstStyle/>
          <a:p>
            <a:r>
              <a:rPr lang="el-GR" sz="2000" b="1" dirty="0" smtClean="0"/>
              <a:t>Εντολή: </a:t>
            </a:r>
            <a:r>
              <a:rPr lang="el-GR" sz="2000" dirty="0" smtClean="0"/>
              <a:t>το άτομο δίνει εντολές στον συνομιλητή του.</a:t>
            </a:r>
          </a:p>
          <a:p>
            <a:endParaRPr lang="el-GR" sz="2000" dirty="0" smtClean="0"/>
          </a:p>
          <a:p>
            <a:r>
              <a:rPr lang="el-GR" sz="2000" b="1" dirty="0" smtClean="0"/>
              <a:t>Προειδοποίηση/απειλή</a:t>
            </a:r>
            <a:r>
              <a:rPr lang="el-GR" sz="2000" dirty="0" smtClean="0"/>
              <a:t>: επισημαίνονται οι αρνητικές συνέπειες των πράξεων.</a:t>
            </a:r>
          </a:p>
          <a:p>
            <a:endParaRPr lang="el-GR" sz="2000" dirty="0" smtClean="0"/>
          </a:p>
          <a:p>
            <a:r>
              <a:rPr lang="el-GR" sz="2000" b="1" dirty="0" smtClean="0"/>
              <a:t>Ηθικολογία/διδαχή</a:t>
            </a:r>
            <a:r>
              <a:rPr lang="el-GR" sz="2000" dirty="0" smtClean="0"/>
              <a:t>: υποδεικνύεται στο άτομο τι πρέπει ή τι θα έπρεπε να κάνει.</a:t>
            </a:r>
          </a:p>
          <a:p>
            <a:endParaRPr lang="el-GR" sz="2000" dirty="0" smtClean="0"/>
          </a:p>
          <a:p>
            <a:r>
              <a:rPr lang="el-GR" sz="2000" b="1" dirty="0" smtClean="0"/>
              <a:t>Παροχή συμβουλών/ λύσεων: </a:t>
            </a:r>
            <a:r>
              <a:rPr lang="el-GR" sz="2000" dirty="0" smtClean="0"/>
              <a:t>προσφέρονται οδηγίες και υποδείξεις χωρίς να έχουν ζητηθεί.</a:t>
            </a:r>
          </a:p>
          <a:p>
            <a:endParaRPr lang="el-GR" sz="2000" dirty="0" smtClean="0"/>
          </a:p>
          <a:p>
            <a:r>
              <a:rPr lang="el-GR" sz="2000" b="1" dirty="0" smtClean="0"/>
              <a:t>Κριτική/ κατηγορία: </a:t>
            </a:r>
            <a:r>
              <a:rPr lang="el-GR" sz="2000" dirty="0" smtClean="0"/>
              <a:t>εκφράζεται μια αρνητική κρίση ή κατηγορία για το άτομο. </a:t>
            </a:r>
          </a:p>
          <a:p>
            <a:pPr marL="0" indent="0">
              <a:buNone/>
            </a:pPr>
            <a:endParaRPr lang="el-GR"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524125"/>
            <a:ext cx="288416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06428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332656"/>
            <a:ext cx="8280920" cy="648072"/>
          </a:xfrm>
        </p:spPr>
        <p:txBody>
          <a:bodyPr>
            <a:normAutofit/>
          </a:bodyPr>
          <a:lstStyle/>
          <a:p>
            <a:r>
              <a:rPr lang="el-GR" sz="3200" dirty="0"/>
              <a:t>Εμπόδια στην αποτελεσματική </a:t>
            </a:r>
            <a:r>
              <a:rPr lang="el-GR" sz="3200" dirty="0" smtClean="0"/>
              <a:t>επικοινωνία (2)</a:t>
            </a:r>
            <a:endParaRPr lang="el-GR" sz="3200" dirty="0"/>
          </a:p>
        </p:txBody>
      </p:sp>
      <p:sp>
        <p:nvSpPr>
          <p:cNvPr id="3" name="Θέση περιεχομένου 2"/>
          <p:cNvSpPr>
            <a:spLocks noGrp="1"/>
          </p:cNvSpPr>
          <p:nvPr>
            <p:ph idx="1"/>
          </p:nvPr>
        </p:nvSpPr>
        <p:spPr>
          <a:xfrm>
            <a:off x="395536" y="908720"/>
            <a:ext cx="8496944" cy="4320480"/>
          </a:xfrm>
        </p:spPr>
        <p:txBody>
          <a:bodyPr>
            <a:noAutofit/>
          </a:bodyPr>
          <a:lstStyle/>
          <a:p>
            <a:endParaRPr lang="el-GR" sz="1800" b="1" dirty="0" smtClean="0"/>
          </a:p>
          <a:p>
            <a:pPr algn="just"/>
            <a:r>
              <a:rPr lang="el-GR" sz="1800" b="1" dirty="0" smtClean="0"/>
              <a:t>Χαρακτηρισμός / ταπείνωση</a:t>
            </a:r>
            <a:r>
              <a:rPr lang="el-GR" sz="1800" b="1" dirty="0"/>
              <a:t>: </a:t>
            </a:r>
            <a:r>
              <a:rPr lang="el-GR" sz="1800" dirty="0"/>
              <a:t>αποδίδονται αρνητικοί χαρακτηρισμοί στο άτομο οι οποίοι μειώνουν και προσβάλλουν την προσωπικότητά του</a:t>
            </a:r>
            <a:r>
              <a:rPr lang="el-GR" sz="1800" dirty="0" smtClean="0"/>
              <a:t>.</a:t>
            </a:r>
          </a:p>
          <a:p>
            <a:pPr algn="just"/>
            <a:endParaRPr lang="el-GR" sz="1800" b="1" dirty="0" smtClean="0"/>
          </a:p>
          <a:p>
            <a:pPr algn="just"/>
            <a:r>
              <a:rPr lang="el-GR" sz="1800" b="1" dirty="0" smtClean="0"/>
              <a:t>Ερμηνεία</a:t>
            </a:r>
            <a:r>
              <a:rPr lang="el-GR" sz="1800" b="1" dirty="0"/>
              <a:t>: </a:t>
            </a:r>
            <a:r>
              <a:rPr lang="el-GR" sz="1800" dirty="0"/>
              <a:t>για τα κίνητρα της συμπεριφοράς του ατόμου, χωρίς να του δίνεται η δυνατότητα να </a:t>
            </a:r>
            <a:r>
              <a:rPr lang="el-GR" sz="1800" dirty="0" err="1"/>
              <a:t>αυτοπροσδιοριστεί</a:t>
            </a:r>
            <a:r>
              <a:rPr lang="el-GR" sz="1800" dirty="0" smtClean="0"/>
              <a:t>.</a:t>
            </a:r>
          </a:p>
          <a:p>
            <a:pPr algn="just"/>
            <a:endParaRPr lang="el-GR" sz="1800" dirty="0"/>
          </a:p>
          <a:p>
            <a:r>
              <a:rPr lang="el-GR" sz="1800" b="1" dirty="0" smtClean="0"/>
              <a:t>Υποτίμηση συναισθημάτων</a:t>
            </a:r>
            <a:r>
              <a:rPr lang="el-GR" sz="1800" dirty="0" smtClean="0"/>
              <a:t>: </a:t>
            </a:r>
            <a:r>
              <a:rPr lang="el-GR" sz="1800" dirty="0"/>
              <a:t>που εκφράζει το </a:t>
            </a:r>
            <a:r>
              <a:rPr lang="el-GR" sz="1800" dirty="0" smtClean="0"/>
              <a:t>άτομο.</a:t>
            </a:r>
          </a:p>
          <a:p>
            <a:endParaRPr lang="el-GR" sz="1800" dirty="0" smtClean="0"/>
          </a:p>
          <a:p>
            <a:r>
              <a:rPr lang="el-GR" sz="1800" b="1" dirty="0" smtClean="0"/>
              <a:t>Αποπροσανατολισμός: </a:t>
            </a:r>
            <a:r>
              <a:rPr lang="el-GR" sz="1800" dirty="0" smtClean="0"/>
              <a:t>επιχειρείται </a:t>
            </a:r>
            <a:r>
              <a:rPr lang="el-GR" sz="1800" dirty="0"/>
              <a:t>η αλλαγή του θέματος συζήτησης μέσα από την αποφυγή, την αγνόηση ή το </a:t>
            </a:r>
            <a:r>
              <a:rPr lang="el-GR" sz="1800" dirty="0" smtClean="0"/>
              <a:t>χιούμορ.</a:t>
            </a:r>
          </a:p>
          <a:p>
            <a:endParaRPr lang="el-GR" sz="1800" dirty="0" smtClean="0"/>
          </a:p>
          <a:p>
            <a:pPr algn="just"/>
            <a:r>
              <a:rPr lang="el-GR" sz="1800" b="1" dirty="0" smtClean="0"/>
              <a:t>Ανάκριση: </a:t>
            </a:r>
            <a:r>
              <a:rPr lang="el-GR" sz="1800" dirty="0" smtClean="0"/>
              <a:t>τίθενται </a:t>
            </a:r>
            <a:r>
              <a:rPr lang="el-GR" sz="1800" dirty="0"/>
              <a:t>υπερβολικές και ακατάλληλες ερωτήσεις, οι οποίες δεν επιτρέπουν στο άτομο να ολοκληρώσει τις σκέψεις </a:t>
            </a:r>
            <a:r>
              <a:rPr lang="el-GR" sz="1800" dirty="0" smtClean="0"/>
              <a:t>του (</a:t>
            </a:r>
            <a:r>
              <a:rPr lang="el-GR" sz="1800" dirty="0"/>
              <a:t>Χατζηχρήστου 2004: 45- 46</a:t>
            </a:r>
            <a:r>
              <a:rPr lang="el-GR" sz="1800" dirty="0" smtClean="0"/>
              <a:t>). </a:t>
            </a:r>
            <a:endParaRPr lang="el-GR" sz="1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5351537"/>
            <a:ext cx="6131942" cy="150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8105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892480" cy="720080"/>
          </a:xfrm>
        </p:spPr>
        <p:txBody>
          <a:bodyPr/>
          <a:lstStyle/>
          <a:p>
            <a:r>
              <a:rPr lang="el-GR" sz="3200" dirty="0" smtClean="0"/>
              <a:t>Δεξιότητες  για τη </a:t>
            </a:r>
            <a:r>
              <a:rPr lang="el-GR" sz="3200" dirty="0"/>
              <a:t>μη λεκτική επικοινωνία</a:t>
            </a:r>
          </a:p>
        </p:txBody>
      </p:sp>
      <p:sp>
        <p:nvSpPr>
          <p:cNvPr id="3" name="Θέση περιεχομένου 2"/>
          <p:cNvSpPr>
            <a:spLocks noGrp="1"/>
          </p:cNvSpPr>
          <p:nvPr>
            <p:ph idx="1"/>
          </p:nvPr>
        </p:nvSpPr>
        <p:spPr>
          <a:xfrm>
            <a:off x="395536" y="1268760"/>
            <a:ext cx="8064896" cy="5589240"/>
          </a:xfrm>
        </p:spPr>
        <p:txBody>
          <a:bodyPr>
            <a:normAutofit lnSpcReduction="10000"/>
          </a:bodyPr>
          <a:lstStyle/>
          <a:p>
            <a:pPr algn="just"/>
            <a:r>
              <a:rPr lang="el-GR" sz="2000" dirty="0" smtClean="0"/>
              <a:t>Η </a:t>
            </a:r>
            <a:r>
              <a:rPr lang="el-GR" sz="2000" b="1" dirty="0" err="1"/>
              <a:t>βλεμματική</a:t>
            </a:r>
            <a:r>
              <a:rPr lang="el-GR" sz="2000" b="1" dirty="0"/>
              <a:t> επαφή </a:t>
            </a:r>
            <a:r>
              <a:rPr lang="el-GR" sz="2000" dirty="0"/>
              <a:t>με τον γονέα δεν πρέπει να είναι επίμονη, αλλά με μικρά </a:t>
            </a:r>
            <a:r>
              <a:rPr lang="el-GR" sz="2000" dirty="0" smtClean="0"/>
              <a:t>διαλείμματα.</a:t>
            </a:r>
            <a:endParaRPr lang="el-GR" sz="2000" dirty="0"/>
          </a:p>
          <a:p>
            <a:pPr algn="just"/>
            <a:r>
              <a:rPr lang="el-GR" sz="2000" dirty="0" smtClean="0"/>
              <a:t>Η </a:t>
            </a:r>
            <a:r>
              <a:rPr lang="el-GR" sz="2000" b="1" dirty="0"/>
              <a:t>στάση του σώματος </a:t>
            </a:r>
            <a:r>
              <a:rPr lang="el-GR" sz="2000" dirty="0"/>
              <a:t>να διακρίνεται από μια ελαφριά κλίση προς τα </a:t>
            </a:r>
            <a:r>
              <a:rPr lang="el-GR" sz="2000" dirty="0" smtClean="0"/>
              <a:t>μπροστά.</a:t>
            </a:r>
            <a:endParaRPr lang="el-GR" sz="2000" dirty="0"/>
          </a:p>
          <a:p>
            <a:pPr algn="just"/>
            <a:r>
              <a:rPr lang="el-GR" sz="2000" dirty="0" smtClean="0"/>
              <a:t>Ο </a:t>
            </a:r>
            <a:r>
              <a:rPr lang="el-GR" sz="2000" b="1" dirty="0"/>
              <a:t>τόνος της φωνής </a:t>
            </a:r>
            <a:r>
              <a:rPr lang="el-GR" sz="2000" dirty="0"/>
              <a:t>χρειάζεται να διατηρείται χαμηλός και </a:t>
            </a:r>
            <a:r>
              <a:rPr lang="el-GR" sz="2000" dirty="0" smtClean="0"/>
              <a:t>ήρεμος.</a:t>
            </a:r>
            <a:endParaRPr lang="el-GR" sz="2000" dirty="0"/>
          </a:p>
          <a:p>
            <a:pPr algn="just"/>
            <a:r>
              <a:rPr lang="el-GR" sz="2000" dirty="0" smtClean="0"/>
              <a:t>Η </a:t>
            </a:r>
            <a:r>
              <a:rPr lang="el-GR" sz="2000" b="1" dirty="0"/>
              <a:t>φυσική απόσταση </a:t>
            </a:r>
            <a:r>
              <a:rPr lang="el-GR" sz="2000" dirty="0"/>
              <a:t>που τηρείται από τον συνομιλητή, χρειάζεται να διευκολύνει την επικοινωνία και όχι να την εμποδίζει. Για παράδειγμα, ο εκπαιδευτικός </a:t>
            </a:r>
            <a:r>
              <a:rPr lang="el-GR" sz="2000" dirty="0" smtClean="0"/>
              <a:t>που επιλέγει </a:t>
            </a:r>
            <a:r>
              <a:rPr lang="el-GR" sz="2000" dirty="0"/>
              <a:t>να συναντήσει τους γονείς καθισμένος πίσω από το γραφείο του δημιουργεί μια </a:t>
            </a:r>
            <a:r>
              <a:rPr lang="el-GR" sz="2000" b="1" dirty="0"/>
              <a:t>«απόσταση» εξουσίας</a:t>
            </a:r>
            <a:r>
              <a:rPr lang="el-GR" sz="2000" dirty="0" smtClean="0"/>
              <a:t>. </a:t>
            </a:r>
            <a:endParaRPr lang="el-GR" sz="2000" dirty="0"/>
          </a:p>
          <a:p>
            <a:pPr algn="just"/>
            <a:r>
              <a:rPr lang="el-GR" sz="2000" dirty="0"/>
              <a:t>Συνολικά, όσον αφορά τη μη λεκτική επικοινωνία ο εκπαιδευτικός χρειάζεται να λαμβάνει υπόψη του </a:t>
            </a:r>
            <a:r>
              <a:rPr lang="el-GR" sz="2000" b="1" dirty="0"/>
              <a:t>πολιτισμικές ιδιαιτερότητες και </a:t>
            </a:r>
            <a:r>
              <a:rPr lang="el-GR" sz="2000" b="1" dirty="0" err="1"/>
              <a:t>διαφυλικές</a:t>
            </a:r>
            <a:r>
              <a:rPr lang="el-GR" sz="2000" b="1" dirty="0"/>
              <a:t> διαφορές</a:t>
            </a:r>
            <a:r>
              <a:rPr lang="el-GR" sz="2000" dirty="0"/>
              <a:t>, οι οποίες διαδραματίζουν σημαντικό ρόλο στην κατανόηση των μη λεκτικών μηνυμάτων που μεταφέρονται (Παπαδάκη-</a:t>
            </a:r>
            <a:r>
              <a:rPr lang="el-GR" sz="2000" dirty="0" err="1"/>
              <a:t>Μιχαηλίδ</a:t>
            </a:r>
            <a:r>
              <a:rPr lang="el-GR" sz="2000" dirty="0"/>
              <a:t>η </a:t>
            </a:r>
            <a:r>
              <a:rPr lang="el-GR" sz="2000" dirty="0" smtClean="0"/>
              <a:t>1998).</a:t>
            </a:r>
            <a:endParaRPr lang="el-GR" sz="2000" dirty="0"/>
          </a:p>
          <a:p>
            <a:pPr algn="just"/>
            <a:r>
              <a:rPr lang="el-GR" sz="2000" dirty="0"/>
              <a:t>Τέλος, απαραίτητη για την ομαλή διεξαγωγή της επικοινωνίας θεωρείται η διαμόρφωση των κατάλληλων συνθηκών που διασφαλίζουν την </a:t>
            </a:r>
            <a:r>
              <a:rPr lang="el-GR" sz="2000" b="1" dirty="0" err="1"/>
              <a:t>ιδιωτικότητα</a:t>
            </a:r>
            <a:r>
              <a:rPr lang="el-GR" sz="2000" b="1" dirty="0"/>
              <a:t> </a:t>
            </a:r>
            <a:r>
              <a:rPr lang="el-GR" sz="2000" dirty="0"/>
              <a:t>και αποτρέπουν τη διακοπή από </a:t>
            </a:r>
            <a:r>
              <a:rPr lang="el-GR" sz="2000" b="1" dirty="0"/>
              <a:t>εξωτερικούς παράγοντες </a:t>
            </a:r>
            <a:r>
              <a:rPr lang="el-GR" sz="2000" dirty="0"/>
              <a:t>(</a:t>
            </a:r>
            <a:r>
              <a:rPr lang="el-GR" sz="2000" dirty="0" err="1"/>
              <a:t>Μπρούζος</a:t>
            </a:r>
            <a:r>
              <a:rPr lang="el-GR" sz="2000" dirty="0"/>
              <a:t> </a:t>
            </a:r>
            <a:r>
              <a:rPr lang="el-GR" sz="2000" dirty="0" smtClean="0"/>
              <a:t>2009).</a:t>
            </a:r>
            <a:endParaRPr lang="el-GR" sz="2000" dirty="0"/>
          </a:p>
          <a:p>
            <a:pPr algn="just"/>
            <a:endParaRPr lang="el-GR" dirty="0"/>
          </a:p>
        </p:txBody>
      </p:sp>
    </p:spTree>
    <p:extLst>
      <p:ext uri="{BB962C8B-B14F-4D97-AF65-F5344CB8AC3E}">
        <p14:creationId xmlns:p14="http://schemas.microsoft.com/office/powerpoint/2010/main" val="20656005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332656"/>
            <a:ext cx="8424936" cy="807368"/>
          </a:xfrm>
        </p:spPr>
        <p:txBody>
          <a:bodyPr/>
          <a:lstStyle/>
          <a:p>
            <a:r>
              <a:rPr lang="el-GR" sz="3200" dirty="0" smtClean="0"/>
              <a:t>Λεκτική επικοινωνία… (1) </a:t>
            </a:r>
            <a:endParaRPr lang="el-GR" sz="3200" dirty="0"/>
          </a:p>
        </p:txBody>
      </p:sp>
      <p:sp>
        <p:nvSpPr>
          <p:cNvPr id="3" name="Θέση περιεχομένου 2"/>
          <p:cNvSpPr>
            <a:spLocks noGrp="1"/>
          </p:cNvSpPr>
          <p:nvPr>
            <p:ph idx="1"/>
          </p:nvPr>
        </p:nvSpPr>
        <p:spPr>
          <a:xfrm>
            <a:off x="251520" y="1412776"/>
            <a:ext cx="8352928" cy="5445224"/>
          </a:xfrm>
        </p:spPr>
        <p:txBody>
          <a:bodyPr>
            <a:normAutofit lnSpcReduction="10000"/>
          </a:bodyPr>
          <a:lstStyle/>
          <a:p>
            <a:pPr marL="0" indent="0">
              <a:buNone/>
            </a:pPr>
            <a:r>
              <a:rPr lang="el-GR" sz="2000" b="1" dirty="0"/>
              <a:t>Αντανάκλαση </a:t>
            </a:r>
            <a:r>
              <a:rPr lang="el-GR" sz="2000" b="1" dirty="0" smtClean="0"/>
              <a:t>συναισθήματος:</a:t>
            </a:r>
          </a:p>
          <a:p>
            <a:pPr marL="0" indent="0" algn="just">
              <a:buNone/>
            </a:pPr>
            <a:endParaRPr lang="el-GR" sz="2000" b="1" dirty="0" smtClean="0"/>
          </a:p>
          <a:p>
            <a:pPr marL="0" indent="0" algn="just">
              <a:buNone/>
            </a:pPr>
            <a:r>
              <a:rPr lang="el-GR" sz="2000" b="1" dirty="0" smtClean="0"/>
              <a:t> </a:t>
            </a:r>
            <a:r>
              <a:rPr lang="el-GR" sz="2000" dirty="0" smtClean="0"/>
              <a:t>Συνίσταται </a:t>
            </a:r>
            <a:r>
              <a:rPr lang="el-GR" sz="2000" dirty="0"/>
              <a:t>στην </a:t>
            </a:r>
            <a:r>
              <a:rPr lang="el-GR" sz="2000" b="1" dirty="0"/>
              <a:t>επανάληψη ή αναδιατύπωση των λεγομένων του συνομιλητή. </a:t>
            </a:r>
            <a:endParaRPr lang="el-GR" sz="2000" b="1" dirty="0" smtClean="0"/>
          </a:p>
          <a:p>
            <a:pPr marL="0" indent="0" algn="just">
              <a:buNone/>
            </a:pPr>
            <a:r>
              <a:rPr lang="el-GR" sz="2000" dirty="0"/>
              <a:t>Ο</a:t>
            </a:r>
            <a:r>
              <a:rPr lang="el-GR" sz="2000" dirty="0" smtClean="0"/>
              <a:t> </a:t>
            </a:r>
            <a:r>
              <a:rPr lang="el-GR" sz="2000" dirty="0"/>
              <a:t>ακροατής βοηθά τον ομιλητή να αισθανθεί ότι τον ακούει </a:t>
            </a:r>
            <a:r>
              <a:rPr lang="el-GR" sz="2000" b="1" dirty="0"/>
              <a:t>προσεκτικά</a:t>
            </a:r>
            <a:r>
              <a:rPr lang="el-GR" sz="2000" dirty="0"/>
              <a:t> και ότι </a:t>
            </a:r>
            <a:r>
              <a:rPr lang="el-GR" sz="2000" b="1" dirty="0"/>
              <a:t>ενδιαφέρεται</a:t>
            </a:r>
            <a:r>
              <a:rPr lang="el-GR" sz="2000" dirty="0"/>
              <a:t> πραγματικά για </a:t>
            </a:r>
            <a:r>
              <a:rPr lang="el-GR" sz="2000" dirty="0" smtClean="0"/>
              <a:t>αυτόν ενώ του </a:t>
            </a:r>
            <a:r>
              <a:rPr lang="el-GR" sz="2000" dirty="0"/>
              <a:t>επιτρέπει να </a:t>
            </a:r>
            <a:r>
              <a:rPr lang="el-GR" sz="2000" b="1" dirty="0"/>
              <a:t>αναγνωρίσει</a:t>
            </a:r>
            <a:r>
              <a:rPr lang="el-GR" sz="2000" dirty="0"/>
              <a:t>, να </a:t>
            </a:r>
            <a:r>
              <a:rPr lang="el-GR" sz="2000" b="1" dirty="0"/>
              <a:t>διαλευκάνει και να εκφράσει </a:t>
            </a:r>
            <a:r>
              <a:rPr lang="el-GR" sz="2000" dirty="0"/>
              <a:t>τα συναισθήματά του, ώστε να λάβει τις κατάλληλες αποφάσεις σε σχέση με τη συμπεριφορά του. Για μια «ενεργητική ακρόαση» χρειάζεται να:</a:t>
            </a:r>
          </a:p>
          <a:p>
            <a:r>
              <a:rPr lang="el-GR" sz="2000" dirty="0" smtClean="0"/>
              <a:t>Επικέντρωση </a:t>
            </a:r>
            <a:r>
              <a:rPr lang="el-GR" sz="2000" dirty="0"/>
              <a:t>στο </a:t>
            </a:r>
            <a:r>
              <a:rPr lang="el-GR" sz="2000" b="1" dirty="0"/>
              <a:t>συναίσθημα</a:t>
            </a:r>
            <a:r>
              <a:rPr lang="el-GR" sz="2000" dirty="0"/>
              <a:t> του ομιλητή και όχι μόνο </a:t>
            </a:r>
            <a:r>
              <a:rPr lang="el-GR" sz="2000" dirty="0" smtClean="0"/>
              <a:t>στα </a:t>
            </a:r>
            <a:r>
              <a:rPr lang="el-GR" sz="2000" b="1" dirty="0" smtClean="0"/>
              <a:t>λεγόμεν</a:t>
            </a:r>
            <a:r>
              <a:rPr lang="el-GR" sz="2000" dirty="0" smtClean="0"/>
              <a:t>ά του.</a:t>
            </a:r>
            <a:endParaRPr lang="el-GR" sz="2000" dirty="0"/>
          </a:p>
          <a:p>
            <a:pPr algn="just"/>
            <a:r>
              <a:rPr lang="el-GR" sz="2000" dirty="0" smtClean="0"/>
              <a:t>Προσοχή στα </a:t>
            </a:r>
            <a:r>
              <a:rPr lang="el-GR" sz="2000" b="1" dirty="0" smtClean="0"/>
              <a:t>λεκτικά</a:t>
            </a:r>
            <a:r>
              <a:rPr lang="el-GR" sz="2000" dirty="0" smtClean="0"/>
              <a:t> και </a:t>
            </a:r>
            <a:r>
              <a:rPr lang="el-GR" sz="2000" b="1" dirty="0" smtClean="0"/>
              <a:t>μη </a:t>
            </a:r>
            <a:r>
              <a:rPr lang="el-GR" sz="2000" b="1" dirty="0"/>
              <a:t>λεκτικά </a:t>
            </a:r>
            <a:r>
              <a:rPr lang="el-GR" sz="2000" b="1" dirty="0" smtClean="0"/>
              <a:t>μηνύματα </a:t>
            </a:r>
            <a:r>
              <a:rPr lang="el-GR" sz="2000" dirty="0" smtClean="0"/>
              <a:t>(</a:t>
            </a:r>
            <a:r>
              <a:rPr lang="el-GR" sz="2000" dirty="0"/>
              <a:t>π.χ. με θυμό, με λύπη, με αδιαφορία</a:t>
            </a:r>
            <a:r>
              <a:rPr lang="el-GR" sz="2000" dirty="0" smtClean="0"/>
              <a:t>). </a:t>
            </a:r>
          </a:p>
          <a:p>
            <a:r>
              <a:rPr lang="el-GR" sz="2000" dirty="0" smtClean="0"/>
              <a:t>Εντοπισμός </a:t>
            </a:r>
            <a:r>
              <a:rPr lang="el-GR" sz="2000" b="1" dirty="0" smtClean="0"/>
              <a:t>αντιφατικών στάσεων </a:t>
            </a:r>
            <a:r>
              <a:rPr lang="el-GR" sz="2000" dirty="0"/>
              <a:t>και </a:t>
            </a:r>
            <a:r>
              <a:rPr lang="el-GR" sz="2000" b="1" dirty="0" smtClean="0"/>
              <a:t>συναισθημάτων</a:t>
            </a:r>
            <a:r>
              <a:rPr lang="el-GR" sz="2000" dirty="0" smtClean="0"/>
              <a:t>.</a:t>
            </a:r>
            <a:endParaRPr lang="el-GR" sz="2000" dirty="0"/>
          </a:p>
          <a:p>
            <a:r>
              <a:rPr lang="el-GR" sz="2000" dirty="0" smtClean="0"/>
              <a:t>Ερωτήσεις  για ε</a:t>
            </a:r>
            <a:r>
              <a:rPr lang="el-GR" sz="2000" b="1" dirty="0" smtClean="0"/>
              <a:t>πιβεβαίωση</a:t>
            </a:r>
            <a:r>
              <a:rPr lang="el-GR" sz="2000" dirty="0" smtClean="0"/>
              <a:t>.</a:t>
            </a:r>
          </a:p>
          <a:p>
            <a:r>
              <a:rPr lang="el-GR" sz="2000" b="1" dirty="0" err="1" smtClean="0"/>
              <a:t>Κατονομασμός</a:t>
            </a:r>
            <a:r>
              <a:rPr lang="el-GR" sz="2000" b="1" dirty="0" smtClean="0"/>
              <a:t> συναισθημάτων </a:t>
            </a:r>
            <a:r>
              <a:rPr lang="el-GR" sz="2000" dirty="0"/>
              <a:t>και </a:t>
            </a:r>
            <a:r>
              <a:rPr lang="el-GR" sz="2000" b="1" dirty="0" smtClean="0"/>
              <a:t>περιγραφή αιτιών </a:t>
            </a:r>
            <a:r>
              <a:rPr lang="el-GR" sz="2000" dirty="0"/>
              <a:t>που </a:t>
            </a:r>
            <a:r>
              <a:rPr lang="el-GR" sz="2000" dirty="0" smtClean="0"/>
              <a:t>τα προκαλούν. π.χ. : </a:t>
            </a:r>
            <a:r>
              <a:rPr lang="el-GR" sz="2000" i="1" dirty="0" smtClean="0"/>
              <a:t>«</a:t>
            </a:r>
            <a:r>
              <a:rPr lang="el-GR" sz="2000" i="1" dirty="0"/>
              <a:t>Νομίζω ότι αισθάνεστε</a:t>
            </a:r>
            <a:r>
              <a:rPr lang="el-GR" sz="2000" i="1" dirty="0" smtClean="0"/>
              <a:t>…», «</a:t>
            </a:r>
            <a:r>
              <a:rPr lang="el-GR" sz="2000" i="1" dirty="0"/>
              <a:t>Φαίνεστε…» </a:t>
            </a:r>
            <a:r>
              <a:rPr lang="el-GR" sz="2000" dirty="0"/>
              <a:t>(</a:t>
            </a:r>
            <a:r>
              <a:rPr lang="el-GR" sz="2000" dirty="0" err="1"/>
              <a:t>Μαλικιώση</a:t>
            </a:r>
            <a:r>
              <a:rPr lang="el-GR" sz="2000" dirty="0"/>
              <a:t>-Λοΐζου 2008: 132- </a:t>
            </a:r>
            <a:r>
              <a:rPr lang="el-GR" sz="2000" dirty="0" smtClean="0"/>
              <a:t>134).</a:t>
            </a:r>
            <a:endParaRPr lang="el-GR" dirty="0"/>
          </a:p>
          <a:p>
            <a:endParaRPr lang="el-GR" dirty="0"/>
          </a:p>
        </p:txBody>
      </p:sp>
    </p:spTree>
    <p:extLst>
      <p:ext uri="{BB962C8B-B14F-4D97-AF65-F5344CB8AC3E}">
        <p14:creationId xmlns:p14="http://schemas.microsoft.com/office/powerpoint/2010/main" val="13180686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60648"/>
            <a:ext cx="7846640" cy="864096"/>
          </a:xfrm>
        </p:spPr>
        <p:txBody>
          <a:bodyPr/>
          <a:lstStyle/>
          <a:p>
            <a:r>
              <a:rPr lang="el-GR" sz="3200" dirty="0" smtClean="0"/>
              <a:t>Λεκτική επικοινωνία… (2)</a:t>
            </a:r>
            <a:endParaRPr lang="el-GR" sz="3200" dirty="0"/>
          </a:p>
        </p:txBody>
      </p:sp>
      <p:sp>
        <p:nvSpPr>
          <p:cNvPr id="3" name="Θέση περιεχομένου 2"/>
          <p:cNvSpPr>
            <a:spLocks noGrp="1"/>
          </p:cNvSpPr>
          <p:nvPr>
            <p:ph idx="1"/>
          </p:nvPr>
        </p:nvSpPr>
        <p:spPr>
          <a:xfrm>
            <a:off x="467544" y="1484784"/>
            <a:ext cx="7920880" cy="4968552"/>
          </a:xfrm>
        </p:spPr>
        <p:txBody>
          <a:bodyPr>
            <a:normAutofit/>
          </a:bodyPr>
          <a:lstStyle/>
          <a:p>
            <a:pPr marL="0" indent="0" algn="just">
              <a:buNone/>
            </a:pPr>
            <a:r>
              <a:rPr lang="el-GR" sz="2000" b="1" dirty="0"/>
              <a:t>Παράφραση</a:t>
            </a:r>
            <a:r>
              <a:rPr lang="el-GR" sz="2000" b="1" dirty="0" smtClean="0"/>
              <a:t>:</a:t>
            </a:r>
          </a:p>
          <a:p>
            <a:pPr marL="0" indent="0" algn="just">
              <a:buNone/>
            </a:pPr>
            <a:endParaRPr lang="el-GR" sz="2000" b="1" dirty="0"/>
          </a:p>
          <a:p>
            <a:pPr algn="just"/>
            <a:r>
              <a:rPr lang="el-GR" sz="2000" dirty="0"/>
              <a:t>Η </a:t>
            </a:r>
            <a:r>
              <a:rPr lang="el-GR" sz="2000" b="1" dirty="0"/>
              <a:t>παράφραση </a:t>
            </a:r>
            <a:r>
              <a:rPr lang="el-GR" sz="2000" dirty="0"/>
              <a:t>συνίσταται στην </a:t>
            </a:r>
            <a:r>
              <a:rPr lang="el-GR" sz="2000" b="1" dirty="0"/>
              <a:t>επανάληψη </a:t>
            </a:r>
            <a:r>
              <a:rPr lang="el-GR" sz="2000" dirty="0"/>
              <a:t>των λεγομένων του συνομιλητή, η οποία </a:t>
            </a:r>
            <a:r>
              <a:rPr lang="el-GR" sz="2000" i="1" dirty="0"/>
              <a:t>δείχνει ότι ο ομιλητής τον ακούει προσεκτικά</a:t>
            </a:r>
            <a:r>
              <a:rPr lang="el-GR" sz="2000" dirty="0"/>
              <a:t>. </a:t>
            </a:r>
            <a:endParaRPr lang="el-GR" sz="2000" dirty="0" smtClean="0"/>
          </a:p>
          <a:p>
            <a:pPr algn="just"/>
            <a:endParaRPr lang="el-GR" sz="2000" dirty="0"/>
          </a:p>
          <a:p>
            <a:pPr algn="just"/>
            <a:r>
              <a:rPr lang="el-GR" sz="2000" dirty="0" smtClean="0"/>
              <a:t>Παράλληλα</a:t>
            </a:r>
            <a:r>
              <a:rPr lang="el-GR" sz="2000" dirty="0"/>
              <a:t>, βοηθά τον ακροατή </a:t>
            </a:r>
            <a:r>
              <a:rPr lang="el-GR" sz="2000" b="1" dirty="0"/>
              <a:t>να ελέγξει αν άκουσε ορθά </a:t>
            </a:r>
            <a:r>
              <a:rPr lang="el-GR" sz="2000" dirty="0"/>
              <a:t>τα λεγόμενά του ή και να τα </a:t>
            </a:r>
            <a:r>
              <a:rPr lang="el-GR" sz="2000" b="1" dirty="0"/>
              <a:t>συνοψίσει</a:t>
            </a:r>
            <a:r>
              <a:rPr lang="el-GR" sz="2000" dirty="0"/>
              <a:t>. Επιπλέον, η παράφραση στοχεύει στη διευκόλυνση της </a:t>
            </a:r>
            <a:r>
              <a:rPr lang="el-GR" sz="2000" b="1" dirty="0"/>
              <a:t>διερεύνησης</a:t>
            </a:r>
            <a:r>
              <a:rPr lang="el-GR" sz="2000" dirty="0"/>
              <a:t> των θεμάτων που απασχολούν τον ομιλητή και στην</a:t>
            </a:r>
            <a:r>
              <a:rPr lang="el-GR" sz="2000" b="1" dirty="0"/>
              <a:t> αποσαφήνισή </a:t>
            </a:r>
            <a:r>
              <a:rPr lang="el-GR" sz="2000" dirty="0" smtClean="0"/>
              <a:t>τους</a:t>
            </a:r>
            <a:r>
              <a:rPr lang="el-GR" sz="2000" dirty="0"/>
              <a:t>.</a:t>
            </a:r>
            <a:r>
              <a:rPr lang="el-GR" sz="2000" dirty="0" smtClean="0"/>
              <a:t> </a:t>
            </a:r>
          </a:p>
          <a:p>
            <a:pPr marL="0" indent="0" algn="just">
              <a:buNone/>
            </a:pPr>
            <a:r>
              <a:rPr lang="el-GR" sz="2000" dirty="0" smtClean="0"/>
              <a:t>π.χ.:  </a:t>
            </a:r>
            <a:r>
              <a:rPr lang="el-GR" sz="2000" i="1" dirty="0" smtClean="0"/>
              <a:t>«</a:t>
            </a:r>
            <a:r>
              <a:rPr lang="el-GR" sz="2000" i="1" dirty="0"/>
              <a:t>Αν κατάλαβα σωστά, αυτό που θέλετε να πείτε είναι</a:t>
            </a:r>
            <a:r>
              <a:rPr lang="el-GR" sz="2000" i="1" dirty="0" smtClean="0"/>
              <a:t>…»,</a:t>
            </a:r>
          </a:p>
          <a:p>
            <a:pPr marL="0" indent="0" algn="just">
              <a:buNone/>
            </a:pPr>
            <a:r>
              <a:rPr lang="el-GR" sz="2000" i="1" dirty="0" smtClean="0"/>
              <a:t>«</a:t>
            </a:r>
            <a:r>
              <a:rPr lang="el-GR" sz="2000" i="1" dirty="0"/>
              <a:t>Φαίνεται σαν…» </a:t>
            </a:r>
            <a:r>
              <a:rPr lang="el-GR" sz="2000" dirty="0"/>
              <a:t>(</a:t>
            </a:r>
            <a:r>
              <a:rPr lang="el-GR" sz="2000" dirty="0" err="1"/>
              <a:t>Μαλικιώση</a:t>
            </a:r>
            <a:r>
              <a:rPr lang="el-GR" sz="2000" dirty="0"/>
              <a:t>-Λοΐζου 2008: 131- 132).</a:t>
            </a:r>
          </a:p>
          <a:p>
            <a:pPr marL="0" indent="0">
              <a:buNone/>
            </a:pPr>
            <a:endParaRPr lang="el-GR" dirty="0"/>
          </a:p>
        </p:txBody>
      </p:sp>
    </p:spTree>
    <p:extLst>
      <p:ext uri="{BB962C8B-B14F-4D97-AF65-F5344CB8AC3E}">
        <p14:creationId xmlns:p14="http://schemas.microsoft.com/office/powerpoint/2010/main" val="42903614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188640"/>
            <a:ext cx="8031088" cy="864096"/>
          </a:xfrm>
        </p:spPr>
        <p:txBody>
          <a:bodyPr/>
          <a:lstStyle/>
          <a:p>
            <a:r>
              <a:rPr lang="el-GR" sz="3200" dirty="0" smtClean="0"/>
              <a:t>Λεκτική επικοινωνία… (3)</a:t>
            </a:r>
            <a:endParaRPr lang="el-GR" sz="3200" dirty="0"/>
          </a:p>
        </p:txBody>
      </p:sp>
      <p:sp>
        <p:nvSpPr>
          <p:cNvPr id="3" name="Θέση περιεχομένου 2"/>
          <p:cNvSpPr>
            <a:spLocks noGrp="1"/>
          </p:cNvSpPr>
          <p:nvPr>
            <p:ph idx="1"/>
          </p:nvPr>
        </p:nvSpPr>
        <p:spPr>
          <a:xfrm>
            <a:off x="395536" y="1556792"/>
            <a:ext cx="7992888" cy="4824536"/>
          </a:xfrm>
        </p:spPr>
        <p:txBody>
          <a:bodyPr>
            <a:normAutofit lnSpcReduction="10000"/>
          </a:bodyPr>
          <a:lstStyle/>
          <a:p>
            <a:pPr marL="0" indent="0">
              <a:buNone/>
            </a:pPr>
            <a:r>
              <a:rPr lang="el-GR" sz="2000" b="1" dirty="0"/>
              <a:t>Χρήση των </a:t>
            </a:r>
            <a:r>
              <a:rPr lang="el-GR" sz="2000" b="1" dirty="0" smtClean="0"/>
              <a:t>ερωτήσεων:</a:t>
            </a:r>
          </a:p>
          <a:p>
            <a:pPr marL="0" indent="0">
              <a:buNone/>
            </a:pPr>
            <a:endParaRPr lang="el-GR" sz="2000" b="1" dirty="0"/>
          </a:p>
          <a:p>
            <a:r>
              <a:rPr lang="el-GR" sz="2000" dirty="0"/>
              <a:t>Η υποβολή των ερωτήσεων στοχεύει στη συγκέντρωση των απαραίτητων πληροφοριών και στη </a:t>
            </a:r>
            <a:r>
              <a:rPr lang="el-GR" sz="2000" b="1" dirty="0"/>
              <a:t>διευκρίνιση ασαφών σημείων. </a:t>
            </a:r>
            <a:r>
              <a:rPr lang="el-GR" sz="2000" dirty="0"/>
              <a:t>Διακρίνονται δύο τύποι </a:t>
            </a:r>
            <a:r>
              <a:rPr lang="el-GR" sz="2000" dirty="0" smtClean="0"/>
              <a:t>ερωτήσεων:</a:t>
            </a:r>
          </a:p>
          <a:p>
            <a:pPr algn="just"/>
            <a:r>
              <a:rPr lang="el-GR" sz="2000" dirty="0" smtClean="0"/>
              <a:t> </a:t>
            </a:r>
            <a:r>
              <a:rPr lang="el-GR" sz="2000" dirty="0"/>
              <a:t>Οι </a:t>
            </a:r>
            <a:r>
              <a:rPr lang="el-GR" sz="2000" b="1" dirty="0"/>
              <a:t>«κλειστές» </a:t>
            </a:r>
            <a:r>
              <a:rPr lang="el-GR" sz="2000" dirty="0"/>
              <a:t>ερωτήσεις, οι οποίες έχουν πληροφοριακό χαρακτήρα </a:t>
            </a:r>
            <a:r>
              <a:rPr lang="el-GR" sz="2000" dirty="0" smtClean="0"/>
              <a:t>και απαντώνται </a:t>
            </a:r>
            <a:r>
              <a:rPr lang="el-GR" sz="2000" dirty="0"/>
              <a:t>σύντομα και μονολεκτικά (π.χ. «ναι», «όχι») και οι </a:t>
            </a:r>
            <a:r>
              <a:rPr lang="el-GR" sz="2000" b="1" dirty="0"/>
              <a:t>«ανοιχτές» </a:t>
            </a:r>
            <a:r>
              <a:rPr lang="el-GR" sz="2000" dirty="0"/>
              <a:t>(π.χ. «πώς</a:t>
            </a:r>
            <a:r>
              <a:rPr lang="el-GR" sz="2000" dirty="0" smtClean="0"/>
              <a:t>», «</a:t>
            </a:r>
            <a:r>
              <a:rPr lang="el-GR" sz="2000" dirty="0"/>
              <a:t>τι»), οι οποίες στοχεύουν στη </a:t>
            </a:r>
            <a:r>
              <a:rPr lang="el-GR" sz="2000" b="1" dirty="0"/>
              <a:t>διερεύνηση σκέψεων και συναισθημάτων και οδηγούν σε περιφραστικές και μακροσκελείς απαντήσεις</a:t>
            </a:r>
            <a:r>
              <a:rPr lang="el-GR" sz="2000" dirty="0"/>
              <a:t>. Η χρήση των «ανοιχτών» ερωτήσεων </a:t>
            </a:r>
            <a:r>
              <a:rPr lang="el-GR" sz="2000" dirty="0" smtClean="0"/>
              <a:t>ενθαρρύνει </a:t>
            </a:r>
            <a:r>
              <a:rPr lang="el-GR" sz="2000" dirty="0"/>
              <a:t>τον ομιλητή να αναγνωρίσει και να εκφράσει τις </a:t>
            </a:r>
            <a:r>
              <a:rPr lang="el-GR" sz="2000" b="1" dirty="0"/>
              <a:t>σκέψεις και τα συναισθήματά του</a:t>
            </a:r>
            <a:r>
              <a:rPr lang="el-GR" sz="2000" dirty="0" smtClean="0"/>
              <a:t>.</a:t>
            </a:r>
          </a:p>
          <a:p>
            <a:pPr marL="0" indent="0">
              <a:buNone/>
            </a:pPr>
            <a:r>
              <a:rPr lang="el-GR" sz="2000" dirty="0"/>
              <a:t>π</a:t>
            </a:r>
            <a:r>
              <a:rPr lang="el-GR" sz="2000" dirty="0" smtClean="0"/>
              <a:t>.χ.: </a:t>
            </a:r>
            <a:r>
              <a:rPr lang="el-GR" sz="2000" b="1" dirty="0" smtClean="0"/>
              <a:t>Ανοιχτές </a:t>
            </a:r>
            <a:r>
              <a:rPr lang="el-GR" sz="2000" b="1" dirty="0"/>
              <a:t>ερωτήσεις: </a:t>
            </a:r>
            <a:r>
              <a:rPr lang="el-GR" sz="2000" i="1" dirty="0" smtClean="0"/>
              <a:t>«</a:t>
            </a:r>
            <a:r>
              <a:rPr lang="el-GR" sz="2000" i="1" dirty="0"/>
              <a:t>Για ποιο θέμα θα θέλατε να μιλήσουμε</a:t>
            </a:r>
            <a:r>
              <a:rPr lang="el-GR" sz="2000" i="1" dirty="0" smtClean="0"/>
              <a:t>;», «</a:t>
            </a:r>
            <a:r>
              <a:rPr lang="el-GR" sz="2000" i="1" dirty="0"/>
              <a:t>Τι σας προβληματίζει;», «Πώς αισθάνεστε</a:t>
            </a:r>
            <a:r>
              <a:rPr lang="el-GR" sz="2000" i="1" dirty="0" smtClean="0"/>
              <a:t>;» </a:t>
            </a:r>
            <a:r>
              <a:rPr lang="el-GR" sz="2000" dirty="0" smtClean="0"/>
              <a:t>(</a:t>
            </a:r>
            <a:r>
              <a:rPr lang="el-GR" sz="2000" dirty="0" err="1"/>
              <a:t>Μαλικιώση</a:t>
            </a:r>
            <a:r>
              <a:rPr lang="el-GR" sz="2000" dirty="0"/>
              <a:t>-Λοΐζου 2008: 128- 129).</a:t>
            </a:r>
          </a:p>
          <a:p>
            <a:endParaRPr lang="el-GR" dirty="0"/>
          </a:p>
        </p:txBody>
      </p:sp>
    </p:spTree>
    <p:extLst>
      <p:ext uri="{BB962C8B-B14F-4D97-AF65-F5344CB8AC3E}">
        <p14:creationId xmlns:p14="http://schemas.microsoft.com/office/powerpoint/2010/main" val="42613237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332656"/>
            <a:ext cx="7846640" cy="1008112"/>
          </a:xfrm>
        </p:spPr>
        <p:txBody>
          <a:bodyPr/>
          <a:lstStyle/>
          <a:p>
            <a:r>
              <a:rPr lang="el-GR" sz="3200" dirty="0" smtClean="0"/>
              <a:t>Λεκτική επικοινωνία… (4)</a:t>
            </a:r>
            <a:endParaRPr lang="el-GR" sz="3200" dirty="0"/>
          </a:p>
        </p:txBody>
      </p:sp>
      <p:sp>
        <p:nvSpPr>
          <p:cNvPr id="3" name="Θέση περιεχομένου 2"/>
          <p:cNvSpPr>
            <a:spLocks noGrp="1"/>
          </p:cNvSpPr>
          <p:nvPr>
            <p:ph idx="1"/>
          </p:nvPr>
        </p:nvSpPr>
        <p:spPr>
          <a:xfrm>
            <a:off x="323528" y="1556792"/>
            <a:ext cx="8136904" cy="5184576"/>
          </a:xfrm>
        </p:spPr>
        <p:txBody>
          <a:bodyPr>
            <a:normAutofit fontScale="92500" lnSpcReduction="10000"/>
          </a:bodyPr>
          <a:lstStyle/>
          <a:p>
            <a:pPr marL="0" indent="0">
              <a:buNone/>
            </a:pPr>
            <a:r>
              <a:rPr lang="el-GR" sz="2000" b="1" dirty="0"/>
              <a:t>Μήνυμα σε πρώτο </a:t>
            </a:r>
            <a:r>
              <a:rPr lang="el-GR" sz="2000" b="1" dirty="0" smtClean="0"/>
              <a:t>πρόσωπο:</a:t>
            </a:r>
          </a:p>
          <a:p>
            <a:pPr marL="0" indent="0">
              <a:buNone/>
            </a:pPr>
            <a:endParaRPr lang="el-GR" sz="2000" b="1" dirty="0"/>
          </a:p>
          <a:p>
            <a:r>
              <a:rPr lang="el-GR" sz="2000" dirty="0" smtClean="0"/>
              <a:t>Η επικοινωνία </a:t>
            </a:r>
            <a:r>
              <a:rPr lang="el-GR" sz="2000" dirty="0"/>
              <a:t>ανάμεσα σε γονείς και εκπαιδευτικούς μπορεί να διαταραχθεί και να προκληθεί έντονη διαφωνία ή ακόμη και </a:t>
            </a:r>
            <a:r>
              <a:rPr lang="el-GR" sz="2000" dirty="0" smtClean="0"/>
              <a:t>σύγκρουση, ωστόσο </a:t>
            </a:r>
            <a:r>
              <a:rPr lang="el-GR" sz="2000" dirty="0"/>
              <a:t>ο εκπαιδευτικός χρειάζεται να επιδείξει </a:t>
            </a:r>
            <a:r>
              <a:rPr lang="el-GR" sz="2000" b="1" dirty="0" err="1"/>
              <a:t>διεκδικητικότητα</a:t>
            </a:r>
            <a:r>
              <a:rPr lang="el-GR" sz="2000" dirty="0"/>
              <a:t>.</a:t>
            </a:r>
          </a:p>
          <a:p>
            <a:r>
              <a:rPr lang="el-GR" sz="2000" dirty="0"/>
              <a:t>Η διεκδικητική συμπεριφορά </a:t>
            </a:r>
            <a:r>
              <a:rPr lang="el-GR" sz="2000" i="1" u="sng" dirty="0"/>
              <a:t>προάγει την ισοτιμία στις διαπροσωπικές σχέσεις</a:t>
            </a:r>
            <a:r>
              <a:rPr lang="el-GR" sz="2000" dirty="0"/>
              <a:t>, δίνοντας τη δυνατότητα για </a:t>
            </a:r>
            <a:r>
              <a:rPr lang="el-GR" sz="2000" b="1" dirty="0"/>
              <a:t>υπεράσπιση του εαυτού </a:t>
            </a:r>
            <a:r>
              <a:rPr lang="el-GR" sz="2000" u="sng" dirty="0"/>
              <a:t>χωρίς</a:t>
            </a:r>
            <a:r>
              <a:rPr lang="el-GR" sz="2000" dirty="0"/>
              <a:t> </a:t>
            </a:r>
            <a:r>
              <a:rPr lang="el-GR" sz="2000" b="1" dirty="0"/>
              <a:t>υπερβολικό άγχος</a:t>
            </a:r>
            <a:r>
              <a:rPr lang="el-GR" sz="2000" dirty="0"/>
              <a:t>, </a:t>
            </a:r>
            <a:r>
              <a:rPr lang="el-GR" sz="2000" b="1" dirty="0"/>
              <a:t>ειλικρινή έκφραση </a:t>
            </a:r>
            <a:r>
              <a:rPr lang="el-GR" sz="2000" dirty="0"/>
              <a:t>συναισθημάτων και </a:t>
            </a:r>
            <a:r>
              <a:rPr lang="el-GR" sz="2000" b="1" dirty="0"/>
              <a:t>άσκηση των προσωπικών δικαιωμάτων</a:t>
            </a:r>
            <a:r>
              <a:rPr lang="el-GR" sz="2000" dirty="0"/>
              <a:t> με </a:t>
            </a:r>
            <a:r>
              <a:rPr lang="el-GR" sz="2000" b="1" dirty="0"/>
              <a:t>σεβασμό προς τα δικαιώματα </a:t>
            </a:r>
            <a:r>
              <a:rPr lang="el-GR" sz="2000" dirty="0"/>
              <a:t>των άλλων</a:t>
            </a:r>
            <a:r>
              <a:rPr lang="el-GR" sz="2000" dirty="0" smtClean="0"/>
              <a:t>.</a:t>
            </a:r>
          </a:p>
          <a:p>
            <a:pPr marL="0" indent="0">
              <a:buNone/>
            </a:pPr>
            <a:r>
              <a:rPr lang="el-GR" sz="2000" dirty="0" smtClean="0"/>
              <a:t>Εκφράζει </a:t>
            </a:r>
            <a:r>
              <a:rPr lang="el-GR" sz="2000" dirty="0"/>
              <a:t>σεβασμό, αποτρέπει τη σύγκρουση, δεν κατηγορεί, αλλά πληροφορεί για την επίδραση της συμπεριφοράς στον </a:t>
            </a:r>
            <a:r>
              <a:rPr lang="el-GR" sz="2000" dirty="0" smtClean="0"/>
              <a:t>ακροατή</a:t>
            </a:r>
            <a:r>
              <a:rPr lang="el-GR" sz="2000" dirty="0"/>
              <a:t>:</a:t>
            </a:r>
          </a:p>
          <a:p>
            <a:pPr lvl="0"/>
            <a:r>
              <a:rPr lang="el-GR" sz="2000" dirty="0" smtClean="0"/>
              <a:t>Περιγράψετε </a:t>
            </a:r>
            <a:r>
              <a:rPr lang="el-GR" sz="2000" dirty="0"/>
              <a:t>τη συμπεριφορά που σας δημιουργεί πρόβλημα με σαφήνεια, χωρίς </a:t>
            </a:r>
            <a:r>
              <a:rPr lang="el-GR" sz="2000" dirty="0" smtClean="0"/>
              <a:t>διατύπωση κατηγοριών.</a:t>
            </a:r>
            <a:endParaRPr lang="el-GR" sz="2000" dirty="0"/>
          </a:p>
          <a:p>
            <a:pPr lvl="0"/>
            <a:r>
              <a:rPr lang="el-GR" sz="2000" dirty="0" smtClean="0"/>
              <a:t>Προσδιορίσετε </a:t>
            </a:r>
            <a:r>
              <a:rPr lang="el-GR" sz="2000" dirty="0"/>
              <a:t>το συναίσθημα που σας </a:t>
            </a:r>
            <a:r>
              <a:rPr lang="el-GR" sz="2000" dirty="0" smtClean="0"/>
              <a:t>προκαλεί.</a:t>
            </a:r>
            <a:endParaRPr lang="el-GR" sz="2000" dirty="0"/>
          </a:p>
          <a:p>
            <a:pPr lvl="0"/>
            <a:r>
              <a:rPr lang="el-GR" sz="2000" dirty="0"/>
              <a:t>Γνωστοποιήσετε την επίδραση που έχει σε </a:t>
            </a:r>
            <a:r>
              <a:rPr lang="el-GR" sz="2000" dirty="0" smtClean="0"/>
              <a:t>εσάς. </a:t>
            </a:r>
          </a:p>
          <a:p>
            <a:pPr marL="0" lvl="0" indent="0">
              <a:buNone/>
            </a:pPr>
            <a:r>
              <a:rPr lang="el-GR" sz="2000" dirty="0" smtClean="0"/>
              <a:t>π.χ.: </a:t>
            </a:r>
            <a:r>
              <a:rPr lang="el-GR" sz="2000" i="1" dirty="0" smtClean="0"/>
              <a:t>«</a:t>
            </a:r>
            <a:r>
              <a:rPr lang="el-GR" sz="2000" i="1" dirty="0"/>
              <a:t>Όταν εσύ [συμπεριφορά], εγώ [συναίσθημα], γιατί [συνέπειες]» </a:t>
            </a:r>
            <a:r>
              <a:rPr lang="el-GR" sz="2000" dirty="0"/>
              <a:t>(</a:t>
            </a:r>
            <a:r>
              <a:rPr lang="el-GR" sz="2000" dirty="0" err="1"/>
              <a:t>Garner</a:t>
            </a:r>
            <a:r>
              <a:rPr lang="el-GR" sz="2000" dirty="0"/>
              <a:t> 2001: 113- 116, </a:t>
            </a:r>
            <a:r>
              <a:rPr lang="el-GR" sz="2000" dirty="0" err="1"/>
              <a:t>Alberti</a:t>
            </a:r>
            <a:r>
              <a:rPr lang="el-GR" sz="2000" dirty="0"/>
              <a:t> &amp; </a:t>
            </a:r>
            <a:r>
              <a:rPr lang="el-GR" sz="2000" dirty="0" err="1"/>
              <a:t>Emmons</a:t>
            </a:r>
            <a:r>
              <a:rPr lang="el-GR" sz="2000" dirty="0"/>
              <a:t> 2011: 43- 45</a:t>
            </a:r>
            <a:r>
              <a:rPr lang="el-GR" sz="2000" dirty="0" smtClean="0"/>
              <a:t>).</a:t>
            </a:r>
            <a:endParaRPr lang="el-GR" dirty="0"/>
          </a:p>
        </p:txBody>
      </p:sp>
    </p:spTree>
    <p:extLst>
      <p:ext uri="{BB962C8B-B14F-4D97-AF65-F5344CB8AC3E}">
        <p14:creationId xmlns:p14="http://schemas.microsoft.com/office/powerpoint/2010/main" val="23450337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23528" y="86916"/>
            <a:ext cx="7632848" cy="6771084"/>
          </a:xfrm>
          <a:prstGeom prst="rect">
            <a:avLst/>
          </a:prstGeom>
        </p:spPr>
        <p:txBody>
          <a:bodyPr wrap="square">
            <a:spAutoFit/>
          </a:bodyPr>
          <a:lstStyle/>
          <a:p>
            <a:r>
              <a:rPr lang="el-GR" sz="1600" b="1" dirty="0"/>
              <a:t>Η αναποτελεσματική διεκπεραίωση της </a:t>
            </a:r>
            <a:r>
              <a:rPr lang="el-GR" sz="1600" b="1" dirty="0" smtClean="0"/>
              <a:t>επικοινωνίας </a:t>
            </a:r>
            <a:r>
              <a:rPr lang="el-GR" sz="1600" dirty="0" smtClean="0"/>
              <a:t>οφείλεται: </a:t>
            </a:r>
          </a:p>
          <a:p>
            <a:r>
              <a:rPr lang="el-GR" sz="1600" dirty="0" smtClean="0"/>
              <a:t>…η </a:t>
            </a:r>
            <a:r>
              <a:rPr lang="el-GR" sz="1600" b="1" dirty="0"/>
              <a:t>ενημέρωση</a:t>
            </a:r>
            <a:r>
              <a:rPr lang="el-GR" sz="1600" dirty="0"/>
              <a:t> των γονέων </a:t>
            </a:r>
            <a:r>
              <a:rPr lang="el-GR" sz="1600" b="1" dirty="0"/>
              <a:t>διεκπεραιώνεται προφορικά </a:t>
            </a:r>
            <a:r>
              <a:rPr lang="el-GR" sz="1600" dirty="0" smtClean="0"/>
              <a:t>με αποτέλεσμα μήνυμα παραποιημένο</a:t>
            </a:r>
            <a:r>
              <a:rPr lang="el-GR" sz="1600" dirty="0"/>
              <a:t>, καθυστερημένο ή και να μη μεταφέρεται ποτέ (</a:t>
            </a:r>
            <a:r>
              <a:rPr lang="el-GR" sz="1600" dirty="0" err="1"/>
              <a:t>Mastrangelo</a:t>
            </a:r>
            <a:r>
              <a:rPr lang="el-GR" sz="1600" dirty="0"/>
              <a:t>, 2011). </a:t>
            </a:r>
            <a:endParaRPr lang="el-GR" sz="1600" dirty="0" smtClean="0"/>
          </a:p>
          <a:p>
            <a:endParaRPr lang="el-GR" sz="1600" dirty="0" smtClean="0"/>
          </a:p>
          <a:p>
            <a:r>
              <a:rPr lang="el-GR" sz="1600" dirty="0" smtClean="0"/>
              <a:t>…οι </a:t>
            </a:r>
            <a:r>
              <a:rPr lang="el-GR" sz="1600" b="1" dirty="0" smtClean="0"/>
              <a:t>διαφορετικές </a:t>
            </a:r>
            <a:r>
              <a:rPr lang="el-GR" sz="1600" b="1" dirty="0"/>
              <a:t>αντιλήψεις </a:t>
            </a:r>
            <a:r>
              <a:rPr lang="el-GR" sz="1600" dirty="0"/>
              <a:t>για τη </a:t>
            </a:r>
            <a:r>
              <a:rPr lang="el-GR" sz="1600" b="1" dirty="0"/>
              <a:t>μαθησιακή διαδικασία </a:t>
            </a:r>
            <a:r>
              <a:rPr lang="el-GR" sz="1600" dirty="0"/>
              <a:t>και </a:t>
            </a:r>
            <a:r>
              <a:rPr lang="el-GR" sz="1600" dirty="0" smtClean="0"/>
              <a:t>ότι </a:t>
            </a:r>
            <a:r>
              <a:rPr lang="el-GR" sz="1600" dirty="0"/>
              <a:t>η αποτελεσματικότητα του εκπαιδευτικού ή του σχολείου δεν είναι η αναμενόμενη. </a:t>
            </a:r>
            <a:endParaRPr lang="el-GR" sz="1600" dirty="0" smtClean="0"/>
          </a:p>
          <a:p>
            <a:endParaRPr lang="el-GR" sz="1600" b="1" dirty="0" smtClean="0"/>
          </a:p>
          <a:p>
            <a:r>
              <a:rPr lang="el-GR" sz="1600" b="1" dirty="0" smtClean="0"/>
              <a:t> … η διαχείριση </a:t>
            </a:r>
            <a:r>
              <a:rPr lang="el-GR" sz="1600" b="1" dirty="0"/>
              <a:t>της συμπεριφοράς </a:t>
            </a:r>
            <a:r>
              <a:rPr lang="el-GR" sz="1600" dirty="0"/>
              <a:t>των </a:t>
            </a:r>
            <a:r>
              <a:rPr lang="el-GR" sz="1600" dirty="0" smtClean="0"/>
              <a:t>μαθητών αποτελεί </a:t>
            </a:r>
            <a:r>
              <a:rPr lang="el-GR" sz="1600" dirty="0"/>
              <a:t>σημείο τριβής </a:t>
            </a:r>
            <a:r>
              <a:rPr lang="el-GR" sz="1600" dirty="0" smtClean="0"/>
              <a:t>ανάμεσα </a:t>
            </a:r>
            <a:r>
              <a:rPr lang="el-GR" sz="1600" dirty="0"/>
              <a:t>στους εκπαιδευτικούς και τους γονείς αλλά και ανάμεσα στους ίδιους τους </a:t>
            </a:r>
            <a:r>
              <a:rPr lang="el-GR" sz="1600" dirty="0" smtClean="0"/>
              <a:t>γονείς.</a:t>
            </a:r>
          </a:p>
          <a:p>
            <a:endParaRPr lang="el-GR" sz="1600" dirty="0" smtClean="0"/>
          </a:p>
          <a:p>
            <a:r>
              <a:rPr lang="el-GR" sz="1600" dirty="0" smtClean="0"/>
              <a:t>… η </a:t>
            </a:r>
            <a:r>
              <a:rPr lang="el-GR" sz="1600" b="1" dirty="0" smtClean="0"/>
              <a:t>αξιολόγηση </a:t>
            </a:r>
            <a:r>
              <a:rPr lang="el-GR" sz="1600" b="1" dirty="0"/>
              <a:t>των μαθητών </a:t>
            </a:r>
            <a:r>
              <a:rPr lang="el-GR" sz="1600" dirty="0"/>
              <a:t>(</a:t>
            </a:r>
            <a:r>
              <a:rPr lang="el-GR" sz="1600" dirty="0" err="1"/>
              <a:t>Mastrangelo</a:t>
            </a:r>
            <a:r>
              <a:rPr lang="el-GR" sz="1600" dirty="0"/>
              <a:t>, 2011</a:t>
            </a:r>
            <a:r>
              <a:rPr lang="el-GR" sz="1600" dirty="0" smtClean="0"/>
              <a:t>) καθώς κάποιοι γονείς δεν </a:t>
            </a:r>
            <a:r>
              <a:rPr lang="el-GR" sz="1600" dirty="0"/>
              <a:t>αποδέχονται τα αποτελέσματα της αξιολόγησης των παιδιών τους (</a:t>
            </a:r>
            <a:r>
              <a:rPr lang="el-GR" sz="1600" dirty="0" err="1" smtClean="0"/>
              <a:t>Epstein</a:t>
            </a:r>
            <a:r>
              <a:rPr lang="en-US" sz="1600" dirty="0" smtClean="0"/>
              <a:t> </a:t>
            </a:r>
            <a:r>
              <a:rPr lang="el-GR" sz="1600" dirty="0" err="1" smtClean="0"/>
              <a:t>et</a:t>
            </a:r>
            <a:r>
              <a:rPr lang="en-US" sz="1600" dirty="0" smtClean="0"/>
              <a:t> </a:t>
            </a:r>
            <a:r>
              <a:rPr lang="el-GR" sz="1600" dirty="0" err="1" smtClean="0"/>
              <a:t>al</a:t>
            </a:r>
            <a:r>
              <a:rPr lang="el-GR" sz="1600" dirty="0"/>
              <a:t>., 2002). </a:t>
            </a:r>
            <a:endParaRPr lang="el-GR" sz="1600" dirty="0" smtClean="0"/>
          </a:p>
          <a:p>
            <a:endParaRPr lang="el-GR" sz="1600" dirty="0" smtClean="0"/>
          </a:p>
          <a:p>
            <a:r>
              <a:rPr lang="el-GR" sz="1600" dirty="0" smtClean="0"/>
              <a:t>… η άγνοια των </a:t>
            </a:r>
            <a:r>
              <a:rPr lang="el-GR" sz="1600" b="1" dirty="0" smtClean="0"/>
              <a:t>αρχών </a:t>
            </a:r>
            <a:r>
              <a:rPr lang="el-GR" sz="1600" b="1" dirty="0"/>
              <a:t>της επικοινωνίας </a:t>
            </a:r>
            <a:r>
              <a:rPr lang="el-GR" sz="1600" dirty="0"/>
              <a:t>και </a:t>
            </a:r>
            <a:r>
              <a:rPr lang="el-GR" sz="1600" b="1" dirty="0" smtClean="0"/>
              <a:t>τρόπων </a:t>
            </a:r>
            <a:r>
              <a:rPr lang="el-GR" sz="1600" b="1" dirty="0"/>
              <a:t>καλής συμπεριφοράς </a:t>
            </a:r>
            <a:r>
              <a:rPr lang="el-GR" sz="1600" dirty="0"/>
              <a:t>(</a:t>
            </a:r>
            <a:r>
              <a:rPr lang="el-GR" sz="1600" dirty="0" err="1"/>
              <a:t>Αθανασούλα</a:t>
            </a:r>
            <a:r>
              <a:rPr lang="el-GR" sz="1600" dirty="0"/>
              <a:t>-Ρέππα, 2013). </a:t>
            </a:r>
            <a:endParaRPr lang="el-GR" sz="1600" dirty="0" smtClean="0"/>
          </a:p>
          <a:p>
            <a:endParaRPr lang="el-GR" sz="1600" dirty="0"/>
          </a:p>
          <a:p>
            <a:r>
              <a:rPr lang="el-GR" sz="1600" dirty="0" smtClean="0"/>
              <a:t>… </a:t>
            </a:r>
            <a:r>
              <a:rPr lang="el-GR" sz="1600" dirty="0"/>
              <a:t>η </a:t>
            </a:r>
            <a:r>
              <a:rPr lang="el-GR" sz="1600" b="1" dirty="0"/>
              <a:t>μη τήρηση του «συμβολαίου</a:t>
            </a:r>
            <a:r>
              <a:rPr lang="el-GR" sz="1600" dirty="0"/>
              <a:t>» που </a:t>
            </a:r>
            <a:r>
              <a:rPr lang="el-GR" sz="1600" dirty="0" err="1"/>
              <a:t>συνδιαμορφώνεται</a:t>
            </a:r>
            <a:r>
              <a:rPr lang="el-GR" sz="1600" dirty="0"/>
              <a:t> κι από τις δύο πλευρές στην έναρξη της σχολικής </a:t>
            </a:r>
            <a:r>
              <a:rPr lang="el-GR" sz="1600" dirty="0" smtClean="0"/>
              <a:t>χρονιάς.</a:t>
            </a:r>
          </a:p>
          <a:p>
            <a:endParaRPr lang="el-GR" sz="1600" dirty="0" smtClean="0"/>
          </a:p>
          <a:p>
            <a:r>
              <a:rPr lang="el-GR" sz="1600" dirty="0" smtClean="0"/>
              <a:t>… η </a:t>
            </a:r>
            <a:r>
              <a:rPr lang="el-GR" sz="1600" b="1" dirty="0"/>
              <a:t>μειωμένη ή μηδενική </a:t>
            </a:r>
            <a:r>
              <a:rPr lang="el-GR" sz="1600" b="1" dirty="0" err="1"/>
              <a:t>γονεϊκή</a:t>
            </a:r>
            <a:r>
              <a:rPr lang="el-GR" sz="1600" b="1" dirty="0"/>
              <a:t> συμμετοχή </a:t>
            </a:r>
            <a:r>
              <a:rPr lang="el-GR" sz="1600" dirty="0"/>
              <a:t>στις δράσεις του σχολείου </a:t>
            </a:r>
            <a:r>
              <a:rPr lang="el-GR" sz="1600" dirty="0" smtClean="0"/>
              <a:t>άρα ανυπαρξία </a:t>
            </a:r>
            <a:r>
              <a:rPr lang="el-GR" sz="1600" dirty="0"/>
              <a:t>αλληλεπίδρασης, αποδοχής και κατανόησης και των δύο </a:t>
            </a:r>
            <a:r>
              <a:rPr lang="el-GR" sz="1600" dirty="0" smtClean="0"/>
              <a:t>πλευρών.</a:t>
            </a:r>
          </a:p>
          <a:p>
            <a:endParaRPr lang="el-GR" sz="1600" dirty="0" smtClean="0"/>
          </a:p>
          <a:p>
            <a:r>
              <a:rPr lang="el-GR" sz="1600" dirty="0" smtClean="0"/>
              <a:t>… η </a:t>
            </a:r>
            <a:r>
              <a:rPr lang="el-GR" sz="1600" b="1" dirty="0" smtClean="0"/>
              <a:t>ακαμψία</a:t>
            </a:r>
            <a:r>
              <a:rPr lang="el-GR" sz="1600" dirty="0" smtClean="0"/>
              <a:t> </a:t>
            </a:r>
            <a:r>
              <a:rPr lang="el-GR" sz="1600" dirty="0"/>
              <a:t>των στάσεων, αντιλήψεων και απόψεων των εκπαιδευτικών και γονέων (</a:t>
            </a:r>
            <a:r>
              <a:rPr lang="el-GR" sz="1600" dirty="0" err="1" smtClean="0"/>
              <a:t>Epstein</a:t>
            </a:r>
            <a:r>
              <a:rPr lang="en-US" sz="1600" dirty="0" smtClean="0"/>
              <a:t> </a:t>
            </a:r>
            <a:r>
              <a:rPr lang="el-GR" sz="1600" dirty="0" err="1" smtClean="0"/>
              <a:t>et</a:t>
            </a:r>
            <a:r>
              <a:rPr lang="en-US" sz="1600" dirty="0" smtClean="0"/>
              <a:t> </a:t>
            </a:r>
            <a:r>
              <a:rPr lang="el-GR" sz="1600" dirty="0" err="1" smtClean="0"/>
              <a:t>al</a:t>
            </a:r>
            <a:r>
              <a:rPr lang="el-GR" sz="1600" dirty="0"/>
              <a:t>., </a:t>
            </a:r>
            <a:r>
              <a:rPr lang="el-GR" dirty="0"/>
              <a:t>2002).</a:t>
            </a:r>
          </a:p>
        </p:txBody>
      </p:sp>
      <p:sp>
        <p:nvSpPr>
          <p:cNvPr id="2" name="TextBox 1"/>
          <p:cNvSpPr txBox="1"/>
          <p:nvPr/>
        </p:nvSpPr>
        <p:spPr>
          <a:xfrm rot="16200000">
            <a:off x="5821679" y="2964290"/>
            <a:ext cx="5826980" cy="646331"/>
          </a:xfrm>
          <a:prstGeom prst="rect">
            <a:avLst/>
          </a:prstGeom>
          <a:solidFill>
            <a:schemeClr val="tx2">
              <a:lumMod val="25000"/>
              <a:lumOff val="75000"/>
            </a:schemeClr>
          </a:solidFill>
          <a:ln>
            <a:solidFill>
              <a:schemeClr val="tx1"/>
            </a:solidFill>
            <a:prstDash val="dash"/>
          </a:ln>
        </p:spPr>
        <p:txBody>
          <a:bodyPr wrap="none" rtlCol="0">
            <a:spAutoFit/>
          </a:bodyPr>
          <a:lstStyle/>
          <a:p>
            <a:r>
              <a:rPr lang="el-GR" b="1" dirty="0" smtClean="0"/>
              <a:t>Αναποτελεσματική </a:t>
            </a:r>
            <a:r>
              <a:rPr lang="el-GR" b="1" dirty="0"/>
              <a:t>διεκπεραίωση της </a:t>
            </a:r>
            <a:r>
              <a:rPr lang="el-GR" b="1" dirty="0" smtClean="0"/>
              <a:t>επικοινωνίας</a:t>
            </a:r>
          </a:p>
          <a:p>
            <a:endParaRPr lang="el-GR" dirty="0"/>
          </a:p>
        </p:txBody>
      </p:sp>
    </p:spTree>
    <p:extLst>
      <p:ext uri="{BB962C8B-B14F-4D97-AF65-F5344CB8AC3E}">
        <p14:creationId xmlns:p14="http://schemas.microsoft.com/office/powerpoint/2010/main" val="28873063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a:t>
            </a:r>
            <a:r>
              <a:rPr lang="el-GR" baseline="30000" dirty="0" smtClean="0"/>
              <a:t>ο</a:t>
            </a:r>
            <a:r>
              <a:rPr lang="el-GR" dirty="0" smtClean="0"/>
              <a:t> μέρος</a:t>
            </a:r>
            <a:endParaRPr lang="el-GR"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31840" y="1988840"/>
            <a:ext cx="324036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7010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080959869"/>
              </p:ext>
            </p:extLst>
          </p:nvPr>
        </p:nvGraphicFramePr>
        <p:xfrm>
          <a:off x="1219200" y="838200"/>
          <a:ext cx="7467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3376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a:t>
            </a:r>
            <a:r>
              <a:rPr lang="el-GR" baseline="30000" dirty="0" smtClean="0"/>
              <a:t>ο</a:t>
            </a:r>
            <a:r>
              <a:rPr lang="el-GR" dirty="0" smtClean="0"/>
              <a:t> μέρος</a:t>
            </a:r>
            <a:endParaRPr lang="el-GR"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59832" y="1700808"/>
            <a:ext cx="2969493"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74466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71722" y="1484784"/>
            <a:ext cx="7872686" cy="5112568"/>
          </a:xfrm>
        </p:spPr>
        <p:txBody>
          <a:bodyPr>
            <a:normAutofit lnSpcReduction="10000"/>
          </a:bodyPr>
          <a:lstStyle/>
          <a:p>
            <a:r>
              <a:rPr lang="el-GR" sz="2000" b="1" dirty="0"/>
              <a:t>Κ</a:t>
            </a:r>
            <a:r>
              <a:rPr lang="el-GR" sz="2000" b="1" dirty="0" smtClean="0"/>
              <a:t>οινότητες </a:t>
            </a:r>
            <a:r>
              <a:rPr lang="el-GR" sz="2000" b="1" dirty="0"/>
              <a:t>πρακτικής </a:t>
            </a:r>
            <a:r>
              <a:rPr lang="el-GR" sz="2000" dirty="0"/>
              <a:t>(</a:t>
            </a:r>
            <a:r>
              <a:rPr lang="el-GR" sz="2000" dirty="0" err="1"/>
              <a:t>communities</a:t>
            </a:r>
            <a:r>
              <a:rPr lang="el-GR" sz="2000" dirty="0"/>
              <a:t> </a:t>
            </a:r>
            <a:r>
              <a:rPr lang="el-GR" sz="2000" dirty="0" err="1"/>
              <a:t>of</a:t>
            </a:r>
            <a:r>
              <a:rPr lang="el-GR" sz="2000" dirty="0"/>
              <a:t> </a:t>
            </a:r>
            <a:r>
              <a:rPr lang="el-GR" sz="2000" dirty="0" err="1"/>
              <a:t>practice</a:t>
            </a:r>
            <a:r>
              <a:rPr lang="el-GR" sz="2000" dirty="0" smtClean="0"/>
              <a:t>) οι οποίες νοούνται </a:t>
            </a:r>
            <a:r>
              <a:rPr lang="el-GR" sz="2000" dirty="0"/>
              <a:t>ως </a:t>
            </a:r>
            <a:r>
              <a:rPr lang="el-GR" sz="2000" b="1" dirty="0"/>
              <a:t>συντηρούμενες μορφές συνεργασίας</a:t>
            </a:r>
            <a:r>
              <a:rPr lang="el-GR" sz="2000" dirty="0"/>
              <a:t>, ως </a:t>
            </a:r>
            <a:r>
              <a:rPr lang="el-GR" sz="2000" b="1" dirty="0"/>
              <a:t>κοινωνικές δομές </a:t>
            </a:r>
            <a:r>
              <a:rPr lang="el-GR" sz="2000" dirty="0"/>
              <a:t>που αναλαμβάνουν την ευθύνη για την ανάπτυξη και το διαμοιρασμό της γνώσης (</a:t>
            </a:r>
            <a:r>
              <a:rPr lang="el-GR" sz="2000" dirty="0" err="1"/>
              <a:t>Wenger</a:t>
            </a:r>
            <a:r>
              <a:rPr lang="el-GR" sz="2000" dirty="0"/>
              <a:t> </a:t>
            </a:r>
            <a:r>
              <a:rPr lang="el-GR" sz="2000" dirty="0" err="1"/>
              <a:t>et</a:t>
            </a:r>
            <a:r>
              <a:rPr lang="el-GR" sz="2000" dirty="0"/>
              <a:t> </a:t>
            </a:r>
            <a:r>
              <a:rPr lang="el-GR" sz="2000" dirty="0" err="1"/>
              <a:t>al</a:t>
            </a:r>
            <a:r>
              <a:rPr lang="el-GR" sz="2000" dirty="0"/>
              <a:t>., 2002</a:t>
            </a:r>
            <a:r>
              <a:rPr lang="el-GR" sz="2000" dirty="0" smtClean="0"/>
              <a:t>). </a:t>
            </a:r>
          </a:p>
          <a:p>
            <a:r>
              <a:rPr lang="el-GR" sz="2000" b="1" dirty="0"/>
              <a:t>Κ</a:t>
            </a:r>
            <a:r>
              <a:rPr lang="el-GR" sz="2000" b="1" dirty="0" smtClean="0"/>
              <a:t>οινότητες </a:t>
            </a:r>
            <a:r>
              <a:rPr lang="el-GR" sz="2000" b="1" dirty="0"/>
              <a:t>μάθησης </a:t>
            </a:r>
            <a:r>
              <a:rPr lang="el-GR" sz="2000" dirty="0"/>
              <a:t>(</a:t>
            </a:r>
            <a:r>
              <a:rPr lang="el-GR" sz="2000" dirty="0" err="1"/>
              <a:t>learning</a:t>
            </a:r>
            <a:r>
              <a:rPr lang="el-GR" sz="2000" dirty="0"/>
              <a:t> </a:t>
            </a:r>
            <a:r>
              <a:rPr lang="el-GR" sz="2000" dirty="0" err="1"/>
              <a:t>communities</a:t>
            </a:r>
            <a:r>
              <a:rPr lang="el-GR" sz="2000" dirty="0"/>
              <a:t>) των εκπαιδευτικών </a:t>
            </a:r>
            <a:r>
              <a:rPr lang="el-GR" sz="2000" dirty="0" smtClean="0"/>
              <a:t>οι οποίες επικεντρώνονται </a:t>
            </a:r>
            <a:r>
              <a:rPr lang="el-GR" sz="2000" dirty="0"/>
              <a:t>στη </a:t>
            </a:r>
            <a:r>
              <a:rPr lang="el-GR" sz="2000" b="1" dirty="0"/>
              <a:t>συνεργατική ανάπτυξη </a:t>
            </a:r>
            <a:r>
              <a:rPr lang="el-GR" sz="2000" dirty="0"/>
              <a:t>διαμοιρασμένου νοήματος για τη διδασκαλία και στην εξερεύνηση εναλλακτικών πρακτικών (</a:t>
            </a:r>
            <a:r>
              <a:rPr lang="el-GR" sz="2000" dirty="0" err="1"/>
              <a:t>Wideman</a:t>
            </a:r>
            <a:r>
              <a:rPr lang="el-GR" sz="2000" dirty="0"/>
              <a:t>, 2010). </a:t>
            </a:r>
            <a:endParaRPr lang="el-GR" sz="2000" dirty="0" smtClean="0"/>
          </a:p>
          <a:p>
            <a:pPr marL="0" indent="0">
              <a:buNone/>
            </a:pPr>
            <a:r>
              <a:rPr lang="el-GR" sz="2000" dirty="0"/>
              <a:t>Στο πλαίσιο αυτών των κοινοτήτων, τα μέλη </a:t>
            </a:r>
            <a:r>
              <a:rPr lang="el-GR" sz="2000" dirty="0" smtClean="0"/>
              <a:t>έχουν:</a:t>
            </a:r>
          </a:p>
          <a:p>
            <a:r>
              <a:rPr lang="el-GR" sz="2000" b="1" i="1" dirty="0" smtClean="0"/>
              <a:t>κοινό σκοπό</a:t>
            </a:r>
            <a:r>
              <a:rPr lang="el-GR" sz="2000" b="1" i="1" dirty="0"/>
              <a:t>, </a:t>
            </a:r>
            <a:endParaRPr lang="el-GR" sz="2000" b="1" i="1" dirty="0" smtClean="0"/>
          </a:p>
          <a:p>
            <a:r>
              <a:rPr lang="el-GR" sz="2000" b="1" i="1" dirty="0" smtClean="0"/>
              <a:t>κοινά ενδιαφέροντα,</a:t>
            </a:r>
            <a:endParaRPr lang="el-GR" sz="2000" dirty="0" smtClean="0"/>
          </a:p>
          <a:p>
            <a:r>
              <a:rPr lang="el-GR" sz="2000" b="1" i="1" dirty="0"/>
              <a:t>κ</a:t>
            </a:r>
            <a:r>
              <a:rPr lang="el-GR" sz="2000" b="1" i="1" dirty="0" smtClean="0"/>
              <a:t>οινές </a:t>
            </a:r>
            <a:r>
              <a:rPr lang="el-GR" sz="2000" b="1" i="1" dirty="0"/>
              <a:t>ανάγκες, </a:t>
            </a:r>
            <a:endParaRPr lang="el-GR" sz="2000" b="1" i="1" dirty="0" smtClean="0"/>
          </a:p>
          <a:p>
            <a:r>
              <a:rPr lang="el-GR" sz="2000" b="1" i="1" dirty="0" smtClean="0"/>
              <a:t>συμμετέχουν </a:t>
            </a:r>
            <a:r>
              <a:rPr lang="el-GR" sz="2000" b="1" i="1" dirty="0"/>
              <a:t>ενεργά σε κοινές </a:t>
            </a:r>
            <a:r>
              <a:rPr lang="el-GR" sz="2000" b="1" i="1" dirty="0" smtClean="0"/>
              <a:t>δραστηριότητες,</a:t>
            </a:r>
          </a:p>
          <a:p>
            <a:r>
              <a:rPr lang="el-GR" sz="2000" b="1" i="1" dirty="0" smtClean="0"/>
              <a:t>αλληλοϋποστηρίζονται</a:t>
            </a:r>
            <a:r>
              <a:rPr lang="el-GR" sz="2000" b="1" i="1" dirty="0"/>
              <a:t>, </a:t>
            </a:r>
            <a:endParaRPr lang="el-GR" sz="2000" b="1" i="1" dirty="0" smtClean="0"/>
          </a:p>
          <a:p>
            <a:r>
              <a:rPr lang="el-GR" sz="2000" b="1" i="1" dirty="0" smtClean="0"/>
              <a:t>διαμοιράζονται </a:t>
            </a:r>
            <a:r>
              <a:rPr lang="el-GR" sz="2000" b="1" i="1" dirty="0"/>
              <a:t>πληροφορίες και πηγές και </a:t>
            </a:r>
            <a:endParaRPr lang="el-GR" sz="2000" b="1" i="1" dirty="0" smtClean="0"/>
          </a:p>
          <a:p>
            <a:r>
              <a:rPr lang="el-GR" sz="2000" b="1" i="1" dirty="0" smtClean="0"/>
              <a:t>καθοδηγούνται </a:t>
            </a:r>
            <a:r>
              <a:rPr lang="el-GR" sz="2000" b="1" i="1" dirty="0"/>
              <a:t>από συγκεκριμένες πολιτικές </a:t>
            </a:r>
            <a:r>
              <a:rPr lang="el-GR" sz="2000" dirty="0"/>
              <a:t>(</a:t>
            </a:r>
            <a:r>
              <a:rPr lang="el-GR" sz="2000" dirty="0" err="1"/>
              <a:t>Jones</a:t>
            </a:r>
            <a:r>
              <a:rPr lang="el-GR" sz="2000" dirty="0"/>
              <a:t> &amp; </a:t>
            </a:r>
            <a:r>
              <a:rPr lang="el-GR" sz="2000" dirty="0" err="1"/>
              <a:t>Preece</a:t>
            </a:r>
            <a:r>
              <a:rPr lang="el-GR" sz="2000" dirty="0"/>
              <a:t>, 2006). </a:t>
            </a:r>
          </a:p>
        </p:txBody>
      </p:sp>
      <p:sp>
        <p:nvSpPr>
          <p:cNvPr id="4" name="TextBox 3"/>
          <p:cNvSpPr txBox="1"/>
          <p:nvPr/>
        </p:nvSpPr>
        <p:spPr>
          <a:xfrm>
            <a:off x="251520" y="404664"/>
            <a:ext cx="8712968" cy="584775"/>
          </a:xfrm>
          <a:prstGeom prst="rect">
            <a:avLst/>
          </a:prstGeom>
          <a:noFill/>
        </p:spPr>
        <p:txBody>
          <a:bodyPr wrap="square" rtlCol="0">
            <a:spAutoFit/>
          </a:bodyPr>
          <a:lstStyle/>
          <a:p>
            <a:r>
              <a:rPr lang="el-GR"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Διεπιστημονική συνεργασία - Συμπερίληψη</a:t>
            </a:r>
          </a:p>
        </p:txBody>
      </p:sp>
    </p:spTree>
    <p:extLst>
      <p:ext uri="{BB962C8B-B14F-4D97-AF65-F5344CB8AC3E}">
        <p14:creationId xmlns:p14="http://schemas.microsoft.com/office/powerpoint/2010/main" val="24670289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8892480" cy="1143000"/>
          </a:xfrm>
        </p:spPr>
        <p:txBody>
          <a:bodyPr/>
          <a:lstStyle/>
          <a:p>
            <a:r>
              <a:rPr lang="el-GR" sz="3200" dirty="0" smtClean="0"/>
              <a:t>Διεπιστημονική συνεργασία επικοινωνία εκπαιδευτικών γενικής - ειδικής αγωγής</a:t>
            </a:r>
            <a:endParaRPr lang="el-GR" sz="3200"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229208983"/>
              </p:ext>
            </p:extLst>
          </p:nvPr>
        </p:nvGraphicFramePr>
        <p:xfrm>
          <a:off x="539552" y="1556791"/>
          <a:ext cx="54006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457328" y="1556791"/>
            <a:ext cx="2579168" cy="4801314"/>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endParaRPr lang="el-GR" dirty="0" smtClean="0"/>
          </a:p>
          <a:p>
            <a:r>
              <a:rPr lang="el-GR" dirty="0" smtClean="0"/>
              <a:t>…</a:t>
            </a:r>
            <a:r>
              <a:rPr lang="el-GR" dirty="0"/>
              <a:t>χαρακτηρίζεται από:</a:t>
            </a:r>
          </a:p>
          <a:p>
            <a:r>
              <a:rPr lang="el-GR" b="1" dirty="0"/>
              <a:t>αμοιβαία εμπιστοσύνη </a:t>
            </a:r>
            <a:r>
              <a:rPr lang="el-GR" dirty="0"/>
              <a:t>&amp;</a:t>
            </a:r>
          </a:p>
          <a:p>
            <a:r>
              <a:rPr lang="el-GR" b="1" dirty="0"/>
              <a:t>συνυπευθυνότητα</a:t>
            </a:r>
            <a:r>
              <a:rPr lang="el-GR" dirty="0"/>
              <a:t> </a:t>
            </a:r>
            <a:r>
              <a:rPr lang="el-GR" b="1" dirty="0"/>
              <a:t>των εταίρων, </a:t>
            </a:r>
            <a:r>
              <a:rPr lang="el-GR" dirty="0"/>
              <a:t>σε </a:t>
            </a:r>
            <a:r>
              <a:rPr lang="el-GR" dirty="0" err="1"/>
              <a:t>ό,τι</a:t>
            </a:r>
            <a:r>
              <a:rPr lang="el-GR" dirty="0"/>
              <a:t> αφορά τα </a:t>
            </a:r>
            <a:r>
              <a:rPr lang="el-GR" b="1" dirty="0"/>
              <a:t>αποτελέσματά </a:t>
            </a:r>
            <a:r>
              <a:rPr lang="el-GR" dirty="0"/>
              <a:t>της σχετικά με τη συμπερίληψη όλων των μαθητών στην εκπαιδευτική </a:t>
            </a:r>
            <a:r>
              <a:rPr lang="el-GR" dirty="0" smtClean="0"/>
              <a:t>διαδικασία στη </a:t>
            </a:r>
            <a:r>
              <a:rPr lang="el-GR" dirty="0"/>
              <a:t>γενική εκπαίδευση (</a:t>
            </a:r>
            <a:r>
              <a:rPr lang="el-GR" dirty="0" err="1"/>
              <a:t>Friend</a:t>
            </a:r>
            <a:r>
              <a:rPr lang="el-GR" dirty="0"/>
              <a:t> &amp; </a:t>
            </a:r>
            <a:r>
              <a:rPr lang="el-GR" dirty="0" err="1"/>
              <a:t>Cook</a:t>
            </a:r>
            <a:r>
              <a:rPr lang="el-GR" dirty="0"/>
              <a:t>, 2007; </a:t>
            </a:r>
            <a:r>
              <a:rPr lang="el-GR" dirty="0" err="1"/>
              <a:t>Moreillon</a:t>
            </a:r>
            <a:r>
              <a:rPr lang="el-GR" dirty="0"/>
              <a:t>, 2007). </a:t>
            </a:r>
            <a:endParaRPr lang="el-GR" dirty="0" smtClean="0"/>
          </a:p>
          <a:p>
            <a:endParaRPr lang="el-GR" dirty="0"/>
          </a:p>
        </p:txBody>
      </p:sp>
    </p:spTree>
    <p:extLst>
      <p:ext uri="{BB962C8B-B14F-4D97-AF65-F5344CB8AC3E}">
        <p14:creationId xmlns:p14="http://schemas.microsoft.com/office/powerpoint/2010/main" val="9145588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600" y="404664"/>
            <a:ext cx="7486600" cy="504056"/>
          </a:xfrm>
        </p:spPr>
        <p:txBody>
          <a:bodyPr/>
          <a:lstStyle/>
          <a:p>
            <a:r>
              <a:rPr lang="el-GR" sz="3200" dirty="0" smtClean="0"/>
              <a:t>Συμπερίληψη (1)</a:t>
            </a:r>
            <a:endParaRPr lang="el-GR" sz="3200" dirty="0"/>
          </a:p>
        </p:txBody>
      </p:sp>
      <p:sp>
        <p:nvSpPr>
          <p:cNvPr id="3" name="Θέση περιεχομένου 2"/>
          <p:cNvSpPr>
            <a:spLocks noGrp="1"/>
          </p:cNvSpPr>
          <p:nvPr>
            <p:ph idx="1"/>
          </p:nvPr>
        </p:nvSpPr>
        <p:spPr>
          <a:xfrm>
            <a:off x="611560" y="1340768"/>
            <a:ext cx="5544616" cy="5040560"/>
          </a:xfrm>
        </p:spPr>
        <p:txBody>
          <a:bodyPr>
            <a:normAutofit fontScale="85000" lnSpcReduction="10000"/>
          </a:bodyPr>
          <a:lstStyle/>
          <a:p>
            <a:r>
              <a:rPr lang="el-GR" dirty="0"/>
              <a:t>Η </a:t>
            </a:r>
            <a:r>
              <a:rPr lang="el-GR" b="1" dirty="0"/>
              <a:t>«συμπερίληψη» </a:t>
            </a:r>
            <a:r>
              <a:rPr lang="el-GR" dirty="0"/>
              <a:t>(</a:t>
            </a:r>
            <a:r>
              <a:rPr lang="el-GR" dirty="0" err="1"/>
              <a:t>inclusion</a:t>
            </a:r>
            <a:r>
              <a:rPr lang="el-GR" dirty="0"/>
              <a:t>) και ειδικότερα η «συμπεριληπτική εκπαίδευση» (</a:t>
            </a:r>
            <a:r>
              <a:rPr lang="el-GR" dirty="0" err="1"/>
              <a:t>inclusive</a:t>
            </a:r>
            <a:r>
              <a:rPr lang="el-GR" dirty="0"/>
              <a:t> </a:t>
            </a:r>
            <a:r>
              <a:rPr lang="el-GR" dirty="0" err="1"/>
              <a:t>education</a:t>
            </a:r>
            <a:r>
              <a:rPr lang="el-GR" dirty="0"/>
              <a:t>), η οποία αναφέρεται και ως «ενταξιακή εκπαίδευση», «συνεκπαίδευση» ή/ και «συμμετοχική εκπαίδευση» αφορά στο </a:t>
            </a:r>
            <a:r>
              <a:rPr lang="el-GR" b="1" dirty="0"/>
              <a:t>μετασχηματισμό των εκπαιδευτικών συστημάτων </a:t>
            </a:r>
            <a:r>
              <a:rPr lang="el-GR" dirty="0"/>
              <a:t>έτσι ώστε να ανταποκρίνονται στην </a:t>
            </a:r>
            <a:r>
              <a:rPr lang="el-GR" b="1" dirty="0"/>
              <a:t>ποικιλομορφία των μαθητών τους </a:t>
            </a:r>
            <a:r>
              <a:rPr lang="el-GR" dirty="0"/>
              <a:t>(UNESCO, 1994; 2001; </a:t>
            </a:r>
            <a:r>
              <a:rPr lang="el-GR" dirty="0" err="1"/>
              <a:t>Ainscow</a:t>
            </a:r>
            <a:r>
              <a:rPr lang="el-GR" dirty="0"/>
              <a:t>, 2005; </a:t>
            </a:r>
            <a:r>
              <a:rPr lang="el-GR" dirty="0" err="1"/>
              <a:t>Watkins</a:t>
            </a:r>
            <a:r>
              <a:rPr lang="el-GR" dirty="0"/>
              <a:t>, 2007) και συνδέεται με το </a:t>
            </a:r>
            <a:r>
              <a:rPr lang="el-GR" b="1" dirty="0"/>
              <a:t>περιεχόμενο της συνεργασίας των εκπαιδευτικών ειδικής και γενικής αγωγής </a:t>
            </a:r>
            <a:r>
              <a:rPr lang="el-GR" dirty="0"/>
              <a:t>(</a:t>
            </a:r>
            <a:r>
              <a:rPr lang="el-GR" dirty="0" err="1"/>
              <a:t>Friend</a:t>
            </a:r>
            <a:r>
              <a:rPr lang="el-GR" dirty="0"/>
              <a:t> &amp; </a:t>
            </a:r>
            <a:r>
              <a:rPr lang="el-GR" dirty="0" err="1"/>
              <a:t>Cook</a:t>
            </a:r>
            <a:r>
              <a:rPr lang="el-GR" dirty="0"/>
              <a:t>, 2007; </a:t>
            </a:r>
            <a:r>
              <a:rPr lang="el-GR" dirty="0" err="1"/>
              <a:t>Brownell</a:t>
            </a:r>
            <a:r>
              <a:rPr lang="el-GR" dirty="0"/>
              <a:t> </a:t>
            </a:r>
            <a:r>
              <a:rPr lang="el-GR" dirty="0" err="1"/>
              <a:t>et</a:t>
            </a:r>
            <a:r>
              <a:rPr lang="el-GR" dirty="0"/>
              <a:t> </a:t>
            </a:r>
            <a:r>
              <a:rPr lang="el-GR" dirty="0" err="1"/>
              <a:t>al</a:t>
            </a:r>
            <a:r>
              <a:rPr lang="el-GR" dirty="0"/>
              <a:t>., 2006). </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204864"/>
            <a:ext cx="3275856" cy="2160240"/>
          </a:xfrm>
          <a:prstGeom prst="rect">
            <a:avLst/>
          </a:prstGeom>
          <a:noFill/>
          <a:ln w="28575">
            <a:solidFill>
              <a:schemeClr val="tx1"/>
            </a:solidFill>
            <a:prstDash val="lgDashDot"/>
            <a:miter lim="800000"/>
            <a:headEnd/>
            <a:tailEnd/>
          </a:ln>
          <a:effectLst>
            <a:softEdge rad="3175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63792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88640"/>
            <a:ext cx="8062664" cy="792088"/>
          </a:xfrm>
        </p:spPr>
        <p:txBody>
          <a:bodyPr/>
          <a:lstStyle/>
          <a:p>
            <a:r>
              <a:rPr lang="el-GR" sz="3200" dirty="0" smtClean="0"/>
              <a:t>Συμπερίληψη (2)</a:t>
            </a:r>
            <a:endParaRPr lang="el-GR" sz="3200" dirty="0"/>
          </a:p>
        </p:txBody>
      </p:sp>
      <p:sp>
        <p:nvSpPr>
          <p:cNvPr id="3" name="Θέση περιεχομένου 2"/>
          <p:cNvSpPr>
            <a:spLocks noGrp="1"/>
          </p:cNvSpPr>
          <p:nvPr>
            <p:ph idx="1"/>
          </p:nvPr>
        </p:nvSpPr>
        <p:spPr>
          <a:xfrm>
            <a:off x="539552" y="1196752"/>
            <a:ext cx="8280920" cy="4061048"/>
          </a:xfrm>
        </p:spPr>
        <p:txBody>
          <a:bodyPr/>
          <a:lstStyle/>
          <a:p>
            <a:pPr marL="0" indent="0">
              <a:buNone/>
            </a:pPr>
            <a:r>
              <a:rPr lang="el-GR" sz="2000" dirty="0"/>
              <a:t>Γ</a:t>
            </a:r>
            <a:r>
              <a:rPr lang="el-GR" sz="2000" dirty="0" smtClean="0"/>
              <a:t>ια </a:t>
            </a:r>
            <a:r>
              <a:rPr lang="el-GR" sz="2000" dirty="0"/>
              <a:t>τη δια ζώσης συνεργασία των εκπαιδευτικών ειδικής και γενικής αγωγής, </a:t>
            </a:r>
            <a:r>
              <a:rPr lang="el-GR" sz="2000" dirty="0" smtClean="0"/>
              <a:t>σχετικές έρευνες έχουν </a:t>
            </a:r>
            <a:r>
              <a:rPr lang="el-GR" sz="2000" dirty="0"/>
              <a:t>δείξει </a:t>
            </a:r>
            <a:r>
              <a:rPr lang="el-GR" sz="2000" dirty="0" smtClean="0"/>
              <a:t>ότι </a:t>
            </a:r>
            <a:r>
              <a:rPr lang="el-GR" sz="2000" dirty="0"/>
              <a:t>το διαφορετικό εκπαιδευτικό έργο, που σχετίζεται </a:t>
            </a:r>
            <a:r>
              <a:rPr lang="el-GR" sz="2000" dirty="0" smtClean="0"/>
              <a:t>με:</a:t>
            </a:r>
          </a:p>
          <a:p>
            <a:pPr algn="just"/>
            <a:r>
              <a:rPr lang="el-GR" sz="2000" dirty="0" smtClean="0"/>
              <a:t> α. τη </a:t>
            </a:r>
            <a:r>
              <a:rPr lang="el-GR" sz="2000" b="1" dirty="0"/>
              <a:t>διαφορετική ειδικότητα</a:t>
            </a:r>
            <a:r>
              <a:rPr lang="el-GR" sz="2000" dirty="0"/>
              <a:t> των εκπαιδευτικών </a:t>
            </a:r>
            <a:r>
              <a:rPr lang="el-GR" sz="2000" dirty="0" smtClean="0"/>
              <a:t>και</a:t>
            </a:r>
          </a:p>
          <a:p>
            <a:pPr algn="just"/>
            <a:r>
              <a:rPr lang="el-GR" sz="2000" dirty="0" smtClean="0"/>
              <a:t> β. οι </a:t>
            </a:r>
            <a:r>
              <a:rPr lang="el-GR" sz="2000" b="1" dirty="0"/>
              <a:t>ελλιπείς γνώσεις </a:t>
            </a:r>
            <a:r>
              <a:rPr lang="el-GR" sz="2000" dirty="0"/>
              <a:t>τους σε θέματα </a:t>
            </a:r>
            <a:r>
              <a:rPr lang="el-GR" sz="2000" b="1" dirty="0"/>
              <a:t>ειδικής αγωγής </a:t>
            </a:r>
            <a:r>
              <a:rPr lang="el-GR" sz="2000" dirty="0"/>
              <a:t>και </a:t>
            </a:r>
            <a:r>
              <a:rPr lang="el-GR" sz="2000" b="1" dirty="0"/>
              <a:t>συνεκπαίδευσης</a:t>
            </a:r>
            <a:r>
              <a:rPr lang="el-GR" sz="2000" dirty="0"/>
              <a:t>, </a:t>
            </a:r>
            <a:r>
              <a:rPr lang="el-GR" sz="2000" i="1" dirty="0"/>
              <a:t>που σχετίζονται με την ελλιπή κατάρτιση ή επιμόρφωσή τους,</a:t>
            </a:r>
            <a:r>
              <a:rPr lang="el-GR" sz="2000" dirty="0"/>
              <a:t> αποτελούν παράγοντες που την επηρεάζουν (</a:t>
            </a:r>
            <a:r>
              <a:rPr lang="el-GR" sz="2000" dirty="0" err="1"/>
              <a:t>Βλάχου</a:t>
            </a:r>
            <a:r>
              <a:rPr lang="el-GR" sz="2000" dirty="0"/>
              <a:t> κ.α., 2004; </a:t>
            </a:r>
            <a:r>
              <a:rPr lang="el-GR" sz="2000" dirty="0" err="1"/>
              <a:t>Ζώνιου</a:t>
            </a:r>
            <a:r>
              <a:rPr lang="el-GR" sz="2000" dirty="0"/>
              <a:t>-Σιδέρη κ.α., 2004; </a:t>
            </a:r>
            <a:r>
              <a:rPr lang="el-GR" sz="2000" dirty="0" err="1"/>
              <a:t>Avramidis</a:t>
            </a:r>
            <a:r>
              <a:rPr lang="el-GR" sz="2000" dirty="0"/>
              <a:t>, 2005).</a:t>
            </a:r>
          </a:p>
          <a:p>
            <a:endParaRPr lang="el-GR" sz="20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6384" y="3717032"/>
            <a:ext cx="2948756" cy="332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5491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16632"/>
            <a:ext cx="7918648" cy="1296144"/>
          </a:xfrm>
        </p:spPr>
        <p:txBody>
          <a:bodyPr/>
          <a:lstStyle/>
          <a:p>
            <a:r>
              <a:rPr lang="el-GR" sz="3200" dirty="0"/>
              <a:t>Δ</a:t>
            </a:r>
            <a:r>
              <a:rPr lang="el-GR" sz="3200" dirty="0" smtClean="0"/>
              <a:t>ιεπιστημονική συνεργασία - Συμπερίληψη</a:t>
            </a:r>
            <a:endParaRPr lang="el-GR" sz="3200" dirty="0"/>
          </a:p>
        </p:txBody>
      </p:sp>
      <p:sp>
        <p:nvSpPr>
          <p:cNvPr id="3" name="Θέση περιεχομένου 2"/>
          <p:cNvSpPr>
            <a:spLocks noGrp="1"/>
          </p:cNvSpPr>
          <p:nvPr>
            <p:ph idx="1"/>
          </p:nvPr>
        </p:nvSpPr>
        <p:spPr>
          <a:xfrm>
            <a:off x="683568" y="1628800"/>
            <a:ext cx="7467600" cy="4419600"/>
          </a:xfrm>
        </p:spPr>
        <p:txBody>
          <a:bodyPr>
            <a:normAutofit lnSpcReduction="10000"/>
          </a:bodyPr>
          <a:lstStyle/>
          <a:p>
            <a:pPr algn="just"/>
            <a:r>
              <a:rPr lang="el-GR" sz="2000" dirty="0" smtClean="0"/>
              <a:t>Ο όρος διεπιστημονική συνεργασία (Δ.Σ.) στο πλαίσιο της συμπερίληψης αναφέρεται στη </a:t>
            </a:r>
            <a:r>
              <a:rPr lang="el-GR" sz="2000" b="1" dirty="0" smtClean="0"/>
              <a:t>συνεργασία επιστημόνων ειδικοτήτων</a:t>
            </a:r>
            <a:r>
              <a:rPr lang="el-GR" sz="2000" dirty="0" smtClean="0"/>
              <a:t> (εκπαιδευτικών ΕΑΕ, </a:t>
            </a:r>
            <a:r>
              <a:rPr lang="el-GR" sz="2000" dirty="0" err="1" smtClean="0"/>
              <a:t>παιδοψυχιάτρων</a:t>
            </a:r>
            <a:r>
              <a:rPr lang="el-GR" sz="2000" dirty="0" smtClean="0"/>
              <a:t>, ψυχολόγων, κοινωνικών λειτουργών, λογοθεραπευτών φυσιοθεραπευτών, παράλληλης στήριξης κ.ά.) που έχει στόχο τη </a:t>
            </a:r>
            <a:r>
              <a:rPr lang="el-GR" sz="2000" b="1" dirty="0" smtClean="0"/>
              <a:t>βελτίωση της εκπαίδευσης, της αποκατάστασης και της φροντίδας των παιδιών με ειδικές ανάγκες.  </a:t>
            </a:r>
          </a:p>
          <a:p>
            <a:pPr algn="just"/>
            <a:r>
              <a:rPr lang="el-GR" sz="2000" dirty="0" smtClean="0"/>
              <a:t>Η Δ.Σ. ως έννοια και πρακτική καλύπτει </a:t>
            </a:r>
            <a:r>
              <a:rPr lang="el-GR" sz="2000" b="1" dirty="0" smtClean="0"/>
              <a:t>όλο το φάσμα της ειδικής αγωγής</a:t>
            </a:r>
            <a:r>
              <a:rPr lang="el-GR" sz="2000" dirty="0" smtClean="0"/>
              <a:t> από την πρώτη αξιολόγηση έως την επαγγελματική αποκατάσταση.  </a:t>
            </a:r>
          </a:p>
          <a:p>
            <a:pPr algn="just"/>
            <a:r>
              <a:rPr lang="el-GR" sz="2000" dirty="0" smtClean="0"/>
              <a:t>Η Δ.Σ. συμπεριλαμβάνει και την </a:t>
            </a:r>
            <a:r>
              <a:rPr lang="el-GR" sz="2000" b="1" dirty="0" smtClean="0"/>
              <a:t>οικογένεια του παιδιού</a:t>
            </a:r>
            <a:r>
              <a:rPr lang="el-GR" sz="2000" dirty="0" smtClean="0"/>
              <a:t>. Κοινά αποδεκτό ότι δεν υπάρχει καμιά ειδικότητα η οποία να διαθέτει τις γνώσεις και τα μέσα να εκπαιδεύσει μόνη της τα παιδιά με Μ.Δ.. Η Δ.Σ. καλύτερα αποτελέσματα ως ομάδα παρά ένα μόνο μέλος (</a:t>
            </a:r>
            <a:r>
              <a:rPr lang="en-US" sz="2000" dirty="0" smtClean="0"/>
              <a:t>Lacey, 2001, </a:t>
            </a:r>
            <a:r>
              <a:rPr lang="el-GR" sz="2000" dirty="0" smtClean="0"/>
              <a:t>στο Στρογγυλός, 2007).</a:t>
            </a:r>
            <a:endParaRPr lang="el-GR" sz="2000" dirty="0"/>
          </a:p>
        </p:txBody>
      </p:sp>
    </p:spTree>
    <p:extLst>
      <p:ext uri="{BB962C8B-B14F-4D97-AF65-F5344CB8AC3E}">
        <p14:creationId xmlns:p14="http://schemas.microsoft.com/office/powerpoint/2010/main" val="25238634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16632"/>
            <a:ext cx="8604448" cy="936104"/>
          </a:xfrm>
        </p:spPr>
        <p:txBody>
          <a:bodyPr/>
          <a:lstStyle/>
          <a:p>
            <a:r>
              <a:rPr lang="el-GR" sz="3200" dirty="0" smtClean="0"/>
              <a:t>Πλεονεκτήματα διεπιστημονικής συνεργασίας </a:t>
            </a:r>
            <a:endParaRPr lang="el-GR" sz="3200" dirty="0"/>
          </a:p>
        </p:txBody>
      </p:sp>
      <p:sp>
        <p:nvSpPr>
          <p:cNvPr id="3" name="Θέση περιεχομένου 2"/>
          <p:cNvSpPr>
            <a:spLocks noGrp="1"/>
          </p:cNvSpPr>
          <p:nvPr>
            <p:ph idx="1"/>
          </p:nvPr>
        </p:nvSpPr>
        <p:spPr>
          <a:xfrm>
            <a:off x="539552" y="1340768"/>
            <a:ext cx="7755632" cy="4851648"/>
          </a:xfrm>
        </p:spPr>
        <p:txBody>
          <a:bodyPr/>
          <a:lstStyle/>
          <a:p>
            <a:pPr algn="just"/>
            <a:r>
              <a:rPr lang="el-GR" sz="2000" dirty="0" smtClean="0"/>
              <a:t>Η Δ.Σ. θεσμοθετείται διεθνώς ως πιο αποδοτικός τρόπος εκπαίδευσης επειδή παρέχει:</a:t>
            </a:r>
          </a:p>
          <a:p>
            <a:pPr marL="0" indent="0">
              <a:buNone/>
            </a:pPr>
            <a:r>
              <a:rPr lang="el-GR" sz="2000" dirty="0"/>
              <a:t>α</a:t>
            </a:r>
            <a:r>
              <a:rPr lang="el-GR" sz="2000" dirty="0" smtClean="0"/>
              <a:t>. </a:t>
            </a:r>
            <a:r>
              <a:rPr lang="el-GR" sz="2000" b="1" dirty="0" smtClean="0"/>
              <a:t>Σφαιρική (ολιστική) θεώρηση </a:t>
            </a:r>
            <a:r>
              <a:rPr lang="el-GR" sz="2000" dirty="0" smtClean="0"/>
              <a:t>των αναγκών του παιδιού.</a:t>
            </a:r>
          </a:p>
          <a:p>
            <a:pPr marL="0" indent="0">
              <a:buNone/>
            </a:pPr>
            <a:r>
              <a:rPr lang="el-GR" sz="2000" dirty="0"/>
              <a:t>β</a:t>
            </a:r>
            <a:r>
              <a:rPr lang="el-GR" sz="2000" dirty="0" smtClean="0"/>
              <a:t>. </a:t>
            </a:r>
            <a:r>
              <a:rPr lang="el-GR" sz="2000" b="1" dirty="0" smtClean="0"/>
              <a:t>Ανταλλαγή γνώσεων, εμπειριών και κατανόηση </a:t>
            </a:r>
            <a:r>
              <a:rPr lang="el-GR" sz="2000" dirty="0" smtClean="0"/>
              <a:t>δουλειάς του άλλου.</a:t>
            </a:r>
          </a:p>
          <a:p>
            <a:pPr marL="0" indent="0">
              <a:buNone/>
            </a:pPr>
            <a:r>
              <a:rPr lang="el-GR" sz="2000" dirty="0" smtClean="0"/>
              <a:t>γ. </a:t>
            </a:r>
            <a:r>
              <a:rPr lang="el-GR" sz="2000" b="1" dirty="0" smtClean="0"/>
              <a:t>Σχεδιασμό κοινών στόχων.</a:t>
            </a:r>
          </a:p>
          <a:p>
            <a:pPr marL="0" indent="0">
              <a:buNone/>
            </a:pPr>
            <a:r>
              <a:rPr lang="el-GR" sz="2000" dirty="0" smtClean="0"/>
              <a:t>δ. </a:t>
            </a:r>
            <a:r>
              <a:rPr lang="el-GR" sz="2000" b="1" dirty="0"/>
              <a:t>Σ</a:t>
            </a:r>
            <a:r>
              <a:rPr lang="el-GR" sz="2000" b="1" dirty="0" smtClean="0"/>
              <a:t>ύνολο γνώσεων και εμπειριών </a:t>
            </a:r>
            <a:r>
              <a:rPr lang="el-GR" sz="2000" dirty="0" smtClean="0"/>
              <a:t>σε σχέση με μεμονωμένους ειδικούς.</a:t>
            </a:r>
          </a:p>
          <a:p>
            <a:pPr marL="0" indent="0">
              <a:buNone/>
            </a:pPr>
            <a:r>
              <a:rPr lang="el-GR" sz="2000" dirty="0" smtClean="0"/>
              <a:t>ε. </a:t>
            </a:r>
            <a:r>
              <a:rPr lang="el-GR" sz="2000" b="1" dirty="0" smtClean="0"/>
              <a:t>Προσφέρουν στην οικογένεια </a:t>
            </a:r>
            <a:r>
              <a:rPr lang="el-GR" sz="2000" dirty="0" smtClean="0"/>
              <a:t>ένα </a:t>
            </a:r>
            <a:r>
              <a:rPr lang="el-GR" sz="2000" b="1" dirty="0" smtClean="0"/>
              <a:t>μεγαλύτερο αριθμό προσεγγίσεων </a:t>
            </a:r>
            <a:r>
              <a:rPr lang="el-GR" sz="2000" dirty="0" smtClean="0"/>
              <a:t>του προβλήματος με μεγαλύτερη βαρύτητα και κατά συνέπεια αισθάνονται μεγαλύτερη ασφάλεια και συμμορφώνονται στις συστάσεις – υποδείξεις.</a:t>
            </a:r>
            <a:endParaRPr lang="el-GR" dirty="0" smtClean="0"/>
          </a:p>
          <a:p>
            <a:endParaRPr lang="el-GR" dirty="0"/>
          </a:p>
        </p:txBody>
      </p:sp>
    </p:spTree>
    <p:extLst>
      <p:ext uri="{BB962C8B-B14F-4D97-AF65-F5344CB8AC3E}">
        <p14:creationId xmlns:p14="http://schemas.microsoft.com/office/powerpoint/2010/main" val="2029205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260648"/>
            <a:ext cx="7560840" cy="720080"/>
          </a:xfrm>
        </p:spPr>
        <p:txBody>
          <a:bodyPr/>
          <a:lstStyle/>
          <a:p>
            <a:r>
              <a:rPr lang="el-GR" sz="3600" dirty="0" smtClean="0"/>
              <a:t>Η συμπεριληπτική εκπαίδευση</a:t>
            </a:r>
            <a:endParaRPr lang="el-GR" sz="3600" dirty="0"/>
          </a:p>
        </p:txBody>
      </p:sp>
      <p:sp>
        <p:nvSpPr>
          <p:cNvPr id="3" name="Θέση περιεχομένου 2"/>
          <p:cNvSpPr>
            <a:spLocks noGrp="1"/>
          </p:cNvSpPr>
          <p:nvPr>
            <p:ph idx="1"/>
          </p:nvPr>
        </p:nvSpPr>
        <p:spPr>
          <a:xfrm>
            <a:off x="539552" y="1340768"/>
            <a:ext cx="7704856" cy="5256584"/>
          </a:xfrm>
        </p:spPr>
        <p:txBody>
          <a:bodyPr>
            <a:normAutofit fontScale="92500" lnSpcReduction="10000"/>
          </a:bodyPr>
          <a:lstStyle/>
          <a:p>
            <a:pPr marL="0" indent="0" algn="just">
              <a:buNone/>
            </a:pPr>
            <a:r>
              <a:rPr lang="el-GR" sz="2000" dirty="0"/>
              <a:t> Π</a:t>
            </a:r>
            <a:r>
              <a:rPr lang="el-GR" sz="2000" dirty="0" smtClean="0"/>
              <a:t>ροσφέρει </a:t>
            </a:r>
            <a:r>
              <a:rPr lang="el-GR" sz="2000" dirty="0"/>
              <a:t>πρόσβαση σε μαθητές με </a:t>
            </a:r>
            <a:r>
              <a:rPr lang="el-GR" sz="2000" dirty="0" err="1"/>
              <a:t>ε.ε.α</a:t>
            </a:r>
            <a:r>
              <a:rPr lang="el-GR" sz="2000" dirty="0"/>
              <a:t>. στο </a:t>
            </a:r>
            <a:r>
              <a:rPr lang="el-GR" sz="2000" dirty="0" smtClean="0"/>
              <a:t>αναλυτικό πρόγραμμα </a:t>
            </a:r>
            <a:r>
              <a:rPr lang="el-GR" sz="2000" dirty="0"/>
              <a:t>της γενικής εκπαίδευσης και παρέχει ίσες ευκαιρίες για </a:t>
            </a:r>
            <a:r>
              <a:rPr lang="el-GR" sz="2000" dirty="0" smtClean="0"/>
              <a:t>διαμόρφωση κοινωνικών </a:t>
            </a:r>
            <a:r>
              <a:rPr lang="el-GR" sz="2000" dirty="0"/>
              <a:t>σχέσεων μεταξύ των </a:t>
            </a:r>
            <a:r>
              <a:rPr lang="el-GR" sz="2000" dirty="0" smtClean="0"/>
              <a:t>συνομηλίκων.</a:t>
            </a:r>
          </a:p>
          <a:p>
            <a:pPr marL="0" indent="0">
              <a:buNone/>
            </a:pPr>
            <a:r>
              <a:rPr lang="el-GR" sz="2000" dirty="0" smtClean="0"/>
              <a:t>Η </a:t>
            </a:r>
            <a:r>
              <a:rPr lang="el-GR" sz="2000" dirty="0"/>
              <a:t>συμπεριληπτική εκπαίδευση συμβάλλει στη</a:t>
            </a:r>
            <a:r>
              <a:rPr lang="el-GR" sz="2000" dirty="0" smtClean="0"/>
              <a:t>:</a:t>
            </a:r>
          </a:p>
          <a:p>
            <a:r>
              <a:rPr lang="el-GR" sz="2000" dirty="0" smtClean="0"/>
              <a:t>  </a:t>
            </a:r>
            <a:r>
              <a:rPr lang="el-GR" sz="2000" b="1" dirty="0"/>
              <a:t>Μείωση του στίγματος: </a:t>
            </a:r>
            <a:r>
              <a:rPr lang="el-GR" sz="2000" dirty="0"/>
              <a:t>η παρουσία παιδιών με ειδικές εκπαιδευτικές ανάγκες μέσα στη γενική τάξη αποτρέπει την κατηγοριοποίηση τους και ενισχύει την αυτοεκτίμησή τους. </a:t>
            </a:r>
            <a:endParaRPr lang="el-GR" sz="2000" dirty="0" smtClean="0"/>
          </a:p>
          <a:p>
            <a:r>
              <a:rPr lang="el-GR" sz="2000" dirty="0" smtClean="0"/>
              <a:t> </a:t>
            </a:r>
            <a:r>
              <a:rPr lang="el-GR" sz="2000" b="1" dirty="0"/>
              <a:t>Αλληλεπίδραση και συνεργασία του εκπαιδευτικού γενικής τάξης και του ειδικού προσωπικού. </a:t>
            </a:r>
            <a:r>
              <a:rPr lang="el-GR" sz="2000" i="1" u="sng" dirty="0"/>
              <a:t>Όλο το εκπαιδευτικό προσωπικό </a:t>
            </a:r>
            <a:r>
              <a:rPr lang="el-GR" sz="2000" dirty="0"/>
              <a:t>του σχολείου αποσκοπεί στην στήριξη όλων των μαθητών. </a:t>
            </a:r>
            <a:endParaRPr lang="el-GR" sz="2000" dirty="0" smtClean="0"/>
          </a:p>
          <a:p>
            <a:pPr algn="just"/>
            <a:r>
              <a:rPr lang="el-GR" sz="2000" dirty="0" smtClean="0"/>
              <a:t> </a:t>
            </a:r>
            <a:r>
              <a:rPr lang="el-GR" sz="2000" b="1" dirty="0"/>
              <a:t>Κατάρτιση και επιμόρφωση των εκπαιδευτικών γενικής τάξης σε θέματα ειδικής αγωγής. </a:t>
            </a:r>
            <a:r>
              <a:rPr lang="el-GR" sz="2000" dirty="0"/>
              <a:t>Με τη συμπερίληψη οι εκπαιδευτικοί αποκτούν </a:t>
            </a:r>
            <a:r>
              <a:rPr lang="el-GR" sz="2000" dirty="0" smtClean="0"/>
              <a:t>τις </a:t>
            </a:r>
            <a:r>
              <a:rPr lang="el-GR" sz="2000" dirty="0"/>
              <a:t>γνώσεις και τα εφόδια, ώστε να ανταποκριθούν στη ποικιλομορφία της τάξης. </a:t>
            </a:r>
            <a:endParaRPr lang="el-GR" sz="2000" dirty="0" smtClean="0"/>
          </a:p>
          <a:p>
            <a:pPr algn="just"/>
            <a:r>
              <a:rPr lang="el-GR" sz="2000" b="1" dirty="0" smtClean="0"/>
              <a:t>Οφέλη </a:t>
            </a:r>
            <a:r>
              <a:rPr lang="el-GR" sz="2000" b="1" dirty="0"/>
              <a:t>για τους μαθητές χωρίς </a:t>
            </a:r>
            <a:r>
              <a:rPr lang="el-GR" sz="2000" b="1" dirty="0" err="1"/>
              <a:t>ε.ε.α</a:t>
            </a:r>
            <a:r>
              <a:rPr lang="el-GR" sz="2000" b="1" dirty="0"/>
              <a:t>. </a:t>
            </a:r>
            <a:r>
              <a:rPr lang="el-GR" sz="2000" dirty="0"/>
              <a:t>Η αλληλεπίδραση και η αποδοχή του διαφορετικού, η κοινωνική ευαισθησία και η υποστηρικτική βοήθεια, είναι κάποιες από τις αξίες που αποκτούν.</a:t>
            </a:r>
          </a:p>
        </p:txBody>
      </p:sp>
    </p:spTree>
    <p:extLst>
      <p:ext uri="{BB962C8B-B14F-4D97-AF65-F5344CB8AC3E}">
        <p14:creationId xmlns:p14="http://schemas.microsoft.com/office/powerpoint/2010/main" val="26564599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476672"/>
            <a:ext cx="7918648" cy="648072"/>
          </a:xfrm>
        </p:spPr>
        <p:txBody>
          <a:bodyPr/>
          <a:lstStyle/>
          <a:p>
            <a:r>
              <a:rPr lang="el-GR" sz="3200" dirty="0" smtClean="0"/>
              <a:t>Αρχές συνεκπαίδευσης (1)</a:t>
            </a:r>
            <a:endParaRPr lang="el-GR" sz="3200" dirty="0"/>
          </a:p>
        </p:txBody>
      </p:sp>
      <p:sp>
        <p:nvSpPr>
          <p:cNvPr id="3" name="Θέση περιεχομένου 2"/>
          <p:cNvSpPr>
            <a:spLocks noGrp="1"/>
          </p:cNvSpPr>
          <p:nvPr>
            <p:ph idx="1"/>
          </p:nvPr>
        </p:nvSpPr>
        <p:spPr>
          <a:xfrm>
            <a:off x="395536" y="1196753"/>
            <a:ext cx="8424936" cy="5487490"/>
          </a:xfrm>
        </p:spPr>
        <p:txBody>
          <a:bodyPr>
            <a:normAutofit lnSpcReduction="10000"/>
          </a:bodyPr>
          <a:lstStyle/>
          <a:p>
            <a:pPr algn="just"/>
            <a:r>
              <a:rPr lang="el-GR" sz="2000" dirty="0" smtClean="0"/>
              <a:t>Αναγνώριση </a:t>
            </a:r>
            <a:r>
              <a:rPr lang="el-GR" sz="2000" dirty="0"/>
              <a:t>του </a:t>
            </a:r>
            <a:r>
              <a:rPr lang="el-GR" sz="2000" b="1" dirty="0"/>
              <a:t>δικαιώματος </a:t>
            </a:r>
            <a:r>
              <a:rPr lang="el-GR" sz="2000" dirty="0"/>
              <a:t>για </a:t>
            </a:r>
            <a:r>
              <a:rPr lang="el-GR" sz="2000" dirty="0" smtClean="0"/>
              <a:t>φοίτηση όλων </a:t>
            </a:r>
            <a:r>
              <a:rPr lang="el-GR" sz="2000" dirty="0"/>
              <a:t>των παιδιών και παρακολούθηση μαθημάτων στο </a:t>
            </a:r>
            <a:r>
              <a:rPr lang="el-GR" sz="2000" b="1" dirty="0"/>
              <a:t>γενικό σχολείο </a:t>
            </a:r>
            <a:r>
              <a:rPr lang="el-GR" sz="2000" dirty="0"/>
              <a:t>της περιοχής τους</a:t>
            </a:r>
            <a:r>
              <a:rPr lang="el-GR" sz="2000" dirty="0" smtClean="0"/>
              <a:t>.</a:t>
            </a:r>
          </a:p>
          <a:p>
            <a:pPr algn="just"/>
            <a:endParaRPr lang="el-GR" sz="2000" dirty="0"/>
          </a:p>
          <a:p>
            <a:pPr algn="just"/>
            <a:r>
              <a:rPr lang="el-GR" sz="2000" b="1" dirty="0" smtClean="0"/>
              <a:t>Μείωση </a:t>
            </a:r>
            <a:r>
              <a:rPr lang="el-GR" sz="2000" b="1" dirty="0"/>
              <a:t>της απομόνωσης </a:t>
            </a:r>
            <a:r>
              <a:rPr lang="el-GR" sz="2000" dirty="0"/>
              <a:t>των μαθητών με ειδικές ανάγκες σε συνδυασμό με την </a:t>
            </a:r>
            <a:r>
              <a:rPr lang="el-GR" sz="2000" b="1" dirty="0"/>
              <a:t>αύξηση συμμετοχής </a:t>
            </a:r>
            <a:r>
              <a:rPr lang="el-GR" sz="2000" dirty="0"/>
              <a:t>τους στις σχολικές δραστηριότητες των σχολείων της γειτονιάς τους. </a:t>
            </a:r>
            <a:endParaRPr lang="el-GR" sz="2000" dirty="0" smtClean="0"/>
          </a:p>
          <a:p>
            <a:pPr marL="0" indent="0" algn="just">
              <a:buNone/>
            </a:pPr>
            <a:endParaRPr lang="el-GR" sz="2000" dirty="0"/>
          </a:p>
          <a:p>
            <a:r>
              <a:rPr lang="el-GR" sz="2000" dirty="0" smtClean="0"/>
              <a:t>Ανάπτυξη </a:t>
            </a:r>
            <a:r>
              <a:rPr lang="el-GR" sz="2000" dirty="0"/>
              <a:t>μιας </a:t>
            </a:r>
            <a:r>
              <a:rPr lang="el-GR" sz="2000" b="1" dirty="0" err="1"/>
              <a:t>μαθητοκεντρικής</a:t>
            </a:r>
            <a:r>
              <a:rPr lang="el-GR" sz="2000" b="1" dirty="0"/>
              <a:t> παιδαγωγικής </a:t>
            </a:r>
            <a:r>
              <a:rPr lang="el-GR" sz="2000" dirty="0"/>
              <a:t>ικανής να </a:t>
            </a:r>
            <a:r>
              <a:rPr lang="el-GR" sz="2000" dirty="0" smtClean="0"/>
              <a:t>παρέχει: </a:t>
            </a:r>
            <a:r>
              <a:rPr lang="el-GR" sz="2000" i="1" u="sng" dirty="0" smtClean="0"/>
              <a:t>μόρφωση</a:t>
            </a:r>
            <a:r>
              <a:rPr lang="el-GR" sz="2000" dirty="0" smtClean="0"/>
              <a:t> </a:t>
            </a:r>
            <a:r>
              <a:rPr lang="el-GR" sz="2000" dirty="0"/>
              <a:t>σε όλα τα παιδιά, </a:t>
            </a:r>
            <a:r>
              <a:rPr lang="el-GR" sz="2000" i="1" u="sng" dirty="0" smtClean="0"/>
              <a:t>ισότιμη </a:t>
            </a:r>
            <a:r>
              <a:rPr lang="el-GR" sz="2000" i="1" u="sng" dirty="0"/>
              <a:t>μεταχείριση</a:t>
            </a:r>
            <a:r>
              <a:rPr lang="el-GR" sz="2000" dirty="0"/>
              <a:t>, </a:t>
            </a:r>
            <a:r>
              <a:rPr lang="el-GR" sz="2000" i="1" u="sng" dirty="0" smtClean="0"/>
              <a:t>ισότητα </a:t>
            </a:r>
            <a:r>
              <a:rPr lang="el-GR" sz="2000" i="1" u="sng" dirty="0"/>
              <a:t>ευκαιριών </a:t>
            </a:r>
            <a:r>
              <a:rPr lang="el-GR" sz="2000" dirty="0"/>
              <a:t>και </a:t>
            </a:r>
            <a:r>
              <a:rPr lang="el-GR" sz="2000" i="1" u="sng" dirty="0" smtClean="0"/>
              <a:t>ολική </a:t>
            </a:r>
            <a:r>
              <a:rPr lang="el-GR" sz="2000" i="1" u="sng" dirty="0"/>
              <a:t>συμμετοχή </a:t>
            </a:r>
            <a:r>
              <a:rPr lang="el-GR" sz="2000" dirty="0"/>
              <a:t>όλων των μαθητών </a:t>
            </a:r>
            <a:r>
              <a:rPr lang="el-GR" sz="2000" dirty="0" smtClean="0"/>
              <a:t>στα </a:t>
            </a:r>
            <a:r>
              <a:rPr lang="el-GR" sz="2000" dirty="0"/>
              <a:t>σχολικά προγράμματα. </a:t>
            </a:r>
            <a:endParaRPr lang="el-GR" sz="2000" dirty="0" smtClean="0"/>
          </a:p>
          <a:p>
            <a:pPr marL="0" indent="0">
              <a:buNone/>
            </a:pPr>
            <a:endParaRPr lang="el-GR" sz="2000" dirty="0"/>
          </a:p>
          <a:p>
            <a:r>
              <a:rPr lang="el-GR" sz="2000" dirty="0" smtClean="0"/>
              <a:t>Δημιουργία </a:t>
            </a:r>
            <a:r>
              <a:rPr lang="el-GR" sz="2000" b="1" dirty="0" smtClean="0"/>
              <a:t>κουλτούρας </a:t>
            </a:r>
            <a:r>
              <a:rPr lang="el-GR" sz="2000" b="1" dirty="0"/>
              <a:t>της </a:t>
            </a:r>
            <a:r>
              <a:rPr lang="el-GR" sz="2000" b="1" dirty="0" smtClean="0"/>
              <a:t>διαφορετικότητας, </a:t>
            </a:r>
            <a:r>
              <a:rPr lang="el-GR" sz="2000" dirty="0"/>
              <a:t>ώστε το φυσικό και κοινωνικό περιβάλλον που διαμορφώνεται να περιλαμβάνει όλα τα παιδιά και όλες τις κουλτούρες που </a:t>
            </a:r>
            <a:r>
              <a:rPr lang="el-GR" sz="2000" dirty="0" smtClean="0"/>
              <a:t>απαντώνται στο </a:t>
            </a:r>
            <a:r>
              <a:rPr lang="el-GR" sz="2000" dirty="0"/>
              <a:t>χώρο του σχολείου</a:t>
            </a:r>
            <a:r>
              <a:rPr lang="el-GR" sz="2000" dirty="0" smtClean="0"/>
              <a:t>.</a:t>
            </a:r>
          </a:p>
          <a:p>
            <a:pPr marL="0" indent="0">
              <a:buNone/>
            </a:pPr>
            <a:endParaRPr lang="el-GR" sz="2000" dirty="0" smtClean="0"/>
          </a:p>
          <a:p>
            <a:r>
              <a:rPr lang="el-GR" sz="2000" b="1" dirty="0" smtClean="0"/>
              <a:t>Βελτίωση </a:t>
            </a:r>
            <a:r>
              <a:rPr lang="el-GR" sz="2000" b="1" dirty="0"/>
              <a:t>των συνθηκών μάθησης </a:t>
            </a:r>
            <a:r>
              <a:rPr lang="el-GR" sz="2000" dirty="0"/>
              <a:t>και της </a:t>
            </a:r>
            <a:r>
              <a:rPr lang="el-GR" sz="2000" b="1" dirty="0"/>
              <a:t>υλικοτεχνικής υποδομής </a:t>
            </a:r>
            <a:r>
              <a:rPr lang="el-GR" sz="2000" dirty="0"/>
              <a:t>τόσο για τους μαθητές όσο και για τους εκπαιδευτικούς. </a:t>
            </a:r>
          </a:p>
        </p:txBody>
      </p:sp>
    </p:spTree>
    <p:extLst>
      <p:ext uri="{BB962C8B-B14F-4D97-AF65-F5344CB8AC3E}">
        <p14:creationId xmlns:p14="http://schemas.microsoft.com/office/powerpoint/2010/main" val="8918262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116632"/>
            <a:ext cx="8280920" cy="864096"/>
          </a:xfrm>
        </p:spPr>
        <p:txBody>
          <a:bodyPr/>
          <a:lstStyle/>
          <a:p>
            <a:r>
              <a:rPr lang="el-GR" sz="3200" dirty="0"/>
              <a:t>Αρχές </a:t>
            </a:r>
            <a:r>
              <a:rPr lang="el-GR" sz="3200" dirty="0" smtClean="0"/>
              <a:t>συνεκπαίδευσης (2)</a:t>
            </a:r>
            <a:endParaRPr lang="el-GR" sz="3200" dirty="0"/>
          </a:p>
        </p:txBody>
      </p:sp>
      <p:sp>
        <p:nvSpPr>
          <p:cNvPr id="3" name="Θέση περιεχομένου 2"/>
          <p:cNvSpPr>
            <a:spLocks noGrp="1"/>
          </p:cNvSpPr>
          <p:nvPr>
            <p:ph idx="1"/>
          </p:nvPr>
        </p:nvSpPr>
        <p:spPr>
          <a:xfrm>
            <a:off x="467544" y="1268760"/>
            <a:ext cx="8352928" cy="5256584"/>
          </a:xfrm>
        </p:spPr>
        <p:txBody>
          <a:bodyPr>
            <a:normAutofit/>
          </a:bodyPr>
          <a:lstStyle/>
          <a:p>
            <a:r>
              <a:rPr lang="el-GR" sz="2000" dirty="0"/>
              <a:t>Αποδοχή της θέσης ότι η πραγμάτωση της συνεκπαίδευσης δημιουργεί τις προϋποθέσεις για τη μετέπειτα </a:t>
            </a:r>
            <a:r>
              <a:rPr lang="el-GR" sz="2000" b="1" dirty="0"/>
              <a:t>κοινωνική ένταξη των παιδιών με ειδικές ανάγκες</a:t>
            </a:r>
            <a:r>
              <a:rPr lang="el-GR" sz="2000" dirty="0"/>
              <a:t>. </a:t>
            </a:r>
          </a:p>
          <a:p>
            <a:pPr marL="0" indent="0">
              <a:buNone/>
            </a:pPr>
            <a:endParaRPr lang="el-GR" sz="2000" dirty="0" smtClean="0"/>
          </a:p>
          <a:p>
            <a:r>
              <a:rPr lang="el-GR" sz="2000" dirty="0" smtClean="0"/>
              <a:t>Αποτελούν </a:t>
            </a:r>
            <a:r>
              <a:rPr lang="el-GR" sz="2000" b="1" dirty="0"/>
              <a:t>αναπόσπαστα μέλη της γενικής </a:t>
            </a:r>
            <a:r>
              <a:rPr lang="el-GR" sz="2000" b="1" dirty="0" smtClean="0"/>
              <a:t>εκπαίδευση</a:t>
            </a:r>
            <a:r>
              <a:rPr lang="el-GR" sz="2000" dirty="0" smtClean="0"/>
              <a:t>ς.</a:t>
            </a:r>
          </a:p>
          <a:p>
            <a:pPr marL="0" indent="0">
              <a:buNone/>
            </a:pPr>
            <a:r>
              <a:rPr lang="el-GR" sz="2000" dirty="0" smtClean="0"/>
              <a:t> </a:t>
            </a:r>
          </a:p>
          <a:p>
            <a:r>
              <a:rPr lang="el-GR" sz="2000" dirty="0"/>
              <a:t>Α</a:t>
            </a:r>
            <a:r>
              <a:rPr lang="el-GR" sz="2000" dirty="0" smtClean="0"/>
              <a:t>ξίζουν </a:t>
            </a:r>
            <a:r>
              <a:rPr lang="el-GR" sz="2000" b="1" dirty="0"/>
              <a:t>σεβασμό </a:t>
            </a:r>
            <a:r>
              <a:rPr lang="el-GR" sz="2000" dirty="0"/>
              <a:t>στο σύνολο της προσωπικότητάς </a:t>
            </a:r>
            <a:r>
              <a:rPr lang="el-GR" sz="2000" dirty="0" smtClean="0"/>
              <a:t>τους.</a:t>
            </a:r>
          </a:p>
          <a:p>
            <a:pPr marL="0" indent="0">
              <a:buNone/>
            </a:pPr>
            <a:endParaRPr lang="el-GR" sz="2000" dirty="0" smtClean="0"/>
          </a:p>
          <a:p>
            <a:r>
              <a:rPr lang="el-GR" sz="2000" dirty="0"/>
              <a:t>Ε</a:t>
            </a:r>
            <a:r>
              <a:rPr lang="el-GR" sz="2000" dirty="0" smtClean="0"/>
              <a:t>ίναι </a:t>
            </a:r>
            <a:r>
              <a:rPr lang="el-GR" sz="2000" dirty="0"/>
              <a:t>σημαντικό να διδάσκονται </a:t>
            </a:r>
            <a:r>
              <a:rPr lang="el-GR" sz="2000" b="1" dirty="0" smtClean="0"/>
              <a:t>εξατομικευμένα,</a:t>
            </a:r>
            <a:r>
              <a:rPr lang="el-GR" sz="2000" dirty="0" smtClean="0"/>
              <a:t> ανταποκρινόμενοι </a:t>
            </a:r>
            <a:r>
              <a:rPr lang="el-GR" sz="2000" dirty="0"/>
              <a:t>στη διαφορετικότητα του κάθε </a:t>
            </a:r>
            <a:r>
              <a:rPr lang="el-GR" sz="2000" dirty="0" smtClean="0"/>
              <a:t>παιδιού.</a:t>
            </a:r>
          </a:p>
          <a:p>
            <a:endParaRPr lang="el-GR" sz="2000" dirty="0" smtClean="0"/>
          </a:p>
          <a:p>
            <a:r>
              <a:rPr lang="el-GR" sz="2000" b="1" dirty="0"/>
              <a:t>Δ</a:t>
            </a:r>
            <a:r>
              <a:rPr lang="el-GR" sz="2000" b="1" dirty="0" smtClean="0"/>
              <a:t>ιαρκή</a:t>
            </a:r>
            <a:r>
              <a:rPr lang="el-GR" sz="2000" dirty="0" smtClean="0"/>
              <a:t> </a:t>
            </a:r>
            <a:r>
              <a:rPr lang="el-GR" sz="2000" dirty="0"/>
              <a:t>και </a:t>
            </a:r>
            <a:r>
              <a:rPr lang="el-GR" sz="2000" b="1" dirty="0"/>
              <a:t>συνειδητή </a:t>
            </a:r>
            <a:r>
              <a:rPr lang="el-GR" sz="2000" dirty="0"/>
              <a:t>προσπάθεια </a:t>
            </a:r>
            <a:r>
              <a:rPr lang="el-GR" sz="2000" b="1" dirty="0">
                <a:solidFill>
                  <a:srgbClr val="FF3305"/>
                </a:solidFill>
              </a:rPr>
              <a:t>όλων των εμπλεκόμενων μελών</a:t>
            </a:r>
            <a:r>
              <a:rPr lang="el-GR" sz="2000" dirty="0"/>
              <a:t>, με στόχο τη δημιουργία ενός σχολικού περιβάλλοντος που αποδέχεται τη διαφορετικότητα και προσφέρει ίσες ευκαιρίες μάθησης σε </a:t>
            </a:r>
            <a:r>
              <a:rPr lang="el-GR" sz="2000" dirty="0" smtClean="0"/>
              <a:t>όλους!</a:t>
            </a:r>
            <a:endParaRPr lang="el-GR" sz="2000" dirty="0"/>
          </a:p>
          <a:p>
            <a:endParaRPr lang="el-GR" sz="2000" dirty="0"/>
          </a:p>
        </p:txBody>
      </p:sp>
    </p:spTree>
    <p:extLst>
      <p:ext uri="{BB962C8B-B14F-4D97-AF65-F5344CB8AC3E}">
        <p14:creationId xmlns:p14="http://schemas.microsoft.com/office/powerpoint/2010/main" val="20686316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755576" y="838200"/>
            <a:ext cx="8136904" cy="4419600"/>
          </a:xfrm>
        </p:spPr>
        <p:txBody>
          <a:bodyPr/>
          <a:lstStyle/>
          <a:p>
            <a:pPr marL="0" indent="0">
              <a:buNone/>
            </a:pPr>
            <a:r>
              <a:rPr lang="el-GR" dirty="0" smtClean="0"/>
              <a:t>Προϋποθέσεις:</a:t>
            </a:r>
          </a:p>
          <a:p>
            <a:r>
              <a:rPr lang="el-GR" b="1" dirty="0" smtClean="0"/>
              <a:t>Σεβασμός </a:t>
            </a:r>
            <a:r>
              <a:rPr lang="el-GR" dirty="0" smtClean="0"/>
              <a:t>του μαθητή.</a:t>
            </a:r>
          </a:p>
          <a:p>
            <a:r>
              <a:rPr lang="el-GR" dirty="0" smtClean="0"/>
              <a:t>Κάλυψη των </a:t>
            </a:r>
            <a:r>
              <a:rPr lang="el-GR" b="1" dirty="0" smtClean="0"/>
              <a:t>ψυχοσυναισθηματικών αναγκών </a:t>
            </a:r>
            <a:r>
              <a:rPr lang="el-GR" dirty="0" smtClean="0"/>
              <a:t>του.</a:t>
            </a:r>
          </a:p>
          <a:p>
            <a:r>
              <a:rPr lang="el-GR" dirty="0" smtClean="0"/>
              <a:t>Ουσιαστική </a:t>
            </a:r>
            <a:r>
              <a:rPr lang="el-GR" b="1" dirty="0" smtClean="0"/>
              <a:t>ενσωμάτωση</a:t>
            </a:r>
            <a:r>
              <a:rPr lang="el-GR" dirty="0" smtClean="0"/>
              <a:t> στο γενικό σχολείο.</a:t>
            </a:r>
            <a:endParaRPr lang="el-GR"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284983"/>
            <a:ext cx="7200800" cy="310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720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116406999"/>
              </p:ext>
            </p:extLst>
          </p:nvPr>
        </p:nvGraphicFramePr>
        <p:xfrm>
          <a:off x="1219200" y="838200"/>
          <a:ext cx="7467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6319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16632"/>
            <a:ext cx="8748464" cy="1512168"/>
          </a:xfrm>
        </p:spPr>
        <p:txBody>
          <a:bodyPr/>
          <a:lstStyle/>
          <a:p>
            <a:r>
              <a:rPr lang="el-GR" sz="3200" dirty="0"/>
              <a:t>Συνεργασία μεταξύ εκπαιδευτικών γενικής και ειδικής </a:t>
            </a:r>
            <a:r>
              <a:rPr lang="el-GR" sz="3200" dirty="0" smtClean="0"/>
              <a:t>αγωγής.</a:t>
            </a:r>
            <a:br>
              <a:rPr lang="el-GR" sz="3200" dirty="0" smtClean="0"/>
            </a:br>
            <a:r>
              <a:rPr lang="el-GR" sz="3200" dirty="0" smtClean="0"/>
              <a:t> </a:t>
            </a:r>
            <a:r>
              <a:rPr lang="el-GR" sz="3200" dirty="0"/>
              <a:t>Συνεργατική διδασκαλία (</a:t>
            </a:r>
            <a:r>
              <a:rPr lang="el-GR" sz="3200" dirty="0" err="1"/>
              <a:t>Co</a:t>
            </a:r>
            <a:r>
              <a:rPr lang="el-GR" sz="3200" dirty="0"/>
              <a:t>-</a:t>
            </a:r>
            <a:r>
              <a:rPr lang="el-GR" sz="3200" dirty="0" err="1"/>
              <a:t>teaching</a:t>
            </a:r>
            <a:r>
              <a:rPr lang="el-GR" sz="3200" dirty="0" smtClean="0"/>
              <a:t>).</a:t>
            </a:r>
            <a:endParaRPr lang="el-GR" sz="3200" dirty="0"/>
          </a:p>
        </p:txBody>
      </p:sp>
      <p:sp>
        <p:nvSpPr>
          <p:cNvPr id="3" name="Θέση περιεχομένου 2"/>
          <p:cNvSpPr>
            <a:spLocks noGrp="1"/>
          </p:cNvSpPr>
          <p:nvPr>
            <p:ph idx="1"/>
          </p:nvPr>
        </p:nvSpPr>
        <p:spPr>
          <a:xfrm>
            <a:off x="251520" y="1700808"/>
            <a:ext cx="6120680" cy="5157192"/>
          </a:xfrm>
        </p:spPr>
        <p:txBody>
          <a:bodyPr>
            <a:normAutofit lnSpcReduction="10000"/>
          </a:bodyPr>
          <a:lstStyle/>
          <a:p>
            <a:pPr marL="0" indent="0" algn="just">
              <a:buNone/>
            </a:pPr>
            <a:r>
              <a:rPr lang="el-GR" sz="2000" dirty="0" smtClean="0"/>
              <a:t>Ο πιο σπουδαίος παράγοντας επιτυχίας της είναι ο/η </a:t>
            </a:r>
            <a:r>
              <a:rPr lang="el-GR" sz="2000" b="1" dirty="0" smtClean="0"/>
              <a:t>εκπαιδευτικός</a:t>
            </a:r>
            <a:r>
              <a:rPr lang="el-GR" sz="2000" dirty="0" smtClean="0"/>
              <a:t>! </a:t>
            </a:r>
          </a:p>
          <a:p>
            <a:pPr algn="just"/>
            <a:endParaRPr lang="el-GR" sz="2000" dirty="0" smtClean="0"/>
          </a:p>
          <a:p>
            <a:pPr marL="0" indent="0" algn="just">
              <a:buNone/>
            </a:pPr>
            <a:r>
              <a:rPr lang="el-GR" sz="2000" dirty="0" smtClean="0"/>
              <a:t>Για να θεωρηθεί ένα πρόγραμμα επιτυχημένο χρειάζονται:</a:t>
            </a:r>
          </a:p>
          <a:p>
            <a:pPr algn="just"/>
            <a:r>
              <a:rPr lang="el-GR" sz="2000" b="1" dirty="0" smtClean="0"/>
              <a:t> κοινοί στόχοι </a:t>
            </a:r>
            <a:r>
              <a:rPr lang="el-GR" sz="2000" dirty="0"/>
              <a:t>&amp;</a:t>
            </a:r>
            <a:r>
              <a:rPr lang="el-GR" sz="2000" dirty="0" smtClean="0"/>
              <a:t> </a:t>
            </a:r>
          </a:p>
          <a:p>
            <a:pPr algn="just"/>
            <a:r>
              <a:rPr lang="el-GR" sz="2000" b="1" dirty="0" smtClean="0"/>
              <a:t>σχέδια</a:t>
            </a:r>
            <a:r>
              <a:rPr lang="el-GR" sz="2000" dirty="0" smtClean="0"/>
              <a:t> &amp;</a:t>
            </a:r>
          </a:p>
          <a:p>
            <a:pPr algn="just"/>
            <a:r>
              <a:rPr lang="el-GR" sz="2000" b="1" dirty="0" smtClean="0"/>
              <a:t>νέες μέθοδοι συνεργασίας</a:t>
            </a:r>
            <a:r>
              <a:rPr lang="el-GR" sz="2000" dirty="0" smtClean="0"/>
              <a:t>.</a:t>
            </a:r>
          </a:p>
          <a:p>
            <a:pPr algn="just"/>
            <a:endParaRPr lang="el-GR" sz="2000" dirty="0"/>
          </a:p>
          <a:p>
            <a:pPr marL="0" indent="0" algn="just">
              <a:buNone/>
            </a:pPr>
            <a:r>
              <a:rPr lang="el-GR" sz="2000" dirty="0" smtClean="0"/>
              <a:t>Στη </a:t>
            </a:r>
            <a:r>
              <a:rPr lang="el-GR" sz="2000" dirty="0"/>
              <a:t>συνεργατική </a:t>
            </a:r>
            <a:r>
              <a:rPr lang="el-GR" sz="2000" dirty="0" smtClean="0"/>
              <a:t>διδασκαλία οι </a:t>
            </a:r>
            <a:r>
              <a:rPr lang="el-GR" sz="2000" dirty="0"/>
              <a:t>δάσκαλοι </a:t>
            </a:r>
            <a:r>
              <a:rPr lang="el-GR" sz="2000" u="sng" dirty="0"/>
              <a:t>γενικής και ειδικής αγωγής</a:t>
            </a:r>
            <a:r>
              <a:rPr lang="el-GR" sz="2000" dirty="0"/>
              <a:t> </a:t>
            </a:r>
            <a:r>
              <a:rPr lang="el-GR" sz="2000" b="1" dirty="0"/>
              <a:t>μοιράζονται την </a:t>
            </a:r>
            <a:r>
              <a:rPr lang="el-GR" sz="2000" b="1" dirty="0" smtClean="0"/>
              <a:t>ευθύνη…</a:t>
            </a:r>
          </a:p>
          <a:p>
            <a:pPr algn="just"/>
            <a:r>
              <a:rPr lang="el-GR" sz="2000" dirty="0" smtClean="0"/>
              <a:t> </a:t>
            </a:r>
            <a:r>
              <a:rPr lang="el-GR" sz="2000" dirty="0"/>
              <a:t>της </a:t>
            </a:r>
            <a:r>
              <a:rPr lang="el-GR" sz="2000" b="1" dirty="0"/>
              <a:t>οργάνωσης, </a:t>
            </a:r>
            <a:endParaRPr lang="el-GR" sz="2000" b="1" dirty="0" smtClean="0"/>
          </a:p>
          <a:p>
            <a:pPr algn="just"/>
            <a:r>
              <a:rPr lang="el-GR" sz="2000" dirty="0" smtClean="0"/>
              <a:t>της</a:t>
            </a:r>
            <a:r>
              <a:rPr lang="el-GR" sz="2000" b="1" dirty="0" smtClean="0"/>
              <a:t> </a:t>
            </a:r>
            <a:r>
              <a:rPr lang="el-GR" sz="2000" b="1" dirty="0"/>
              <a:t>διδασκαλίας </a:t>
            </a:r>
            <a:r>
              <a:rPr lang="el-GR" sz="2000" dirty="0"/>
              <a:t>και </a:t>
            </a:r>
            <a:endParaRPr lang="el-GR" sz="2000" dirty="0" smtClean="0"/>
          </a:p>
          <a:p>
            <a:pPr algn="just"/>
            <a:r>
              <a:rPr lang="el-GR" sz="2000" dirty="0" smtClean="0"/>
              <a:t>της </a:t>
            </a:r>
            <a:r>
              <a:rPr lang="el-GR" sz="2000" b="1" dirty="0"/>
              <a:t>αξιολόγησης </a:t>
            </a:r>
            <a:r>
              <a:rPr lang="el-GR" sz="2000" dirty="0"/>
              <a:t>των εκπαιδευτικών πρακτικών για όλους τους </a:t>
            </a:r>
            <a:r>
              <a:rPr lang="el-GR" sz="2000" dirty="0" smtClean="0"/>
              <a:t>μαθητές</a:t>
            </a:r>
            <a:r>
              <a:rPr lang="el-GR" sz="2000" dirty="0"/>
              <a:t>. </a:t>
            </a:r>
          </a:p>
          <a:p>
            <a:pPr algn="just"/>
            <a:endParaRPr lang="el-GR" sz="20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564904"/>
            <a:ext cx="2771800" cy="2520280"/>
          </a:xfrm>
          <a:prstGeom prst="rect">
            <a:avLst/>
          </a:prstGeom>
          <a:ln>
            <a:noFill/>
          </a:ln>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7213428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404664"/>
            <a:ext cx="8136904" cy="792088"/>
          </a:xfrm>
        </p:spPr>
        <p:txBody>
          <a:bodyPr/>
          <a:lstStyle/>
          <a:p>
            <a:r>
              <a:rPr lang="el-GR" sz="3600" dirty="0"/>
              <a:t>Συνεργατικά Μοντέλα Συνδιδασκαλίας</a:t>
            </a:r>
          </a:p>
        </p:txBody>
      </p:sp>
      <p:sp>
        <p:nvSpPr>
          <p:cNvPr id="3" name="Θέση περιεχομένου 2"/>
          <p:cNvSpPr>
            <a:spLocks noGrp="1"/>
          </p:cNvSpPr>
          <p:nvPr>
            <p:ph idx="1"/>
          </p:nvPr>
        </p:nvSpPr>
        <p:spPr>
          <a:xfrm>
            <a:off x="395536" y="1124744"/>
            <a:ext cx="7056784" cy="5472608"/>
          </a:xfrm>
        </p:spPr>
        <p:txBody>
          <a:bodyPr>
            <a:normAutofit lnSpcReduction="10000"/>
          </a:bodyPr>
          <a:lstStyle/>
          <a:p>
            <a:r>
              <a:rPr lang="el-GR" sz="2000" b="1" dirty="0"/>
              <a:t>Έ</a:t>
            </a:r>
            <a:r>
              <a:rPr lang="el-GR" sz="2000" b="1" dirty="0" smtClean="0"/>
              <a:t>ξι </a:t>
            </a:r>
            <a:r>
              <a:rPr lang="el-GR" sz="2000" b="1" dirty="0"/>
              <a:t>βασικοί τύποι </a:t>
            </a:r>
            <a:r>
              <a:rPr lang="el-GR" sz="2000" b="1" dirty="0" smtClean="0"/>
              <a:t>συνδιδασκαλίας, </a:t>
            </a:r>
            <a:r>
              <a:rPr lang="el-GR" sz="2000" dirty="0" smtClean="0"/>
              <a:t>όπου κάθε </a:t>
            </a:r>
            <a:r>
              <a:rPr lang="el-GR" sz="2000" dirty="0"/>
              <a:t>ένα από αυτά τα μοντέλα-τύπους </a:t>
            </a:r>
            <a:r>
              <a:rPr lang="el-GR" sz="2000" dirty="0" smtClean="0"/>
              <a:t>μπορεί </a:t>
            </a:r>
            <a:r>
              <a:rPr lang="el-GR" sz="2000" dirty="0"/>
              <a:t>να προσαρμοστεί ανάλογα µε τις ανάγκες των </a:t>
            </a:r>
            <a:r>
              <a:rPr lang="el-GR" sz="2000" dirty="0" smtClean="0"/>
              <a:t>μαθητών </a:t>
            </a:r>
            <a:r>
              <a:rPr lang="el-GR" sz="2000" dirty="0"/>
              <a:t>και της </a:t>
            </a:r>
            <a:r>
              <a:rPr lang="el-GR" sz="2000" dirty="0" smtClean="0"/>
              <a:t>συγκεκριμένης </a:t>
            </a:r>
            <a:r>
              <a:rPr lang="el-GR" sz="2000" dirty="0"/>
              <a:t>ενότητας του </a:t>
            </a:r>
            <a:r>
              <a:rPr lang="el-GR" sz="2000" dirty="0" smtClean="0"/>
              <a:t>μαθήματος (</a:t>
            </a:r>
            <a:r>
              <a:rPr lang="el-GR" sz="2000" dirty="0" err="1" smtClean="0"/>
              <a:t>Friend</a:t>
            </a:r>
            <a:r>
              <a:rPr lang="el-GR" sz="2000" dirty="0" smtClean="0"/>
              <a:t>). </a:t>
            </a:r>
          </a:p>
          <a:p>
            <a:pPr marL="0" indent="0">
              <a:buNone/>
            </a:pPr>
            <a:endParaRPr lang="el-GR" sz="2000" dirty="0" smtClean="0"/>
          </a:p>
          <a:p>
            <a:pPr marL="0" indent="0">
              <a:buNone/>
            </a:pPr>
            <a:r>
              <a:rPr lang="el-GR" sz="2000" dirty="0" smtClean="0"/>
              <a:t>1. </a:t>
            </a:r>
            <a:r>
              <a:rPr lang="el-GR" sz="2000" b="1" dirty="0" smtClean="0"/>
              <a:t>Ομαδική </a:t>
            </a:r>
            <a:r>
              <a:rPr lang="el-GR" sz="2000" b="1" dirty="0"/>
              <a:t>διδασκαλία </a:t>
            </a:r>
            <a:r>
              <a:rPr lang="el-GR" sz="2000" dirty="0"/>
              <a:t>(</a:t>
            </a:r>
            <a:r>
              <a:rPr lang="en-US" sz="2000" dirty="0" err="1"/>
              <a:t>Teamteaching</a:t>
            </a:r>
            <a:r>
              <a:rPr lang="en-US" sz="2000" dirty="0"/>
              <a:t>) </a:t>
            </a:r>
            <a:endParaRPr lang="el-GR" sz="2000" dirty="0" smtClean="0"/>
          </a:p>
          <a:p>
            <a:endParaRPr lang="el-GR" sz="2000" dirty="0" smtClean="0"/>
          </a:p>
          <a:p>
            <a:pPr marL="0" indent="0">
              <a:buNone/>
            </a:pPr>
            <a:r>
              <a:rPr lang="el-GR" sz="2000" dirty="0"/>
              <a:t>2</a:t>
            </a:r>
            <a:r>
              <a:rPr lang="el-GR" sz="2000" dirty="0" smtClean="0"/>
              <a:t>. </a:t>
            </a:r>
            <a:r>
              <a:rPr lang="el-GR" sz="2000" b="1" dirty="0"/>
              <a:t>Ένας διδάσκει, ένας παρατηρεί </a:t>
            </a:r>
            <a:r>
              <a:rPr lang="el-GR" sz="2000" dirty="0"/>
              <a:t>(</a:t>
            </a:r>
            <a:r>
              <a:rPr lang="el-GR" sz="2000" dirty="0" err="1"/>
              <a:t>oneteach</a:t>
            </a:r>
            <a:r>
              <a:rPr lang="el-GR" sz="2000" dirty="0"/>
              <a:t>, </a:t>
            </a:r>
            <a:r>
              <a:rPr lang="el-GR" sz="2000" dirty="0" err="1"/>
              <a:t>oneobserve</a:t>
            </a:r>
            <a:r>
              <a:rPr lang="el-GR" sz="2000" dirty="0" smtClean="0"/>
              <a:t>)</a:t>
            </a:r>
          </a:p>
          <a:p>
            <a:endParaRPr lang="el-GR" sz="2000" dirty="0" smtClean="0"/>
          </a:p>
          <a:p>
            <a:pPr marL="0" indent="0">
              <a:buNone/>
            </a:pPr>
            <a:r>
              <a:rPr lang="el-GR" sz="2000" dirty="0"/>
              <a:t>3. </a:t>
            </a:r>
            <a:r>
              <a:rPr lang="el-GR" sz="2000" b="1" dirty="0"/>
              <a:t>Εναλλακτική διδασκαλία </a:t>
            </a:r>
            <a:r>
              <a:rPr lang="el-GR" sz="2000" dirty="0"/>
              <a:t>(</a:t>
            </a:r>
            <a:r>
              <a:rPr lang="en-US" sz="2000" dirty="0" err="1"/>
              <a:t>Alternativeteaching</a:t>
            </a:r>
            <a:r>
              <a:rPr lang="en-US" sz="2000" dirty="0"/>
              <a:t>) </a:t>
            </a:r>
            <a:endParaRPr lang="el-GR" sz="2000" dirty="0" smtClean="0"/>
          </a:p>
          <a:p>
            <a:endParaRPr lang="el-GR" sz="2000" dirty="0" smtClean="0"/>
          </a:p>
          <a:p>
            <a:pPr marL="0" indent="0">
              <a:buNone/>
            </a:pPr>
            <a:r>
              <a:rPr lang="el-GR" sz="2000" dirty="0" smtClean="0"/>
              <a:t>4. </a:t>
            </a:r>
            <a:r>
              <a:rPr lang="el-GR" sz="2000" b="1" dirty="0" smtClean="0"/>
              <a:t>Παράλληλη </a:t>
            </a:r>
            <a:r>
              <a:rPr lang="el-GR" sz="2000" b="1" dirty="0"/>
              <a:t>διδασκαλία </a:t>
            </a:r>
            <a:r>
              <a:rPr lang="el-GR" sz="2000" dirty="0"/>
              <a:t>(</a:t>
            </a:r>
            <a:r>
              <a:rPr lang="en-US" sz="2000" dirty="0" err="1"/>
              <a:t>Parallelteaching</a:t>
            </a:r>
            <a:r>
              <a:rPr lang="en-US" sz="2000" dirty="0" smtClean="0"/>
              <a:t>)</a:t>
            </a:r>
            <a:endParaRPr lang="el-GR" sz="2000" dirty="0" smtClean="0"/>
          </a:p>
          <a:p>
            <a:endParaRPr lang="el-GR" sz="2000" dirty="0" smtClean="0"/>
          </a:p>
          <a:p>
            <a:pPr marL="0" indent="0">
              <a:buNone/>
            </a:pPr>
            <a:r>
              <a:rPr lang="el-GR" sz="2000" dirty="0" smtClean="0"/>
              <a:t>5. </a:t>
            </a:r>
            <a:r>
              <a:rPr lang="el-GR" sz="2000" b="1" dirty="0" err="1" smtClean="0"/>
              <a:t>∆</a:t>
            </a:r>
            <a:r>
              <a:rPr lang="el-GR" sz="2000" b="1" dirty="0" err="1"/>
              <a:t>ιδασκαλία</a:t>
            </a:r>
            <a:r>
              <a:rPr lang="el-GR" sz="2000" b="1" dirty="0"/>
              <a:t> µε κέντρα µ</a:t>
            </a:r>
            <a:r>
              <a:rPr lang="el-GR" sz="2000" b="1" dirty="0" err="1"/>
              <a:t>άθησης</a:t>
            </a:r>
            <a:r>
              <a:rPr lang="el-GR" sz="2000" b="1" dirty="0"/>
              <a:t> </a:t>
            </a:r>
            <a:r>
              <a:rPr lang="el-GR" sz="2000" dirty="0"/>
              <a:t>(</a:t>
            </a:r>
            <a:r>
              <a:rPr lang="el-GR" sz="2000" dirty="0" err="1"/>
              <a:t>Stationteaching</a:t>
            </a:r>
            <a:r>
              <a:rPr lang="el-GR" sz="2000" dirty="0"/>
              <a:t>) </a:t>
            </a:r>
            <a:endParaRPr lang="el-GR" sz="2000" dirty="0" smtClean="0"/>
          </a:p>
          <a:p>
            <a:endParaRPr lang="el-GR" sz="2000" dirty="0" smtClean="0"/>
          </a:p>
          <a:p>
            <a:pPr marL="0" indent="0">
              <a:buNone/>
            </a:pPr>
            <a:r>
              <a:rPr lang="el-GR" sz="2000" dirty="0"/>
              <a:t>6. </a:t>
            </a:r>
            <a:r>
              <a:rPr lang="el-GR" sz="2000" b="1" dirty="0"/>
              <a:t>Ένας διδάσκει ένας περιφέρεται </a:t>
            </a:r>
            <a:r>
              <a:rPr lang="el-GR" sz="2000" dirty="0"/>
              <a:t>(</a:t>
            </a:r>
            <a:r>
              <a:rPr lang="el-GR" sz="2000" dirty="0" err="1"/>
              <a:t>Oneteach</a:t>
            </a:r>
            <a:r>
              <a:rPr lang="el-GR" sz="2000" dirty="0"/>
              <a:t>, </a:t>
            </a:r>
            <a:r>
              <a:rPr lang="el-GR" sz="2000" dirty="0" err="1"/>
              <a:t>onedrift</a:t>
            </a:r>
            <a:r>
              <a:rPr lang="el-GR" sz="2000" dirty="0"/>
              <a:t>) </a:t>
            </a:r>
            <a:r>
              <a:rPr lang="en-US" sz="2000" dirty="0" smtClean="0"/>
              <a:t> </a:t>
            </a:r>
            <a:endParaRPr lang="el-GR" sz="20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635" y="2564904"/>
            <a:ext cx="2376264" cy="2648898"/>
          </a:xfrm>
          <a:prstGeom prst="rect">
            <a:avLst/>
          </a:prstGeom>
          <a:ln>
            <a:prstDash val="sysDash"/>
            <a:headEnd/>
            <a:tailEnd/>
          </a:ln>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4453190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332656"/>
            <a:ext cx="7239000" cy="864096"/>
          </a:xfrm>
        </p:spPr>
        <p:txBody>
          <a:bodyPr/>
          <a:lstStyle/>
          <a:p>
            <a:r>
              <a:rPr lang="el-GR" sz="4000" dirty="0"/>
              <a:t>Δ</a:t>
            </a:r>
            <a:r>
              <a:rPr lang="el-GR" sz="4000" dirty="0" smtClean="0"/>
              <a:t>υσκολίες συνεργασίας…</a:t>
            </a:r>
            <a:endParaRPr lang="el-GR" sz="4000" dirty="0"/>
          </a:p>
        </p:txBody>
      </p:sp>
      <p:sp>
        <p:nvSpPr>
          <p:cNvPr id="3" name="Θέση περιεχομένου 2"/>
          <p:cNvSpPr>
            <a:spLocks noGrp="1"/>
          </p:cNvSpPr>
          <p:nvPr>
            <p:ph idx="1"/>
          </p:nvPr>
        </p:nvSpPr>
        <p:spPr>
          <a:xfrm>
            <a:off x="323528" y="1268760"/>
            <a:ext cx="8820472" cy="3528392"/>
          </a:xfrm>
        </p:spPr>
        <p:txBody>
          <a:bodyPr>
            <a:normAutofit fontScale="92500" lnSpcReduction="20000"/>
          </a:bodyPr>
          <a:lstStyle/>
          <a:p>
            <a:pPr marL="0" indent="0">
              <a:buNone/>
            </a:pPr>
            <a:r>
              <a:rPr lang="el-GR" sz="2000" dirty="0"/>
              <a:t>α</a:t>
            </a:r>
            <a:r>
              <a:rPr lang="el-GR" sz="2400" dirty="0" smtClean="0"/>
              <a:t>. Η </a:t>
            </a:r>
            <a:r>
              <a:rPr lang="el-GR" sz="2400" b="1" dirty="0" smtClean="0"/>
              <a:t>διαφορετική φιλοσοφία </a:t>
            </a:r>
            <a:r>
              <a:rPr lang="el-GR" sz="2400" dirty="0" smtClean="0"/>
              <a:t>στη βασική εκπαίδευση (φιλοσοφία  &amp; πρακτική: προσεγγίσεις). </a:t>
            </a:r>
          </a:p>
          <a:p>
            <a:pPr marL="0" indent="0">
              <a:buNone/>
            </a:pPr>
            <a:r>
              <a:rPr lang="el-GR" sz="2400" dirty="0" smtClean="0"/>
              <a:t>β. Ο </a:t>
            </a:r>
            <a:r>
              <a:rPr lang="el-GR" sz="2400" b="1" dirty="0" smtClean="0"/>
              <a:t>διαφορετικός τρόπος σκέψης </a:t>
            </a:r>
            <a:r>
              <a:rPr lang="el-GR" sz="2400" dirty="0" smtClean="0"/>
              <a:t>(απόρροια της φιλοσοφίας).</a:t>
            </a:r>
          </a:p>
          <a:p>
            <a:pPr marL="0" indent="0">
              <a:buNone/>
            </a:pPr>
            <a:r>
              <a:rPr lang="el-GR" sz="2400" dirty="0" smtClean="0"/>
              <a:t>γ. Τα </a:t>
            </a:r>
            <a:r>
              <a:rPr lang="el-GR" sz="2400" b="1" dirty="0" smtClean="0"/>
              <a:t>στερεότυπα</a:t>
            </a:r>
            <a:r>
              <a:rPr lang="el-GR" sz="2400" dirty="0" smtClean="0"/>
              <a:t> των </a:t>
            </a:r>
            <a:r>
              <a:rPr lang="el-GR" sz="2400" b="1" dirty="0" smtClean="0"/>
              <a:t>ρόλων</a:t>
            </a:r>
            <a:r>
              <a:rPr lang="el-GR" sz="2400" dirty="0" smtClean="0"/>
              <a:t> στην ομάδα  και οι </a:t>
            </a:r>
            <a:r>
              <a:rPr lang="el-GR" sz="2400" b="1" dirty="0" smtClean="0"/>
              <a:t>επιδιώξεις</a:t>
            </a:r>
            <a:r>
              <a:rPr lang="el-GR" sz="2400" dirty="0" smtClean="0"/>
              <a:t> τους.</a:t>
            </a:r>
          </a:p>
          <a:p>
            <a:pPr marL="0" indent="0">
              <a:buNone/>
            </a:pPr>
            <a:r>
              <a:rPr lang="el-GR" sz="2400" dirty="0" smtClean="0"/>
              <a:t>δ. Οι διαφορές στην ορολογία (εκπαιδευτικοί γενικής αγωγής και γονείς).</a:t>
            </a:r>
          </a:p>
          <a:p>
            <a:pPr marL="0" indent="0">
              <a:buNone/>
            </a:pPr>
            <a:r>
              <a:rPr lang="el-GR" sz="2400" dirty="0" smtClean="0"/>
              <a:t>ε. Το </a:t>
            </a:r>
            <a:r>
              <a:rPr lang="el-GR" sz="2400" b="1" dirty="0" smtClean="0"/>
              <a:t>απόρρητο των πληροφοριών .</a:t>
            </a:r>
          </a:p>
          <a:p>
            <a:pPr marL="0" indent="0">
              <a:buNone/>
            </a:pPr>
            <a:r>
              <a:rPr lang="el-GR" sz="2400" dirty="0" smtClean="0"/>
              <a:t>στ</a:t>
            </a:r>
            <a:r>
              <a:rPr lang="el-GR" sz="2400" dirty="0"/>
              <a:t>. Ο φόβος ότι </a:t>
            </a:r>
            <a:r>
              <a:rPr lang="el-GR" sz="2400" b="1" dirty="0"/>
              <a:t>«οι άλλοι» θα μάθουν </a:t>
            </a:r>
            <a:r>
              <a:rPr lang="el-GR" sz="2400" dirty="0"/>
              <a:t>τη δουλειά </a:t>
            </a:r>
            <a:r>
              <a:rPr lang="el-GR" sz="2400" dirty="0" smtClean="0"/>
              <a:t>μας. </a:t>
            </a:r>
          </a:p>
          <a:p>
            <a:pPr marL="0" indent="0">
              <a:buNone/>
            </a:pPr>
            <a:r>
              <a:rPr lang="el-GR" sz="2400" dirty="0"/>
              <a:t>ζ</a:t>
            </a:r>
            <a:r>
              <a:rPr lang="el-GR" sz="2400" dirty="0" smtClean="0"/>
              <a:t>. Η </a:t>
            </a:r>
            <a:r>
              <a:rPr lang="el-GR" sz="2400" b="1" dirty="0" smtClean="0"/>
              <a:t>έλλειψη χρόνου.</a:t>
            </a:r>
          </a:p>
          <a:p>
            <a:pPr marL="0" indent="0">
              <a:buNone/>
            </a:pPr>
            <a:r>
              <a:rPr lang="el-GR" sz="2400" dirty="0" smtClean="0"/>
              <a:t>η. Οι </a:t>
            </a:r>
            <a:r>
              <a:rPr lang="el-GR" sz="2400" b="1" dirty="0" smtClean="0"/>
              <a:t>ελλιπείς </a:t>
            </a:r>
            <a:r>
              <a:rPr lang="el-GR" sz="2400" b="1" dirty="0"/>
              <a:t>γνώσεις </a:t>
            </a:r>
            <a:r>
              <a:rPr lang="el-GR" sz="2400" dirty="0"/>
              <a:t>τους σε </a:t>
            </a:r>
            <a:r>
              <a:rPr lang="el-GR" sz="2400" b="1" dirty="0"/>
              <a:t>θέματα ειδικής αγωγής </a:t>
            </a:r>
            <a:r>
              <a:rPr lang="el-GR" sz="2400" dirty="0"/>
              <a:t>και</a:t>
            </a:r>
            <a:r>
              <a:rPr lang="el-GR" sz="2400" b="1" dirty="0"/>
              <a:t> </a:t>
            </a:r>
            <a:r>
              <a:rPr lang="el-GR" sz="2400" b="1" dirty="0" smtClean="0"/>
              <a:t>συνεκπαίδευσης.</a:t>
            </a:r>
            <a:endParaRPr lang="el-GR" sz="2400"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4437112"/>
            <a:ext cx="5184576" cy="242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68324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8075240"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92553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692696"/>
            <a:ext cx="7342584" cy="792088"/>
          </a:xfrm>
        </p:spPr>
        <p:txBody>
          <a:bodyPr/>
          <a:lstStyle/>
          <a:p>
            <a:r>
              <a:rPr lang="el-GR" sz="3200" dirty="0" smtClean="0"/>
              <a:t>Συνεργασία </a:t>
            </a:r>
            <a:r>
              <a:rPr lang="el-GR" sz="3200" dirty="0"/>
              <a:t>οικογένειας </a:t>
            </a:r>
            <a:r>
              <a:rPr lang="el-GR" sz="3200" dirty="0" smtClean="0"/>
              <a:t>– σχολείου;</a:t>
            </a:r>
            <a:endParaRPr lang="el-GR" sz="32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916832"/>
            <a:ext cx="6480720" cy="446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6493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p:txBody>
          <a:bodyPr/>
          <a:lstStyle/>
          <a:p>
            <a:endParaRPr lang="el-GR" dirty="0" smtClean="0"/>
          </a:p>
          <a:p>
            <a:endParaRPr lang="el-GR" dirty="0"/>
          </a:p>
          <a:p>
            <a:endParaRPr lang="el-GR" dirty="0" smtClean="0"/>
          </a:p>
          <a:p>
            <a:endParaRPr lang="el-GR" dirty="0"/>
          </a:p>
          <a:p>
            <a:pPr marL="0" indent="0">
              <a:buNone/>
            </a:pPr>
            <a:r>
              <a:rPr lang="el-GR" dirty="0" smtClean="0"/>
              <a:t>…σας ευχαριστώ για την προσοχή σας.</a:t>
            </a:r>
            <a:endParaRPr lang="el-G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211761" y="2997153"/>
            <a:ext cx="1152525"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7087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533400"/>
            <a:ext cx="8820472" cy="1143000"/>
          </a:xfrm>
        </p:spPr>
        <p:txBody>
          <a:bodyPr>
            <a:normAutofit/>
          </a:bodyPr>
          <a:lstStyle/>
          <a:p>
            <a:r>
              <a:rPr lang="el-GR" sz="3200" dirty="0" err="1"/>
              <a:t>Οικοσυστημικό</a:t>
            </a:r>
            <a:r>
              <a:rPr lang="el-GR" sz="3200" dirty="0"/>
              <a:t> </a:t>
            </a:r>
            <a:r>
              <a:rPr lang="el-GR" sz="3200" dirty="0" smtClean="0"/>
              <a:t>μοντέλο (</a:t>
            </a:r>
            <a:r>
              <a:rPr lang="en-US" sz="3200" dirty="0" smtClean="0"/>
              <a:t>Bronfenbrenner</a:t>
            </a:r>
            <a:r>
              <a:rPr lang="el-GR" sz="3200" dirty="0" smtClean="0"/>
              <a:t>, </a:t>
            </a:r>
            <a:r>
              <a:rPr lang="en-US" sz="3200" dirty="0" smtClean="0"/>
              <a:t>1989) </a:t>
            </a:r>
            <a:endParaRPr lang="el-GR" sz="3200" dirty="0"/>
          </a:p>
        </p:txBody>
      </p:sp>
      <p:sp>
        <p:nvSpPr>
          <p:cNvPr id="10" name="Θέση περιεχομένου 9"/>
          <p:cNvSpPr>
            <a:spLocks noGrp="1"/>
          </p:cNvSpPr>
          <p:nvPr>
            <p:ph idx="1"/>
          </p:nvPr>
        </p:nvSpPr>
        <p:spPr>
          <a:xfrm>
            <a:off x="683568" y="2174032"/>
            <a:ext cx="7270576" cy="4683968"/>
          </a:xfrm>
        </p:spPr>
        <p:txBody>
          <a:bodyPr/>
          <a:lstStyle/>
          <a:p>
            <a:pPr marL="0" indent="0">
              <a:buNone/>
            </a:pPr>
            <a:endParaRPr lang="el-GR" dirty="0"/>
          </a:p>
        </p:txBody>
      </p:sp>
      <p:graphicFrame>
        <p:nvGraphicFramePr>
          <p:cNvPr id="5" name="Διάγραμμα 4"/>
          <p:cNvGraphicFramePr/>
          <p:nvPr>
            <p:extLst>
              <p:ext uri="{D42A27DB-BD31-4B8C-83A1-F6EECF244321}">
                <p14:modId xmlns:p14="http://schemas.microsoft.com/office/powerpoint/2010/main" val="2724796614"/>
              </p:ext>
            </p:extLst>
          </p:nvPr>
        </p:nvGraphicFramePr>
        <p:xfrm>
          <a:off x="1403648" y="23488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8029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95411"/>
            <a:ext cx="6480720" cy="5437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6021288"/>
            <a:ext cx="7416824" cy="738664"/>
          </a:xfrm>
          <a:prstGeom prst="rect">
            <a:avLst/>
          </a:prstGeom>
          <a:noFill/>
        </p:spPr>
        <p:txBody>
          <a:bodyPr wrap="square" rtlCol="0">
            <a:spAutoFit/>
          </a:bodyPr>
          <a:lstStyle/>
          <a:p>
            <a:pPr algn="ctr"/>
            <a:r>
              <a:rPr lang="el-GR" sz="1400" dirty="0"/>
              <a:t>Σχήμα 1: Γραφική απεικόνιση της θεωρίας τ</a:t>
            </a:r>
            <a:r>
              <a:rPr lang="el-GR" sz="1400" dirty="0" smtClean="0"/>
              <a:t>ου </a:t>
            </a:r>
            <a:r>
              <a:rPr lang="el-GR" sz="1400" dirty="0" err="1"/>
              <a:t>Ο</a:t>
            </a:r>
            <a:r>
              <a:rPr lang="el-GR" sz="1400" dirty="0" err="1" smtClean="0"/>
              <a:t>ικοσυστημικού</a:t>
            </a:r>
            <a:r>
              <a:rPr lang="el-GR" sz="1400" dirty="0" smtClean="0"/>
              <a:t> μοντέλου (Πηγή:</a:t>
            </a:r>
            <a:r>
              <a:rPr lang="en-US" sz="1400" dirty="0" smtClean="0"/>
              <a:t>http</a:t>
            </a:r>
            <a:r>
              <a:rPr lang="en-US" sz="1400" dirty="0"/>
              <a:t>://lifeinstructionmanual.wikispaces.com/Bronfenbrenner's+Bioecological+ </a:t>
            </a:r>
            <a:r>
              <a:rPr lang="en-US" sz="1400" dirty="0" smtClean="0"/>
              <a:t>Model</a:t>
            </a:r>
            <a:r>
              <a:rPr lang="el-GR" sz="1400" dirty="0" smtClean="0"/>
              <a:t> </a:t>
            </a:r>
            <a:endParaRPr lang="el-GR" sz="1400" dirty="0"/>
          </a:p>
          <a:p>
            <a:endParaRPr lang="el-GR" sz="1400" dirty="0"/>
          </a:p>
        </p:txBody>
      </p:sp>
    </p:spTree>
    <p:extLst>
      <p:ext uri="{BB962C8B-B14F-4D97-AF65-F5344CB8AC3E}">
        <p14:creationId xmlns:p14="http://schemas.microsoft.com/office/powerpoint/2010/main" val="1190576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533400"/>
            <a:ext cx="8278688" cy="1143000"/>
          </a:xfrm>
        </p:spPr>
        <p:txBody>
          <a:bodyPr/>
          <a:lstStyle/>
          <a:p>
            <a:r>
              <a:rPr lang="el-GR" sz="3200" dirty="0" err="1" smtClean="0"/>
              <a:t>Βιο</a:t>
            </a:r>
            <a:r>
              <a:rPr lang="el-GR" sz="3200" dirty="0" smtClean="0"/>
              <a:t> - </a:t>
            </a:r>
            <a:r>
              <a:rPr lang="el-GR" sz="3200" dirty="0" err="1" smtClean="0"/>
              <a:t>οικοσυστημικό</a:t>
            </a:r>
            <a:r>
              <a:rPr lang="el-GR" sz="3200" dirty="0" smtClean="0"/>
              <a:t>  μοντέλο (</a:t>
            </a:r>
            <a:r>
              <a:rPr lang="el-GR" sz="3200" dirty="0" err="1" smtClean="0"/>
              <a:t>Berk</a:t>
            </a:r>
            <a:r>
              <a:rPr lang="el-GR" sz="3200" dirty="0" smtClean="0"/>
              <a:t>, 1993)</a:t>
            </a:r>
            <a:endParaRPr lang="el-GR" sz="3200" dirty="0"/>
          </a:p>
        </p:txBody>
      </p:sp>
      <p:sp>
        <p:nvSpPr>
          <p:cNvPr id="3" name="Θέση περιεχομένου 2"/>
          <p:cNvSpPr>
            <a:spLocks noGrp="1"/>
          </p:cNvSpPr>
          <p:nvPr>
            <p:ph idx="1"/>
          </p:nvPr>
        </p:nvSpPr>
        <p:spPr>
          <a:xfrm>
            <a:off x="685800" y="2057400"/>
            <a:ext cx="5254352" cy="4539952"/>
          </a:xfrm>
        </p:spPr>
        <p:txBody>
          <a:bodyPr/>
          <a:lstStyle/>
          <a:p>
            <a:pPr marL="0" indent="0" algn="just">
              <a:buNone/>
            </a:pPr>
            <a:r>
              <a:rPr lang="el-GR" sz="2000" dirty="0" err="1" smtClean="0"/>
              <a:t>Συστημική</a:t>
            </a:r>
            <a:r>
              <a:rPr lang="el-GR" sz="2000" dirty="0" smtClean="0"/>
              <a:t> προσέγγιση με αναγνώριση της συμβολής </a:t>
            </a:r>
            <a:r>
              <a:rPr lang="el-GR" sz="2000" b="1" dirty="0" smtClean="0"/>
              <a:t>βιολογικών παραμέτρων</a:t>
            </a:r>
            <a:r>
              <a:rPr lang="el-GR" sz="2000" dirty="0" smtClean="0"/>
              <a:t>, όπως: </a:t>
            </a:r>
          </a:p>
          <a:p>
            <a:pPr marL="0" indent="0">
              <a:buNone/>
            </a:pPr>
            <a:endParaRPr lang="el-GR" sz="2000" dirty="0" smtClean="0"/>
          </a:p>
          <a:p>
            <a:r>
              <a:rPr lang="el-GR" sz="2000" dirty="0" smtClean="0"/>
              <a:t>ο </a:t>
            </a:r>
            <a:r>
              <a:rPr lang="el-GR" sz="2000" b="1" dirty="0" smtClean="0"/>
              <a:t>ρόλος των γονιδίων, </a:t>
            </a:r>
          </a:p>
          <a:p>
            <a:r>
              <a:rPr lang="el-GR" sz="2000" dirty="0" smtClean="0"/>
              <a:t>η </a:t>
            </a:r>
            <a:r>
              <a:rPr lang="el-GR" sz="2000" b="1" dirty="0" smtClean="0"/>
              <a:t>νευρολογική ανάπτυξη</a:t>
            </a:r>
            <a:r>
              <a:rPr lang="el-GR" sz="2000" dirty="0" smtClean="0"/>
              <a:t>, </a:t>
            </a:r>
          </a:p>
          <a:p>
            <a:r>
              <a:rPr lang="el-GR" sz="2000" dirty="0" smtClean="0"/>
              <a:t>οι </a:t>
            </a:r>
            <a:r>
              <a:rPr lang="el-GR" sz="2000" b="1" dirty="0" err="1" smtClean="0"/>
              <a:t>χρωμοσωμικές</a:t>
            </a:r>
            <a:r>
              <a:rPr lang="el-GR" sz="2000" b="1" dirty="0" smtClean="0"/>
              <a:t> ανωμαλίες </a:t>
            </a:r>
            <a:r>
              <a:rPr lang="el-GR" sz="2000" dirty="0" smtClean="0"/>
              <a:t>κ.ά.</a:t>
            </a:r>
          </a:p>
          <a:p>
            <a:pPr marL="0" indent="0">
              <a:buNone/>
            </a:pPr>
            <a:r>
              <a:rPr lang="el-GR" sz="2000" dirty="0" smtClean="0"/>
              <a:t> ως καθοριστικές στην ανάπτυξη του ατόμου.</a:t>
            </a:r>
            <a:endParaRPr lang="el-GR" sz="2000" dirty="0"/>
          </a:p>
        </p:txBody>
      </p:sp>
      <p:graphicFrame>
        <p:nvGraphicFramePr>
          <p:cNvPr id="5" name="Διάγραμμα 4"/>
          <p:cNvGraphicFramePr/>
          <p:nvPr>
            <p:extLst>
              <p:ext uri="{D42A27DB-BD31-4B8C-83A1-F6EECF244321}">
                <p14:modId xmlns:p14="http://schemas.microsoft.com/office/powerpoint/2010/main" val="2463714306"/>
              </p:ext>
            </p:extLst>
          </p:nvPr>
        </p:nvGraphicFramePr>
        <p:xfrm>
          <a:off x="6444208" y="1916832"/>
          <a:ext cx="2255912" cy="354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6376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ερμικός">
  <a:themeElements>
    <a:clrScheme name="Προσαρμοσμένο 1">
      <a:dk1>
        <a:sysClr val="windowText" lastClr="000000"/>
      </a:dk1>
      <a:lt1>
        <a:sysClr val="window" lastClr="FFFFFF"/>
      </a:lt1>
      <a:dk2>
        <a:srgbClr val="323232"/>
      </a:dk2>
      <a:lt2>
        <a:srgbClr val="E3DED1"/>
      </a:lt2>
      <a:accent1>
        <a:srgbClr val="0D2C3E"/>
      </a:accent1>
      <a:accent2>
        <a:srgbClr val="9F2936"/>
      </a:accent2>
      <a:accent3>
        <a:srgbClr val="1B587C"/>
      </a:accent3>
      <a:accent4>
        <a:srgbClr val="4E8542"/>
      </a:accent4>
      <a:accent5>
        <a:srgbClr val="604878"/>
      </a:accent5>
      <a:accent6>
        <a:srgbClr val="C19859"/>
      </a:accent6>
      <a:hlink>
        <a:srgbClr val="6B9F25"/>
      </a:hlink>
      <a:folHlink>
        <a:srgbClr val="1B1810"/>
      </a:folHlink>
    </a:clrScheme>
    <a:fontScheme name="θερμικός">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ερμικό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TM01859868[[fn=Θερμικός]]</Template>
  <TotalTime>2548</TotalTime>
  <Words>5042</Words>
  <Application>Microsoft Office PowerPoint</Application>
  <PresentationFormat>Προβολή στην οθόνη (4:3)</PresentationFormat>
  <Paragraphs>413</Paragraphs>
  <Slides>65</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65</vt:i4>
      </vt:variant>
    </vt:vector>
  </HeadingPairs>
  <TitlesOfParts>
    <vt:vector size="66" baseType="lpstr">
      <vt:lpstr>θερμικός</vt:lpstr>
      <vt:lpstr>“Συνεργασία σχολείου – οικογένειας.  Διεπιστημονική συνεργασία εκπαιδευτικών.  Πρακτικές για την ενίσχυσή τους”</vt:lpstr>
      <vt:lpstr>Παρουσίαση του PowerPoint</vt:lpstr>
      <vt:lpstr>Παρουσίαση του PowerPoint</vt:lpstr>
      <vt:lpstr>Στόχοι:   Α. Συνεργασία σχολείου - οικογένειας. Πρακτικές. Β. Διεπιστημονική συνεργασία - Πλαίσιο.</vt:lpstr>
      <vt:lpstr>1ο μέρος</vt:lpstr>
      <vt:lpstr>Παρουσίαση του PowerPoint</vt:lpstr>
      <vt:lpstr>Οικοσυστημικό μοντέλο (Bronfenbrenner, 1989) </vt:lpstr>
      <vt:lpstr>Παρουσίαση του PowerPoint</vt:lpstr>
      <vt:lpstr>Βιο - οικοσυστημικό  μοντέλο (Berk, 1993)</vt:lpstr>
      <vt:lpstr>Σφαιρικό μοντέλο ή μοντέλο των επικαλυπτόμενων σφαιρών επιρροής (Epstein, 1995)</vt:lpstr>
      <vt:lpstr>Σχήμα 2 : Σφαιρικό Μοντέλο Epstein</vt:lpstr>
      <vt:lpstr>Τύποι γονεϊκής εμπλοκής (Epstein, 1995)</vt:lpstr>
      <vt:lpstr>Μοντέλο των σχέσεων οικογένειας-σχολείου (Ryan &amp; Adams, 1995)</vt:lpstr>
      <vt:lpstr>Μοντέλο σχέσεων οικογένειας-σχολείου των Ryan και Adams (1)</vt:lpstr>
      <vt:lpstr>Μοντέλο της γονεϊκής εμπλοκής (Hoover - Dempsey &amp; Sandler, 1995)</vt:lpstr>
      <vt:lpstr>Μοντέλο της συνεκπαίδευσης  (Μυλωνάκου &amp; Μυλωνάκου - Κεκέ , 2009) </vt:lpstr>
      <vt:lpstr>Θεωρητικές προσεγγίσεις για τη σύνδεση οικογενειακού και εκπαιδευτικού πλαισίου</vt:lpstr>
      <vt:lpstr>i. Το σχολειοκεντρικό μοντέλο</vt:lpstr>
      <vt:lpstr>ii. Το συνεργατικό μοντέλο</vt:lpstr>
      <vt:lpstr>iii. Το διαπραγματευτικό μοντέλο</vt:lpstr>
      <vt:lpstr>iv. Το οικογενειοκεντρικό μοντέλο</vt:lpstr>
      <vt:lpstr>v. Το μοντέλο τεσσάρων θέσεων των γονιών (Vincent, 2000) </vt:lpstr>
      <vt:lpstr>  vi. Το εξελικτικό μοντέλο της σχέσης οικογένειας και σχολείου (Martin, Ranson &amp; Tall, 1997)</vt:lpstr>
      <vt:lpstr>Παρουσίαση του PowerPoint</vt:lpstr>
      <vt:lpstr>Παρουσίαση του PowerPoint</vt:lpstr>
      <vt:lpstr>Παρουσίαση του PowerPoint</vt:lpstr>
      <vt:lpstr>Γονική εμπλοκή</vt:lpstr>
      <vt:lpstr>Γονεϊκή εμπλοκή ή συμμετοχή</vt:lpstr>
      <vt:lpstr>Αίτια περιορισμένης γονεϊκής συμμετοχής</vt:lpstr>
      <vt:lpstr>Παράγοντες που επηρεάζουν τη συνεργασία σχολείου - οικογένειας</vt:lpstr>
      <vt:lpstr>Προϋποθέσεις για τον σχεδιασμό δράσεων στη συνεργασία σχολείου-οικογένειας</vt:lpstr>
      <vt:lpstr>Δράσεις…  για εκπαιδευτικούς</vt:lpstr>
      <vt:lpstr>Δράσεις… για γονείς</vt:lpstr>
      <vt:lpstr>Παρουσίαση του PowerPoint</vt:lpstr>
      <vt:lpstr>  Βασικές δεξιότητες για την επικοινωνία με γονείς</vt:lpstr>
      <vt:lpstr>Χαρακτηριστικά αποτελεσματικής επικοινωνίας (1)</vt:lpstr>
      <vt:lpstr>Χαρακτηριστικά αποτελεσματικής επικοινωνίας (2)</vt:lpstr>
      <vt:lpstr>Χαρακτηριστικά αποτελεσματικής επικοινωνίας (3)</vt:lpstr>
      <vt:lpstr>Παρουσίαση του PowerPoint</vt:lpstr>
      <vt:lpstr>Εμπόδια στην αποτελεσματική επικοινωνία (1)</vt:lpstr>
      <vt:lpstr>Εμπόδια στην αποτελεσματική επικοινωνία (2)</vt:lpstr>
      <vt:lpstr>Δεξιότητες  για τη μη λεκτική επικοινωνία</vt:lpstr>
      <vt:lpstr>Λεκτική επικοινωνία… (1) </vt:lpstr>
      <vt:lpstr>Λεκτική επικοινωνία… (2)</vt:lpstr>
      <vt:lpstr>Λεκτική επικοινωνία… (3)</vt:lpstr>
      <vt:lpstr>Λεκτική επικοινωνία… (4)</vt:lpstr>
      <vt:lpstr>Παρουσίαση του PowerPoint</vt:lpstr>
      <vt:lpstr>2ο μέρος</vt:lpstr>
      <vt:lpstr>Παρουσίαση του PowerPoint</vt:lpstr>
      <vt:lpstr>Παρουσίαση του PowerPoint</vt:lpstr>
      <vt:lpstr>Διεπιστημονική συνεργασία επικοινωνία εκπαιδευτικών γενικής - ειδικής αγωγής</vt:lpstr>
      <vt:lpstr>Συμπερίληψη (1)</vt:lpstr>
      <vt:lpstr>Συμπερίληψη (2)</vt:lpstr>
      <vt:lpstr>Διεπιστημονική συνεργασία - Συμπερίληψη</vt:lpstr>
      <vt:lpstr>Πλεονεκτήματα διεπιστημονικής συνεργασίας </vt:lpstr>
      <vt:lpstr>Η συμπεριληπτική εκπαίδευση</vt:lpstr>
      <vt:lpstr>Αρχές συνεκπαίδευσης (1)</vt:lpstr>
      <vt:lpstr>Αρχές συνεκπαίδευσης (2)</vt:lpstr>
      <vt:lpstr>Παρουσίαση του PowerPoint</vt:lpstr>
      <vt:lpstr>Συνεργασία μεταξύ εκπαιδευτικών γενικής και ειδικής αγωγής.  Συνεργατική διδασκαλία (Co-teaching).</vt:lpstr>
      <vt:lpstr>Συνεργατικά Μοντέλα Συνδιδασκαλίας</vt:lpstr>
      <vt:lpstr>Δυσκολίες συνεργασίας…</vt:lpstr>
      <vt:lpstr>Παρουσίαση του PowerPoint</vt:lpstr>
      <vt:lpstr>Συνεργασία οικογένειας – σχολείου;</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Ι</dc:creator>
  <cp:lastModifiedBy>Ι</cp:lastModifiedBy>
  <cp:revision>233</cp:revision>
  <dcterms:created xsi:type="dcterms:W3CDTF">2020-02-17T14:48:10Z</dcterms:created>
  <dcterms:modified xsi:type="dcterms:W3CDTF">2020-02-27T17:34:24Z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TC010721321032</vt:lpwstr>
  </property>
</Properties>
</file>